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1364" r:id="rId3"/>
    <p:sldId id="1173" r:id="rId4"/>
    <p:sldId id="1327" r:id="rId5"/>
    <p:sldId id="1374" r:id="rId6"/>
    <p:sldId id="1329" r:id="rId7"/>
    <p:sldId id="1326" r:id="rId8"/>
    <p:sldId id="1331" r:id="rId9"/>
    <p:sldId id="1340" r:id="rId10"/>
    <p:sldId id="1366" r:id="rId11"/>
    <p:sldId id="1341" r:id="rId12"/>
    <p:sldId id="1332" r:id="rId13"/>
    <p:sldId id="1333" r:id="rId14"/>
    <p:sldId id="1334" r:id="rId15"/>
    <p:sldId id="1375" r:id="rId16"/>
    <p:sldId id="258" r:id="rId17"/>
    <p:sldId id="1335" r:id="rId18"/>
    <p:sldId id="1376" r:id="rId19"/>
    <p:sldId id="259" r:id="rId20"/>
    <p:sldId id="1390" r:id="rId21"/>
    <p:sldId id="1377" r:id="rId22"/>
    <p:sldId id="1378" r:id="rId23"/>
    <p:sldId id="1379" r:id="rId24"/>
    <p:sldId id="1380" r:id="rId25"/>
    <p:sldId id="1389" r:id="rId26"/>
    <p:sldId id="1381" r:id="rId27"/>
    <p:sldId id="1382" r:id="rId28"/>
    <p:sldId id="1383" r:id="rId29"/>
    <p:sldId id="1384" r:id="rId30"/>
    <p:sldId id="1385" r:id="rId31"/>
    <p:sldId id="1386" r:id="rId32"/>
    <p:sldId id="1387" r:id="rId33"/>
    <p:sldId id="1388" r:id="rId34"/>
    <p:sldId id="270" r:id="rId35"/>
    <p:sldId id="271" r:id="rId36"/>
    <p:sldId id="272" r:id="rId37"/>
    <p:sldId id="273" r:id="rId38"/>
    <p:sldId id="274" r:id="rId39"/>
    <p:sldId id="1391" r:id="rId40"/>
    <p:sldId id="275" r:id="rId41"/>
    <p:sldId id="262" r:id="rId42"/>
    <p:sldId id="263" r:id="rId43"/>
    <p:sldId id="264" r:id="rId44"/>
    <p:sldId id="265" r:id="rId45"/>
    <p:sldId id="266" r:id="rId46"/>
    <p:sldId id="267" r:id="rId47"/>
    <p:sldId id="268" r:id="rId48"/>
    <p:sldId id="1345" r:id="rId49"/>
    <p:sldId id="1336" r:id="rId50"/>
    <p:sldId id="1348" r:id="rId51"/>
    <p:sldId id="1360" r:id="rId52"/>
    <p:sldId id="1361" r:id="rId53"/>
    <p:sldId id="1368" r:id="rId54"/>
    <p:sldId id="1367" r:id="rId55"/>
    <p:sldId id="1362" r:id="rId56"/>
    <p:sldId id="1363" r:id="rId57"/>
    <p:sldId id="1371" r:id="rId58"/>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918" autoAdjust="0"/>
  </p:normalViewPr>
  <p:slideViewPr>
    <p:cSldViewPr>
      <p:cViewPr varScale="1">
        <p:scale>
          <a:sx n="68" d="100"/>
          <a:sy n="68" d="100"/>
        </p:scale>
        <p:origin x="1882" y="3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EE17626B-DD4D-4CDB-863D-7A0363DECAAF}" type="datetimeFigureOut">
              <a:rPr lang="en-US" smtClean="0"/>
              <a:t>3/15/2025</a:t>
            </a:fld>
            <a:endParaRPr lang="en-US"/>
          </a:p>
        </p:txBody>
      </p:sp>
      <p:sp>
        <p:nvSpPr>
          <p:cNvPr id="4" name="Slide Image Placeholder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8BD8B615-1E79-4B4A-846A-42C7CECC2A29}" type="slidenum">
              <a:rPr lang="en-US" smtClean="0"/>
              <a:t>‹#›</a:t>
            </a:fld>
            <a:endParaRPr lang="en-US"/>
          </a:p>
        </p:txBody>
      </p:sp>
    </p:spTree>
    <p:extLst>
      <p:ext uri="{BB962C8B-B14F-4D97-AF65-F5344CB8AC3E}">
        <p14:creationId xmlns:p14="http://schemas.microsoft.com/office/powerpoint/2010/main" val="199603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ackberry.qnx.com/en/ultimate-guides/automotive-hypervisor/paravirtualization" TargetMode="External"/><Relationship Id="rId7" Type="http://schemas.openxmlformats.org/officeDocument/2006/relationships/hyperlink" Target="https://www.serverwatch.com/guides/paravirtualization-improved-server-performanc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nordvpn.com/cybersecurity/glossary/paravirtualization/" TargetMode="External"/><Relationship Id="rId5" Type="http://schemas.openxmlformats.org/officeDocument/2006/relationships/hyperlink" Target="https://blog.servermania.com/what-is-paravirtualization" TargetMode="External"/><Relationship Id="rId4" Type="http://schemas.openxmlformats.org/officeDocument/2006/relationships/hyperlink" Target="https://www.techtarget.com/searchitoperations/definition/paravirtualiza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a:t>
            </a:fld>
            <a:endParaRPr lang="en-US"/>
          </a:p>
        </p:txBody>
      </p:sp>
    </p:spTree>
    <p:extLst>
      <p:ext uri="{BB962C8B-B14F-4D97-AF65-F5344CB8AC3E}">
        <p14:creationId xmlns:p14="http://schemas.microsoft.com/office/powerpoint/2010/main" val="3720357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AU" sz="1200" b="0" i="0" kern="1200" dirty="0">
                <a:solidFill>
                  <a:schemeClr val="tx1"/>
                </a:solidFill>
                <a:effectLst/>
                <a:latin typeface="Times New Roman" pitchFamily="18" charset="0"/>
                <a:ea typeface="+mn-ea"/>
                <a:cs typeface="+mn-cs"/>
              </a:rPr>
              <a:t>The AWS Nitro System is the underlying platform for our next generation of EC2 instances that enables AWS to innovate faster, further reduce cost for our customers, and deliver added benefits like increased security and new instance types.</a:t>
            </a:r>
          </a:p>
          <a:p>
            <a:r>
              <a:rPr lang="en-AU" sz="1200" b="0" i="0" kern="1200" dirty="0">
                <a:solidFill>
                  <a:schemeClr val="tx1"/>
                </a:solidFill>
                <a:effectLst/>
                <a:latin typeface="Times New Roman" pitchFamily="18" charset="0"/>
                <a:ea typeface="+mn-ea"/>
                <a:cs typeface="+mn-cs"/>
              </a:rPr>
              <a:t>AWS has completely re-imagined our virtualization infrastructure. Traditionally, hypervisors protect the physical hardware and bios, virtualize the CPU, storage, networking, and provide a rich set of management capabilities. With the Nitro System, we are able to break apart those functions, offload them to dedicated hardware and software, and reduce costs by delivering all of the resources of a server to your instances.</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298367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666912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123716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 live migration allows a running virtual machine (VM) to be transferred from one physical host to another with minimal downtime. This process is crucial in cloud environments and enterprise data centers.</a:t>
            </a:r>
          </a:p>
          <a:p>
            <a:endParaRPr lang="en-US" dirty="0"/>
          </a:p>
          <a:p>
            <a:r>
              <a:rPr lang="en-US" dirty="0"/>
              <a:t>There are several reasons why VM migration is necessary:</a:t>
            </a:r>
          </a:p>
          <a:p>
            <a:pPr>
              <a:buFont typeface="+mj-lt"/>
              <a:buAutoNum type="arabicPeriod"/>
            </a:pPr>
            <a:r>
              <a:rPr lang="en-US" b="1" dirty="0"/>
              <a:t>Maintenance in the Cloud:</a:t>
            </a:r>
            <a:endParaRPr lang="en-US" dirty="0"/>
          </a:p>
          <a:p>
            <a:pPr marL="742950" lvl="1" indent="-285750">
              <a:buFont typeface="+mj-lt"/>
              <a:buAutoNum type="arabicPeriod"/>
            </a:pPr>
            <a:r>
              <a:rPr lang="en-US" dirty="0"/>
              <a:t>Physical servers in a cloud data center require maintenance (e.g., hardware upgrades, firmware updates). Live migration allows administrators to move VMs to another machine without shutting them down.</a:t>
            </a:r>
          </a:p>
          <a:p>
            <a:pPr>
              <a:buFont typeface="+mj-lt"/>
              <a:buAutoNum type="arabicPeriod"/>
            </a:pPr>
            <a:r>
              <a:rPr lang="en-US" b="1" dirty="0"/>
              <a:t>Fault Tolerance &amp; Load Balancing:</a:t>
            </a:r>
            <a:endParaRPr lang="en-US" dirty="0"/>
          </a:p>
          <a:p>
            <a:pPr marL="742950" lvl="1" indent="-285750">
              <a:buFont typeface="+mj-lt"/>
              <a:buAutoNum type="arabicPeriod"/>
            </a:pPr>
            <a:r>
              <a:rPr lang="en-US" dirty="0"/>
              <a:t>If a physical server is under heavy load or experiencing hardware degradation, VMs can be moved to healthier machines.</a:t>
            </a:r>
          </a:p>
          <a:p>
            <a:pPr marL="742950" lvl="1" indent="-285750">
              <a:buFont typeface="+mj-lt"/>
              <a:buAutoNum type="arabicPeriod"/>
            </a:pPr>
            <a:r>
              <a:rPr lang="en-US" dirty="0"/>
              <a:t>In the event of an impending hardware failure, migrating VMs can prevent service disruption.</a:t>
            </a:r>
          </a:p>
          <a:p>
            <a:pPr>
              <a:buFont typeface="+mj-lt"/>
              <a:buAutoNum type="arabicPeriod"/>
            </a:pPr>
            <a:r>
              <a:rPr lang="en-US" b="1" dirty="0"/>
              <a:t>Energy Efficiency:</a:t>
            </a:r>
            <a:endParaRPr lang="en-US" dirty="0"/>
          </a:p>
          <a:p>
            <a:pPr marL="742950" lvl="1" indent="-285750">
              <a:buFont typeface="+mj-lt"/>
              <a:buAutoNum type="arabicPeriod"/>
            </a:pPr>
            <a:r>
              <a:rPr lang="en-US" dirty="0"/>
              <a:t>Some cloud providers consolidate workloads onto fewer machines during off-peak hours, allowing unused servers to be powered down to save energy.</a:t>
            </a:r>
          </a:p>
          <a:p>
            <a:pPr>
              <a:buFont typeface="+mj-lt"/>
              <a:buAutoNum type="arabicPeriod"/>
            </a:pPr>
            <a:r>
              <a:rPr lang="en-US" b="1" dirty="0"/>
              <a:t>Disaster Recovery &amp; High Availability:</a:t>
            </a:r>
            <a:endParaRPr lang="en-US" dirty="0"/>
          </a:p>
          <a:p>
            <a:pPr marL="742950" lvl="1" indent="-285750">
              <a:buFont typeface="+mj-lt"/>
              <a:buAutoNum type="arabicPeriod"/>
            </a:pPr>
            <a:r>
              <a:rPr lang="en-US" dirty="0"/>
              <a:t>In case of disasters or emergencies, VMs can be relocated to different regions or data centers to ensure business continuity.</a:t>
            </a:r>
          </a:p>
          <a:p>
            <a:endParaRPr lang="en-US" dirty="0"/>
          </a:p>
          <a:p>
            <a:endParaRPr lang="en-US" dirty="0"/>
          </a:p>
        </p:txBody>
      </p:sp>
      <p:sp>
        <p:nvSpPr>
          <p:cNvPr id="4" name="Slide Number Placeholder 3"/>
          <p:cNvSpPr>
            <a:spLocks noGrp="1"/>
          </p:cNvSpPr>
          <p:nvPr>
            <p:ph type="sldNum" sz="quarter" idx="5"/>
          </p:nvPr>
        </p:nvSpPr>
        <p:spPr/>
        <p:txBody>
          <a:bodyPr/>
          <a:lstStyle/>
          <a:p>
            <a:fld id="{8BD8B615-1E79-4B4A-846A-42C7CECC2A29}" type="slidenum">
              <a:rPr lang="en-US" smtClean="0"/>
              <a:t>15</a:t>
            </a:fld>
            <a:endParaRPr lang="en-US"/>
          </a:p>
        </p:txBody>
      </p:sp>
    </p:spTree>
    <p:extLst>
      <p:ext uri="{BB962C8B-B14F-4D97-AF65-F5344CB8AC3E}">
        <p14:creationId xmlns:p14="http://schemas.microsoft.com/office/powerpoint/2010/main" val="291579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Machines (VMs) provide strong isolation by running a </a:t>
            </a:r>
            <a:r>
              <a:rPr lang="en-US" b="1" dirty="0"/>
              <a:t>full guest OS</a:t>
            </a:r>
            <a:r>
              <a:rPr lang="en-US" dirty="0"/>
              <a:t> on top of a </a:t>
            </a:r>
            <a:r>
              <a:rPr lang="en-US" b="1" dirty="0"/>
              <a:t>hypervisor</a:t>
            </a:r>
            <a:r>
              <a:rPr lang="en-US" dirty="0"/>
              <a:t>. While this is great for security and compatibility, it comes with significant </a:t>
            </a:r>
            <a:r>
              <a:rPr lang="en-US" b="1" dirty="0"/>
              <a:t>overhead</a:t>
            </a:r>
            <a:r>
              <a:rPr lang="en-US" dirty="0"/>
              <a:t> due to:</a:t>
            </a:r>
          </a:p>
          <a:p>
            <a:pPr>
              <a:buFont typeface="+mj-lt"/>
              <a:buAutoNum type="arabicPeriod"/>
            </a:pPr>
            <a:r>
              <a:rPr lang="en-US" b="1" dirty="0"/>
              <a:t>Resource Duplication</a:t>
            </a:r>
            <a:endParaRPr lang="en-US" dirty="0"/>
          </a:p>
          <a:p>
            <a:pPr marL="742950" lvl="1" indent="-285750">
              <a:buFont typeface="+mj-lt"/>
              <a:buAutoNum type="arabicPeriod"/>
            </a:pPr>
            <a:r>
              <a:rPr lang="en-US" dirty="0"/>
              <a:t>Each VM requires a full OS instance, consuming CPU, memory, and storage.</a:t>
            </a:r>
          </a:p>
          <a:p>
            <a:pPr marL="742950" lvl="1" indent="-285750">
              <a:buFont typeface="+mj-lt"/>
              <a:buAutoNum type="arabicPeriod"/>
            </a:pPr>
            <a:r>
              <a:rPr lang="en-US" dirty="0"/>
              <a:t>Redundant system processes (e.g., multiple OS kernels running inside different VMs).</a:t>
            </a:r>
          </a:p>
          <a:p>
            <a:pPr>
              <a:buFont typeface="+mj-lt"/>
              <a:buAutoNum type="arabicPeriod"/>
            </a:pPr>
            <a:r>
              <a:rPr lang="en-US" b="1" dirty="0"/>
              <a:t>Boot Time &amp; Performance</a:t>
            </a:r>
            <a:endParaRPr lang="en-US" dirty="0"/>
          </a:p>
          <a:p>
            <a:pPr marL="742950" lvl="1" indent="-285750">
              <a:buFont typeface="+mj-lt"/>
              <a:buAutoNum type="arabicPeriod"/>
            </a:pPr>
            <a:r>
              <a:rPr lang="en-US" dirty="0"/>
              <a:t>A VM may take </a:t>
            </a:r>
            <a:r>
              <a:rPr lang="en-US" b="1" dirty="0"/>
              <a:t>minutes</a:t>
            </a:r>
            <a:r>
              <a:rPr lang="en-US" dirty="0"/>
              <a:t> to boot compared to a </a:t>
            </a:r>
            <a:r>
              <a:rPr lang="en-US" b="1" dirty="0"/>
              <a:t>few seconds</a:t>
            </a:r>
            <a:r>
              <a:rPr lang="en-US" dirty="0"/>
              <a:t> for a container.</a:t>
            </a:r>
          </a:p>
          <a:p>
            <a:pPr marL="742950" lvl="1" indent="-285750">
              <a:buFont typeface="+mj-lt"/>
              <a:buAutoNum type="arabicPeriod"/>
            </a:pPr>
            <a:r>
              <a:rPr lang="en-US" dirty="0"/>
              <a:t>Hypervisor-based virtualization adds </a:t>
            </a:r>
            <a:r>
              <a:rPr lang="en-US" b="1" dirty="0"/>
              <a:t>latency</a:t>
            </a:r>
            <a:r>
              <a:rPr lang="en-US" dirty="0"/>
              <a:t> due to indirect access to hardware resources.</a:t>
            </a:r>
          </a:p>
          <a:p>
            <a:pPr>
              <a:buFont typeface="+mj-lt"/>
              <a:buAutoNum type="arabicPeriod"/>
            </a:pPr>
            <a:r>
              <a:rPr lang="en-US" b="1" dirty="0"/>
              <a:t>Inefficient Scaling</a:t>
            </a:r>
            <a:endParaRPr lang="en-US" dirty="0"/>
          </a:p>
          <a:p>
            <a:pPr marL="742950" lvl="1" indent="-285750">
              <a:buFont typeface="+mj-lt"/>
              <a:buAutoNum type="arabicPeriod"/>
            </a:pPr>
            <a:r>
              <a:rPr lang="en-US" dirty="0"/>
              <a:t>Scaling up means provisioning more VMs, which involves OS boot-up and resource allocation delays.</a:t>
            </a:r>
          </a:p>
          <a:p>
            <a:pPr marL="742950" lvl="1" indent="-285750">
              <a:buFont typeface="+mj-lt"/>
              <a:buAutoNum type="arabicPeriod"/>
            </a:pPr>
            <a:r>
              <a:rPr lang="en-US" dirty="0"/>
              <a:t>Cloud providers mitigate this with VM snapshots, but it’s still slower than container scaling.</a:t>
            </a:r>
          </a:p>
          <a:p>
            <a:endParaRPr lang="en-US" dirty="0"/>
          </a:p>
          <a:p>
            <a:r>
              <a:rPr lang="en-US" b="1" dirty="0"/>
              <a:t>Can We Scale Faster and More Easily?</a:t>
            </a:r>
          </a:p>
          <a:p>
            <a:r>
              <a:rPr lang="en-US" dirty="0"/>
              <a:t>Yes! Instead of launching full VMs, we can use </a:t>
            </a:r>
            <a:r>
              <a:rPr lang="en-US" b="1" dirty="0"/>
              <a:t>containers</a:t>
            </a:r>
            <a:r>
              <a:rPr lang="en-US" dirty="0"/>
              <a:t>, which:</a:t>
            </a:r>
          </a:p>
          <a:p>
            <a:pPr>
              <a:buFont typeface="Arial" panose="020B0604020202020204" pitchFamily="34" charset="0"/>
              <a:buChar char="•"/>
            </a:pPr>
            <a:r>
              <a:rPr lang="en-US" dirty="0"/>
              <a:t>Share the </a:t>
            </a:r>
            <a:r>
              <a:rPr lang="en-US" b="1" dirty="0"/>
              <a:t>host OS kernel</a:t>
            </a:r>
            <a:r>
              <a:rPr lang="en-US" dirty="0"/>
              <a:t>, eliminating the need for a full OS per instance.</a:t>
            </a:r>
          </a:p>
          <a:p>
            <a:pPr>
              <a:buFont typeface="Arial" panose="020B0604020202020204" pitchFamily="34" charset="0"/>
              <a:buChar char="•"/>
            </a:pPr>
            <a:r>
              <a:rPr lang="en-US" dirty="0"/>
              <a:t>Have </a:t>
            </a:r>
            <a:r>
              <a:rPr lang="en-US" b="1" dirty="0"/>
              <a:t>faster startup times</a:t>
            </a:r>
            <a:r>
              <a:rPr lang="en-US" dirty="0"/>
              <a:t> (milliseconds to seconds).</a:t>
            </a:r>
          </a:p>
          <a:p>
            <a:pPr>
              <a:buFont typeface="Arial" panose="020B0604020202020204" pitchFamily="34" charset="0"/>
              <a:buChar char="•"/>
            </a:pPr>
            <a:r>
              <a:rPr lang="en-US" dirty="0"/>
              <a:t>Use fewer system resources, enabling </a:t>
            </a:r>
            <a:r>
              <a:rPr lang="en-US" b="1" dirty="0"/>
              <a:t>higher density per machine</a:t>
            </a:r>
            <a:r>
              <a:rPr lang="en-US" dirty="0"/>
              <a:t>.</a:t>
            </a:r>
          </a:p>
          <a:p>
            <a:pPr>
              <a:buFont typeface="Arial" panose="020B0604020202020204" pitchFamily="34" charset="0"/>
              <a:buChar char="•"/>
            </a:pPr>
            <a:r>
              <a:rPr lang="en-US" dirty="0"/>
              <a:t>Are more lightweight, making </a:t>
            </a:r>
            <a:r>
              <a:rPr lang="en-US" b="1" dirty="0"/>
              <a:t>horizontal scaling</a:t>
            </a:r>
            <a:r>
              <a:rPr lang="en-US" dirty="0"/>
              <a:t> (spinning up/down instances) quicker and more efficient.</a:t>
            </a:r>
          </a:p>
          <a:p>
            <a:r>
              <a:rPr lang="en-US" dirty="0"/>
              <a:t>Example:</a:t>
            </a:r>
          </a:p>
          <a:p>
            <a:pPr>
              <a:buFont typeface="Arial" panose="020B0604020202020204" pitchFamily="34" charset="0"/>
              <a:buChar char="•"/>
            </a:pPr>
            <a:r>
              <a:rPr lang="en-US" b="1" dirty="0"/>
              <a:t>VM Scaling:</a:t>
            </a:r>
            <a:r>
              <a:rPr lang="en-US" dirty="0"/>
              <a:t> Need to spin up a new VM, which involves allocating resources and booting an OS.</a:t>
            </a:r>
          </a:p>
          <a:p>
            <a:pPr>
              <a:buFont typeface="Arial" panose="020B0604020202020204" pitchFamily="34" charset="0"/>
              <a:buChar char="•"/>
            </a:pPr>
            <a:r>
              <a:rPr lang="en-US" b="1" dirty="0"/>
              <a:t>Container Scaling:</a:t>
            </a:r>
            <a:r>
              <a:rPr lang="en-US" dirty="0"/>
              <a:t> Simply start a new process within an already running OS, reducing startup time.</a:t>
            </a:r>
          </a:p>
          <a:p>
            <a:r>
              <a:rPr lang="en-US" dirty="0"/>
              <a:t>This is why </a:t>
            </a:r>
            <a:r>
              <a:rPr lang="en-US" b="1" dirty="0"/>
              <a:t>cloud-native applications</a:t>
            </a:r>
            <a:r>
              <a:rPr lang="en-US" dirty="0"/>
              <a:t> and </a:t>
            </a:r>
            <a:r>
              <a:rPr lang="en-US" b="1" dirty="0"/>
              <a:t>microservices</a:t>
            </a:r>
            <a:r>
              <a:rPr lang="en-US" dirty="0"/>
              <a:t> favor containers over VMs for running large-scale distributed systems.</a:t>
            </a:r>
          </a:p>
          <a:p>
            <a:endParaRPr lang="en-US" dirty="0"/>
          </a:p>
        </p:txBody>
      </p:sp>
      <p:sp>
        <p:nvSpPr>
          <p:cNvPr id="4" name="Slide Number Placeholder 3"/>
          <p:cNvSpPr>
            <a:spLocks noGrp="1"/>
          </p:cNvSpPr>
          <p:nvPr>
            <p:ph type="sldNum" sz="quarter" idx="5"/>
          </p:nvPr>
        </p:nvSpPr>
        <p:spPr/>
        <p:txBody>
          <a:bodyPr/>
          <a:lstStyle/>
          <a:p>
            <a:fld id="{8BD8B615-1E79-4B4A-846A-42C7CECC2A29}" type="slidenum">
              <a:rPr lang="en-US" smtClean="0"/>
              <a:t>16</a:t>
            </a:fld>
            <a:endParaRPr lang="en-US"/>
          </a:p>
        </p:txBody>
      </p:sp>
    </p:spTree>
    <p:extLst>
      <p:ext uri="{BB962C8B-B14F-4D97-AF65-F5344CB8AC3E}">
        <p14:creationId xmlns:p14="http://schemas.microsoft.com/office/powerpoint/2010/main" val="1482959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US" dirty="0"/>
              <a:t>Containers provide </a:t>
            </a:r>
            <a:r>
              <a:rPr lang="en-US" b="1" dirty="0"/>
              <a:t>lightweight virtualization</a:t>
            </a:r>
            <a:r>
              <a:rPr lang="en-US" dirty="0"/>
              <a:t> by isolating applications at the </a:t>
            </a:r>
            <a:r>
              <a:rPr lang="en-US" b="1" dirty="0"/>
              <a:t>process level</a:t>
            </a:r>
            <a:r>
              <a:rPr lang="en-US" dirty="0"/>
              <a:t>, rather than emulating an entire machine like a VM. This means:</a:t>
            </a:r>
          </a:p>
          <a:p>
            <a:pPr>
              <a:buFont typeface="Arial" panose="020B0604020202020204" pitchFamily="34" charset="0"/>
              <a:buChar char="•"/>
            </a:pPr>
            <a:r>
              <a:rPr lang="en-US" b="1" dirty="0"/>
              <a:t>Isolation</a:t>
            </a:r>
            <a:r>
              <a:rPr lang="en-US" dirty="0"/>
              <a:t>: Each container runs as if it has its own OS, but it actually shares the host OS kernel.</a:t>
            </a:r>
          </a:p>
          <a:p>
            <a:pPr>
              <a:buFont typeface="Arial" panose="020B0604020202020204" pitchFamily="34" charset="0"/>
              <a:buChar char="•"/>
            </a:pPr>
            <a:r>
              <a:rPr lang="en-US" b="1" dirty="0"/>
              <a:t>Efficiency</a:t>
            </a:r>
            <a:r>
              <a:rPr lang="en-US" dirty="0"/>
              <a:t>: Unlike VMs, which require a full OS instance per application, containers only package the application and its dependencies.</a:t>
            </a:r>
          </a:p>
          <a:p>
            <a:pPr>
              <a:buFont typeface="Arial" panose="020B0604020202020204" pitchFamily="34" charset="0"/>
              <a:buChar char="•"/>
            </a:pPr>
            <a:r>
              <a:rPr lang="en-US" b="1" dirty="0"/>
              <a:t>Portability</a:t>
            </a:r>
            <a:r>
              <a:rPr lang="en-US" dirty="0"/>
              <a:t>: Containers run consistently across different environments (development, testing, production).</a:t>
            </a:r>
          </a:p>
          <a:p>
            <a:endParaRPr lang="en-US" dirty="0"/>
          </a:p>
          <a:p>
            <a:r>
              <a:rPr lang="en-US" dirty="0"/>
              <a:t>It </a:t>
            </a:r>
            <a:r>
              <a:rPr lang="en-US" b="1" dirty="0"/>
              <a:t>does not run its own kernel</a:t>
            </a:r>
            <a:r>
              <a:rPr lang="en-US" dirty="0"/>
              <a:t>—instead, it shares the host OS kernel.</a:t>
            </a:r>
          </a:p>
        </p:txBody>
      </p:sp>
      <p:sp>
        <p:nvSpPr>
          <p:cNvPr id="4" name="Slide Number Placeholder 3"/>
          <p:cNvSpPr>
            <a:spLocks noGrp="1"/>
          </p:cNvSpPr>
          <p:nvPr>
            <p:ph type="sldNum" sz="quarter" idx="10"/>
          </p:nvPr>
        </p:nvSpPr>
        <p:spPr/>
        <p:txBody>
          <a:bodyPr/>
          <a:lstStyle/>
          <a:p>
            <a:fld id="{D37F8DB4-A4FF-4A8B-9A85-9B1874A58FCC}" type="slidenum">
              <a:rPr lang="en-US" smtClean="0"/>
              <a:pPr/>
              <a:t>17</a:t>
            </a:fld>
            <a:endParaRPr lang="en-US"/>
          </a:p>
        </p:txBody>
      </p:sp>
    </p:spTree>
    <p:extLst>
      <p:ext uri="{BB962C8B-B14F-4D97-AF65-F5344CB8AC3E}">
        <p14:creationId xmlns:p14="http://schemas.microsoft.com/office/powerpoint/2010/main" val="3791734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A4516-D8D0-B022-7E23-9F2A39545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127C9-867D-BEA8-B71C-3EB361374744}"/>
              </a:ext>
            </a:extLst>
          </p:cNvPr>
          <p:cNvSpPr>
            <a:spLocks noGrp="1" noRot="1" noChangeAspect="1"/>
          </p:cNvSpPr>
          <p:nvPr>
            <p:ph type="sldImg"/>
          </p:nvPr>
        </p:nvSpPr>
        <p:spPr>
          <a:xfrm>
            <a:off x="2362200" y="549275"/>
            <a:ext cx="4876800" cy="2743200"/>
          </a:xfrm>
        </p:spPr>
      </p:sp>
      <p:sp>
        <p:nvSpPr>
          <p:cNvPr id="3" name="Notes Placeholder 2">
            <a:extLst>
              <a:ext uri="{FF2B5EF4-FFF2-40B4-BE49-F238E27FC236}">
                <a16:creationId xmlns:a16="http://schemas.microsoft.com/office/drawing/2014/main" id="{18C3965D-8E2C-12D3-9AB5-05671EF3D188}"/>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A48B68CC-4FE0-0824-4D8E-F7612A118A0C}"/>
              </a:ext>
            </a:extLst>
          </p:cNvPr>
          <p:cNvSpPr>
            <a:spLocks noGrp="1"/>
          </p:cNvSpPr>
          <p:nvPr>
            <p:ph type="sldNum" sz="quarter" idx="10"/>
          </p:nvPr>
        </p:nvSpPr>
        <p:spPr/>
        <p:txBody>
          <a:bodyPr/>
          <a:lstStyle/>
          <a:p>
            <a:fld id="{D37F8DB4-A4FF-4A8B-9A85-9B1874A58FCC}" type="slidenum">
              <a:rPr lang="en-US" smtClean="0"/>
              <a:pPr/>
              <a:t>20</a:t>
            </a:fld>
            <a:endParaRPr lang="en-US"/>
          </a:p>
        </p:txBody>
      </p:sp>
    </p:spTree>
    <p:extLst>
      <p:ext uri="{BB962C8B-B14F-4D97-AF65-F5344CB8AC3E}">
        <p14:creationId xmlns:p14="http://schemas.microsoft.com/office/powerpoint/2010/main" val="3100343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Container Frameworks: LXC, Docker, Kubernetes</a:t>
            </a:r>
          </a:p>
          <a:p>
            <a:pPr>
              <a:buFont typeface="+mj-lt"/>
              <a:buAutoNum type="arabicPeriod"/>
            </a:pPr>
            <a:r>
              <a:rPr lang="en-US" b="1" dirty="0"/>
              <a:t>LXC (Linux Containers):</a:t>
            </a:r>
            <a:endParaRPr lang="en-US" dirty="0"/>
          </a:p>
          <a:p>
            <a:pPr marL="742950" lvl="1" indent="-285750">
              <a:buFont typeface="+mj-lt"/>
              <a:buAutoNum type="arabicPeriod"/>
            </a:pPr>
            <a:r>
              <a:rPr lang="en-US" dirty="0"/>
              <a:t>Early container technology that provides OS-level virtualization.</a:t>
            </a:r>
          </a:p>
          <a:p>
            <a:pPr marL="742950" lvl="1" indent="-285750">
              <a:buFont typeface="+mj-lt"/>
              <a:buAutoNum type="arabicPeriod"/>
            </a:pPr>
            <a:r>
              <a:rPr lang="en-US" dirty="0"/>
              <a:t>More like lightweight VMs with a full Linux distribution inside.</a:t>
            </a:r>
          </a:p>
          <a:p>
            <a:pPr>
              <a:buFont typeface="+mj-lt"/>
              <a:buAutoNum type="arabicPeriod"/>
            </a:pPr>
            <a:r>
              <a:rPr lang="en-US" b="1" dirty="0"/>
              <a:t>Docker:</a:t>
            </a:r>
            <a:endParaRPr lang="en-US" dirty="0"/>
          </a:p>
          <a:p>
            <a:pPr marL="742950" lvl="1" indent="-285750">
              <a:buFont typeface="+mj-lt"/>
              <a:buAutoNum type="arabicPeriod"/>
            </a:pPr>
            <a:r>
              <a:rPr lang="en-US" dirty="0"/>
              <a:t>Standardized containerization tool that simplifies application packaging, deployment, and scaling.</a:t>
            </a:r>
          </a:p>
          <a:p>
            <a:pPr marL="742950" lvl="1" indent="-285750">
              <a:buFont typeface="+mj-lt"/>
              <a:buAutoNum type="arabicPeriod"/>
            </a:pPr>
            <a:r>
              <a:rPr lang="en-US" dirty="0"/>
              <a:t>Uses a layered filesystem (</a:t>
            </a:r>
            <a:r>
              <a:rPr lang="en-US" dirty="0" err="1"/>
              <a:t>UnionFS</a:t>
            </a:r>
            <a:r>
              <a:rPr lang="en-US" dirty="0"/>
              <a:t>) and image-based workflows.</a:t>
            </a:r>
          </a:p>
          <a:p>
            <a:pPr>
              <a:buFont typeface="+mj-lt"/>
              <a:buAutoNum type="arabicPeriod"/>
            </a:pPr>
            <a:r>
              <a:rPr lang="en-US" b="1" dirty="0"/>
              <a:t>Kubernetes (K8s):</a:t>
            </a:r>
            <a:endParaRPr lang="en-US" dirty="0"/>
          </a:p>
          <a:p>
            <a:pPr marL="742950" lvl="1" indent="-285750">
              <a:buFont typeface="+mj-lt"/>
              <a:buAutoNum type="arabicPeriod"/>
            </a:pPr>
            <a:r>
              <a:rPr lang="en-US" dirty="0"/>
              <a:t>Orchestrates containerized applications across multiple nodes.</a:t>
            </a:r>
          </a:p>
          <a:p>
            <a:pPr marL="742950" lvl="1" indent="-285750">
              <a:buFont typeface="+mj-lt"/>
              <a:buAutoNum type="arabicPeriod"/>
            </a:pPr>
            <a:r>
              <a:rPr lang="en-US" dirty="0"/>
              <a:t>Handles </a:t>
            </a:r>
            <a:r>
              <a:rPr lang="en-US" b="1" dirty="0"/>
              <a:t>scalability, load balancing, service discovery, self-healing, and rolling updates</a:t>
            </a:r>
            <a:r>
              <a:rPr lang="en-US" dirty="0"/>
              <a:t>.</a:t>
            </a:r>
          </a:p>
          <a:p>
            <a:pPr marL="742950" lvl="1" indent="-285750">
              <a:buFont typeface="+mj-lt"/>
              <a:buAutoNum type="arabicPeriod"/>
            </a:pPr>
            <a:r>
              <a:rPr lang="en-US" dirty="0"/>
              <a:t>Widely used in cloud-native architectures.</a:t>
            </a:r>
          </a:p>
          <a:p>
            <a:endParaRPr lang="en-US" dirty="0"/>
          </a:p>
        </p:txBody>
      </p:sp>
      <p:sp>
        <p:nvSpPr>
          <p:cNvPr id="4" name="Slide Number Placeholder 3"/>
          <p:cNvSpPr>
            <a:spLocks noGrp="1"/>
          </p:cNvSpPr>
          <p:nvPr>
            <p:ph type="sldNum" sz="quarter" idx="5"/>
          </p:nvPr>
        </p:nvSpPr>
        <p:spPr/>
        <p:txBody>
          <a:bodyPr/>
          <a:lstStyle/>
          <a:p>
            <a:fld id="{8BD8B615-1E79-4B4A-846A-42C7CECC2A29}" type="slidenum">
              <a:rPr lang="en-US" smtClean="0"/>
              <a:t>21</a:t>
            </a:fld>
            <a:endParaRPr lang="en-US"/>
          </a:p>
        </p:txBody>
      </p:sp>
    </p:spTree>
    <p:extLst>
      <p:ext uri="{BB962C8B-B14F-4D97-AF65-F5344CB8AC3E}">
        <p14:creationId xmlns:p14="http://schemas.microsoft.com/office/powerpoint/2010/main" val="866095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D8B615-1E79-4B4A-846A-42C7CECC2A29}" type="slidenum">
              <a:rPr lang="en-US" smtClean="0"/>
              <a:t>36</a:t>
            </a:fld>
            <a:endParaRPr lang="en-US"/>
          </a:p>
        </p:txBody>
      </p:sp>
    </p:spTree>
    <p:extLst>
      <p:ext uri="{BB962C8B-B14F-4D97-AF65-F5344CB8AC3E}">
        <p14:creationId xmlns:p14="http://schemas.microsoft.com/office/powerpoint/2010/main" val="367660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fontScale="85000" lnSpcReduction="10000"/>
          </a:bodyPr>
          <a:lstStyle/>
          <a:p>
            <a:r>
              <a:rPr lang="en-US" b="1" dirty="0"/>
              <a:t>Docker Daemon (</a:t>
            </a:r>
            <a:r>
              <a:rPr lang="en-US" b="1" dirty="0" err="1"/>
              <a:t>dockerd</a:t>
            </a:r>
            <a:r>
              <a:rPr lang="en-US" b="1" dirty="0"/>
              <a:t>): The Core of Docker</a:t>
            </a:r>
          </a:p>
          <a:p>
            <a:r>
              <a:rPr lang="en-US" dirty="0"/>
              <a:t>The </a:t>
            </a:r>
            <a:r>
              <a:rPr lang="en-US" b="1" dirty="0"/>
              <a:t>Docker daemon (</a:t>
            </a:r>
            <a:r>
              <a:rPr lang="en-US" b="1" dirty="0" err="1"/>
              <a:t>dockerd</a:t>
            </a:r>
            <a:r>
              <a:rPr lang="en-US" b="1" dirty="0"/>
              <a:t>)</a:t>
            </a:r>
            <a:r>
              <a:rPr lang="en-US" dirty="0"/>
              <a:t> is a long-running background process that manages containers. It handles:</a:t>
            </a:r>
          </a:p>
          <a:p>
            <a:pPr>
              <a:buFont typeface="+mj-lt"/>
              <a:buAutoNum type="arabicPeriod"/>
            </a:pPr>
            <a:r>
              <a:rPr lang="en-US" b="1" dirty="0"/>
              <a:t>Container Lifecycle</a:t>
            </a:r>
            <a:r>
              <a:rPr lang="en-US" dirty="0"/>
              <a:t> – Creating, starting, stopping, and removing containers.</a:t>
            </a:r>
          </a:p>
          <a:p>
            <a:pPr>
              <a:buFont typeface="+mj-lt"/>
              <a:buAutoNum type="arabicPeriod"/>
            </a:pPr>
            <a:r>
              <a:rPr lang="en-US" b="1" dirty="0"/>
              <a:t>Networking</a:t>
            </a:r>
            <a:r>
              <a:rPr lang="en-US" dirty="0"/>
              <a:t> – Setting up container networking (bridge, overlay, host, etc.).</a:t>
            </a:r>
          </a:p>
          <a:p>
            <a:pPr>
              <a:buFont typeface="+mj-lt"/>
              <a:buAutoNum type="arabicPeriod"/>
            </a:pPr>
            <a:r>
              <a:rPr lang="en-US" b="1" dirty="0"/>
              <a:t>Storage</a:t>
            </a:r>
            <a:r>
              <a:rPr lang="en-US" dirty="0"/>
              <a:t> – Managing container file systems and image layers.</a:t>
            </a:r>
          </a:p>
          <a:p>
            <a:pPr>
              <a:buFont typeface="+mj-lt"/>
              <a:buAutoNum type="arabicPeriod"/>
            </a:pPr>
            <a:r>
              <a:rPr lang="en-US" b="1" dirty="0"/>
              <a:t>Security &amp; Resource Allocation</a:t>
            </a:r>
            <a:r>
              <a:rPr lang="en-US" dirty="0"/>
              <a:t> – Using </a:t>
            </a:r>
            <a:r>
              <a:rPr lang="en-US" dirty="0" err="1"/>
              <a:t>cgroups</a:t>
            </a:r>
            <a:r>
              <a:rPr lang="en-US" dirty="0"/>
              <a:t> and namespaces for isolation.</a:t>
            </a:r>
          </a:p>
          <a:p>
            <a:pPr>
              <a:buFont typeface="+mj-lt"/>
              <a:buAutoNum type="arabicPeriod"/>
            </a:pPr>
            <a:r>
              <a:rPr lang="en-US" b="1" dirty="0"/>
              <a:t>Image Management</a:t>
            </a:r>
            <a:r>
              <a:rPr lang="en-US" dirty="0"/>
              <a:t> – Pulling, building, caching, and storing container images.</a:t>
            </a:r>
          </a:p>
          <a:p>
            <a:r>
              <a:rPr lang="en-US" dirty="0"/>
              <a:t>💡 </a:t>
            </a:r>
            <a:r>
              <a:rPr lang="en-US" b="1" dirty="0"/>
              <a:t>Example:</a:t>
            </a:r>
            <a:br>
              <a:rPr lang="en-US" dirty="0"/>
            </a:br>
            <a:r>
              <a:rPr lang="en-US" dirty="0"/>
              <a:t>When you run: docker run -d nginx </a:t>
            </a:r>
          </a:p>
          <a:p>
            <a:pPr>
              <a:buFont typeface="Arial" panose="020B0604020202020204" pitchFamily="34" charset="0"/>
              <a:buChar char="•"/>
            </a:pPr>
            <a:r>
              <a:rPr lang="en-US" dirty="0"/>
              <a:t>The </a:t>
            </a:r>
            <a:r>
              <a:rPr lang="en-US" b="1" dirty="0"/>
              <a:t>CLI</a:t>
            </a:r>
            <a:r>
              <a:rPr lang="en-US" dirty="0"/>
              <a:t> (docker) sends a request to </a:t>
            </a:r>
            <a:r>
              <a:rPr lang="en-US" dirty="0" err="1"/>
              <a:t>dockerd</a:t>
            </a:r>
            <a:r>
              <a:rPr lang="en-US" dirty="0"/>
              <a:t> via the REST API.</a:t>
            </a:r>
          </a:p>
          <a:p>
            <a:pPr>
              <a:buFont typeface="Arial" panose="020B0604020202020204" pitchFamily="34" charset="0"/>
              <a:buChar char="•"/>
            </a:pPr>
            <a:r>
              <a:rPr lang="en-US" dirty="0"/>
              <a:t>The </a:t>
            </a:r>
            <a:r>
              <a:rPr lang="en-US" b="1" dirty="0"/>
              <a:t>daemon</a:t>
            </a:r>
            <a:r>
              <a:rPr lang="en-US" dirty="0"/>
              <a:t> pulls the nginx image (if not already available).</a:t>
            </a:r>
          </a:p>
          <a:p>
            <a:pPr>
              <a:buFont typeface="Arial" panose="020B0604020202020204" pitchFamily="34" charset="0"/>
              <a:buChar char="•"/>
            </a:pPr>
            <a:r>
              <a:rPr lang="en-US" dirty="0"/>
              <a:t>It creates and runs a container using that image.</a:t>
            </a:r>
          </a:p>
          <a:p>
            <a:endParaRPr lang="en-US" dirty="0"/>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48</a:t>
            </a:fld>
            <a:endParaRPr lang="en-US"/>
          </a:p>
        </p:txBody>
      </p:sp>
    </p:spTree>
    <p:extLst>
      <p:ext uri="{BB962C8B-B14F-4D97-AF65-F5344CB8AC3E}">
        <p14:creationId xmlns:p14="http://schemas.microsoft.com/office/powerpoint/2010/main" val="87584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3062361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49</a:t>
            </a:fld>
            <a:endParaRPr lang="en-US"/>
          </a:p>
        </p:txBody>
      </p:sp>
    </p:spTree>
    <p:extLst>
      <p:ext uri="{BB962C8B-B14F-4D97-AF65-F5344CB8AC3E}">
        <p14:creationId xmlns:p14="http://schemas.microsoft.com/office/powerpoint/2010/main" val="2463948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50</a:t>
            </a:fld>
            <a:endParaRPr lang="en-US"/>
          </a:p>
        </p:txBody>
      </p:sp>
    </p:spTree>
    <p:extLst>
      <p:ext uri="{BB962C8B-B14F-4D97-AF65-F5344CB8AC3E}">
        <p14:creationId xmlns:p14="http://schemas.microsoft.com/office/powerpoint/2010/main" val="59707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Physical Machine (PM)</a:t>
            </a:r>
            <a:r>
              <a:rPr lang="en-US" dirty="0"/>
              <a:t> → The real hardware (CPU, RAM, disk, etc.).</a:t>
            </a:r>
          </a:p>
          <a:p>
            <a:r>
              <a:rPr lang="en-US" b="1" dirty="0"/>
              <a:t>Host OS</a:t>
            </a:r>
            <a:r>
              <a:rPr lang="en-US" dirty="0"/>
              <a:t> → The operating system installed directly on the physical machine (only in Type 2 virtualization).</a:t>
            </a:r>
          </a:p>
          <a:p>
            <a:r>
              <a:rPr lang="en-US" b="1" dirty="0"/>
              <a:t>Hypervisor</a:t>
            </a:r>
            <a:r>
              <a:rPr lang="en-US" dirty="0"/>
              <a:t> → Software that creates and manages virtual machines.</a:t>
            </a:r>
          </a:p>
          <a:p>
            <a:r>
              <a:rPr lang="en-US" b="1" dirty="0"/>
              <a:t>Guest OS</a:t>
            </a:r>
            <a:r>
              <a:rPr lang="en-US" dirty="0"/>
              <a:t> → The operating system running inside a virtual machine (VM).</a:t>
            </a:r>
          </a:p>
        </p:txBody>
      </p:sp>
      <p:sp>
        <p:nvSpPr>
          <p:cNvPr id="4" name="Slide Number Placeholder 3"/>
          <p:cNvSpPr>
            <a:spLocks noGrp="1"/>
          </p:cNvSpPr>
          <p:nvPr>
            <p:ph type="sldNum" sz="quarter" idx="5"/>
          </p:nvPr>
        </p:nvSpPr>
        <p:spPr/>
        <p:txBody>
          <a:bodyPr/>
          <a:lstStyle/>
          <a:p>
            <a:fld id="{8BD8B615-1E79-4B4A-846A-42C7CECC2A29}" type="slidenum">
              <a:rPr lang="en-US" smtClean="0"/>
              <a:t>5</a:t>
            </a:fld>
            <a:endParaRPr lang="en-US"/>
          </a:p>
        </p:txBody>
      </p:sp>
    </p:spTree>
    <p:extLst>
      <p:ext uri="{BB962C8B-B14F-4D97-AF65-F5344CB8AC3E}">
        <p14:creationId xmlns:p14="http://schemas.microsoft.com/office/powerpoint/2010/main" val="3289972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US" dirty="0"/>
              <a:t>In </a:t>
            </a:r>
            <a:r>
              <a:rPr lang="en-US" b="1" dirty="0"/>
              <a:t>Type 1 virtualization</a:t>
            </a:r>
            <a:r>
              <a:rPr lang="en-US" dirty="0"/>
              <a:t>, there is </a:t>
            </a:r>
            <a:r>
              <a:rPr lang="en-US" b="1" dirty="0"/>
              <a:t>no Host OS</a:t>
            </a:r>
            <a:r>
              <a:rPr lang="en-US" dirty="0"/>
              <a:t>—the hypervisor runs directly on the </a:t>
            </a:r>
            <a:r>
              <a:rPr lang="en-US" b="1" dirty="0"/>
              <a:t>PM</a:t>
            </a:r>
            <a:r>
              <a:rPr lang="en-US" dirty="0"/>
              <a:t>.</a:t>
            </a:r>
            <a:br>
              <a:rPr lang="en-US" dirty="0"/>
            </a:br>
            <a:r>
              <a:rPr lang="en-US" dirty="0"/>
              <a:t>In </a:t>
            </a:r>
            <a:r>
              <a:rPr lang="en-US" b="1" dirty="0"/>
              <a:t>Type 2 virtualization</a:t>
            </a:r>
            <a:r>
              <a:rPr lang="en-US" dirty="0"/>
              <a:t>, the </a:t>
            </a:r>
            <a:r>
              <a:rPr lang="en-US" b="1" dirty="0"/>
              <a:t>Host OS</a:t>
            </a:r>
            <a:r>
              <a:rPr lang="en-US" dirty="0"/>
              <a:t> runs on the </a:t>
            </a:r>
            <a:r>
              <a:rPr lang="en-US" b="1" dirty="0"/>
              <a:t>PM</a:t>
            </a:r>
            <a:r>
              <a:rPr lang="en-US" dirty="0"/>
              <a:t>, and the hypervisor runs as an application within it.</a:t>
            </a:r>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3556801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2623740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fontScale="92500" lnSpcReduction="20000"/>
          </a:bodyPr>
          <a:lstStyle/>
          <a:p>
            <a:r>
              <a:rPr lang="en-US" b="0" i="0" dirty="0">
                <a:effectLst/>
                <a:latin typeface="fkGroteskNeue"/>
              </a:rPr>
              <a:t>Paravirtualization is a type of virtualization technique where the guest operating system (OS) is aware that it is running in a virtualized environment and can directly interact with the hypervisor. This interaction allows the guest OS to make direct calls to the hypervisor for various operations, bypassing hardware emulation, which can result in improved performance compared to full virtualization</a:t>
            </a:r>
          </a:p>
          <a:p>
            <a:endParaRPr lang="en-US" b="0" i="0" dirty="0">
              <a:effectLst/>
              <a:latin typeface="fkGrotesk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var(--font-fk-grotesk)"/>
              </a:rPr>
              <a:t>Key Features of Paravirtualization:</a:t>
            </a:r>
            <a:endParaRPr lang="en-US" b="0" i="0" dirty="0">
              <a:effectLst/>
              <a:latin typeface="fkGroteskNeue"/>
            </a:endParaRPr>
          </a:p>
          <a:p>
            <a:pPr algn="l">
              <a:buFont typeface="Arial" panose="020B0604020202020204" pitchFamily="34" charset="0"/>
              <a:buChar char="•"/>
            </a:pPr>
            <a:r>
              <a:rPr lang="en-US" b="0" i="0" dirty="0">
                <a:effectLst/>
                <a:latin typeface="fkGroteskNeue"/>
              </a:rPr>
              <a:t>Direct Hypervisor Interaction: The guest OS communicates directly with the hypervisor using "</a:t>
            </a:r>
            <a:r>
              <a:rPr lang="en-US" b="0" i="0" dirty="0" err="1">
                <a:effectLst/>
                <a:latin typeface="fkGroteskNeue"/>
              </a:rPr>
              <a:t>hypercalls</a:t>
            </a:r>
            <a:r>
              <a:rPr lang="en-US" b="0" i="0" dirty="0">
                <a:effectLst/>
                <a:latin typeface="fkGroteskNeue"/>
              </a:rPr>
              <a:t>," which are software instructions that facilitate this interaction</a:t>
            </a:r>
            <a:r>
              <a:rPr lang="en-US" b="0" i="0" u="none" strike="noStrike" dirty="0">
                <a:effectLst/>
                <a:latin typeface="var(--font-berkeley-mono)"/>
                <a:hlinkClick r:id="rId3"/>
              </a:rPr>
              <a:t>4</a:t>
            </a:r>
            <a:r>
              <a:rPr lang="en-US" b="0" i="0" u="none" strike="noStrike" dirty="0">
                <a:effectLst/>
                <a:latin typeface="var(--font-berkeley-mono)"/>
                <a:hlinkClick r:id="rId4"/>
              </a:rPr>
              <a:t>6</a:t>
            </a:r>
            <a:r>
              <a:rPr lang="en-US" b="0" i="0" dirty="0">
                <a:effectLst/>
                <a:latin typeface="fkGroteskNeue"/>
              </a:rPr>
              <a:t>.</a:t>
            </a:r>
          </a:p>
          <a:p>
            <a:pPr algn="l">
              <a:buFont typeface="Arial" panose="020B0604020202020204" pitchFamily="34" charset="0"/>
              <a:buChar char="•"/>
            </a:pPr>
            <a:r>
              <a:rPr lang="en-US" b="0" i="0" dirty="0">
                <a:effectLst/>
                <a:latin typeface="fkGroteskNeue"/>
              </a:rPr>
              <a:t>Modified Guest OS: For paravirtualization to work effectively, the guest OS must be modified to be aware of the virtual environment and to use the paravirtualization interface</a:t>
            </a:r>
            <a:r>
              <a:rPr lang="en-US" b="0" i="0" u="none" strike="noStrike" dirty="0">
                <a:effectLst/>
                <a:latin typeface="var(--font-berkeley-mono)"/>
                <a:hlinkClick r:id="rId5"/>
              </a:rPr>
              <a:t>3</a:t>
            </a:r>
            <a:r>
              <a:rPr lang="en-US" b="0" i="0" u="none" strike="noStrike" dirty="0">
                <a:effectLst/>
                <a:latin typeface="var(--font-berkeley-mono)"/>
                <a:hlinkClick r:id="rId3"/>
              </a:rPr>
              <a:t>4</a:t>
            </a:r>
            <a:r>
              <a:rPr lang="en-US" b="0" i="0" dirty="0">
                <a:effectLst/>
                <a:latin typeface="fkGroteskNeue"/>
              </a:rPr>
              <a:t>.</a:t>
            </a:r>
          </a:p>
          <a:p>
            <a:pPr algn="l">
              <a:buFont typeface="Arial" panose="020B0604020202020204" pitchFamily="34" charset="0"/>
              <a:buChar char="•"/>
            </a:pPr>
            <a:r>
              <a:rPr lang="en-US" b="0" i="0" dirty="0">
                <a:effectLst/>
                <a:latin typeface="fkGroteskNeue"/>
              </a:rPr>
              <a:t>Performance Benefits: Paravirtualization offers better performance by reducing the overhead associated with hardware emulation in full virtualization</a:t>
            </a:r>
            <a:r>
              <a:rPr lang="en-US" b="0" i="0" u="none" strike="noStrike" dirty="0">
                <a:effectLst/>
                <a:latin typeface="var(--font-berkeley-mono)"/>
                <a:hlinkClick r:id="rId6"/>
              </a:rPr>
              <a:t>1</a:t>
            </a:r>
            <a:r>
              <a:rPr lang="en-US" b="0" i="0" u="none" strike="noStrike" dirty="0">
                <a:effectLst/>
                <a:latin typeface="var(--font-berkeley-mono)"/>
                <a:hlinkClick r:id="rId7"/>
              </a:rPr>
              <a:t>5</a:t>
            </a:r>
            <a:r>
              <a:rPr lang="en-US" b="0" i="0" dirty="0">
                <a:effectLst/>
                <a:latin typeface="fkGroteskNeue"/>
              </a:rPr>
              <a:t>.</a:t>
            </a:r>
          </a:p>
          <a:p>
            <a:pPr algn="l">
              <a:buFont typeface="Arial" panose="020B0604020202020204" pitchFamily="34" charset="0"/>
              <a:buChar char="•"/>
            </a:pPr>
            <a:r>
              <a:rPr lang="en-US" b="0" i="0" dirty="0">
                <a:effectLst/>
                <a:latin typeface="fkGroteskNeue"/>
              </a:rPr>
              <a:t>Resource Management: Resources are dynamically managed and can be resized based on needs, turning VMs into flexible bundles of resources</a:t>
            </a:r>
          </a:p>
          <a:p>
            <a:endParaRPr lang="en-US" b="0" i="0" dirty="0">
              <a:effectLst/>
              <a:latin typeface="fkGroteskNeue"/>
            </a:endParaRPr>
          </a:p>
          <a:p>
            <a:endParaRPr lang="en-US" b="0" i="0" dirty="0">
              <a:effectLst/>
              <a:latin typeface="fkGroteskNeue"/>
            </a:endParaRP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2535107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298618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r>
              <a:rPr lang="en-US" b="0" i="0" dirty="0">
                <a:effectLst/>
                <a:latin typeface="fkGroteskNeue"/>
              </a:rPr>
              <a:t>Emulation in the context of virtualization involves mimicking the behavior of hardware or software so that applications or operating systems designed for one environment can run on another. This is typically used when the guest operating system or application is not compatible with the host hardware. Emulation acts as a translator, converting instructions or data from the guest system into a format that the host system can understand and execute.</a:t>
            </a:r>
          </a:p>
          <a:p>
            <a:endParaRPr lang="en-US" b="0" i="0" dirty="0">
              <a:effectLst/>
              <a:latin typeface="fkGroteskNeue"/>
            </a:endParaRPr>
          </a:p>
          <a:p>
            <a:r>
              <a:rPr lang="en-US" b="0" i="0" dirty="0">
                <a:effectLst/>
                <a:latin typeface="fkGroteskNeue"/>
              </a:rPr>
              <a:t>Binary translation is a technique used in virtualization to translate binary code from one instruction set architecture (ISA) to another. This is crucial when running guest operating systems or applications on host hardware with a different ISA. Binary translation involves dynamically translating the guest code into host-native code, allowing it to execute directly on the host hardware without the need for full emulation.</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3180586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62200" y="549275"/>
            <a:ext cx="4876800" cy="27432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73761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400" b="0" i="0">
                <a:solidFill>
                  <a:srgbClr val="61616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045700"/>
            <a:ext cx="9144000" cy="98425"/>
          </a:xfrm>
          <a:custGeom>
            <a:avLst/>
            <a:gdLst/>
            <a:ahLst/>
            <a:cxnLst/>
            <a:rect l="l" t="t" r="r" b="b"/>
            <a:pathLst>
              <a:path w="9144000" h="98425">
                <a:moveTo>
                  <a:pt x="9143999" y="97799"/>
                </a:moveTo>
                <a:lnTo>
                  <a:pt x="0" y="97799"/>
                </a:lnTo>
                <a:lnTo>
                  <a:pt x="0" y="0"/>
                </a:lnTo>
                <a:lnTo>
                  <a:pt x="9143999" y="0"/>
                </a:lnTo>
                <a:lnTo>
                  <a:pt x="9143999" y="97799"/>
                </a:lnTo>
                <a:close/>
              </a:path>
            </a:pathLst>
          </a:custGeom>
          <a:solidFill>
            <a:srgbClr val="63D197"/>
          </a:solidFill>
        </p:spPr>
        <p:txBody>
          <a:bodyPr wrap="square" lIns="0" tIns="0" rIns="0" bIns="0" rtlCol="0"/>
          <a:lstStyle/>
          <a:p>
            <a:endParaRPr/>
          </a:p>
        </p:txBody>
      </p:sp>
      <p:sp>
        <p:nvSpPr>
          <p:cNvPr id="2" name="Holder 2"/>
          <p:cNvSpPr>
            <a:spLocks noGrp="1"/>
          </p:cNvSpPr>
          <p:nvPr>
            <p:ph type="title"/>
          </p:nvPr>
        </p:nvSpPr>
        <p:spPr>
          <a:xfrm>
            <a:off x="583474" y="1532366"/>
            <a:ext cx="4387215" cy="756919"/>
          </a:xfrm>
          <a:prstGeom prst="rect">
            <a:avLst/>
          </a:prstGeom>
        </p:spPr>
        <p:txBody>
          <a:bodyPr wrap="square" lIns="0" tIns="0" rIns="0" bIns="0">
            <a:spAutoFit/>
          </a:bodyPr>
          <a:lstStyle>
            <a:lvl1pPr>
              <a:defRPr sz="48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420735" y="1159968"/>
            <a:ext cx="8302529" cy="2556510"/>
          </a:xfrm>
          <a:prstGeom prst="rect">
            <a:avLst/>
          </a:prstGeom>
        </p:spPr>
        <p:txBody>
          <a:bodyPr wrap="square" lIns="0" tIns="0" rIns="0" bIns="0">
            <a:spAutoFit/>
          </a:bodyPr>
          <a:lstStyle>
            <a:lvl1pPr>
              <a:defRPr sz="2400" b="0" i="0">
                <a:solidFill>
                  <a:srgbClr val="616161"/>
                </a:solidFill>
                <a:latin typeface="Trebuchet MS"/>
                <a:cs typeface="Trebuchet MS"/>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3/15/2025</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medium.com/@amiram_26122/the-hidden-costs-of-serverless-6ced7844780b"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9441"/>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202729"/>
          </a:solidFill>
        </p:spPr>
        <p:txBody>
          <a:bodyPr wrap="square" lIns="0" tIns="0" rIns="0" bIns="0" rtlCol="0"/>
          <a:lstStyle/>
          <a:p>
            <a:endParaRPr/>
          </a:p>
        </p:txBody>
      </p:sp>
      <p:sp>
        <p:nvSpPr>
          <p:cNvPr id="3" name="object 3"/>
          <p:cNvSpPr/>
          <p:nvPr/>
        </p:nvSpPr>
        <p:spPr>
          <a:xfrm>
            <a:off x="0" y="2998149"/>
            <a:ext cx="9144000" cy="0"/>
          </a:xfrm>
          <a:custGeom>
            <a:avLst/>
            <a:gdLst/>
            <a:ahLst/>
            <a:cxnLst/>
            <a:rect l="l" t="t" r="r" b="b"/>
            <a:pathLst>
              <a:path w="9144000">
                <a:moveTo>
                  <a:pt x="0" y="0"/>
                </a:moveTo>
                <a:lnTo>
                  <a:pt x="9143999" y="0"/>
                </a:lnTo>
              </a:path>
            </a:pathLst>
          </a:custGeom>
          <a:ln w="19049">
            <a:solidFill>
              <a:srgbClr val="63D197"/>
            </a:solidFill>
          </a:ln>
        </p:spPr>
        <p:txBody>
          <a:bodyPr wrap="square" lIns="0" tIns="0" rIns="0" bIns="0" rtlCol="0"/>
          <a:lstStyle/>
          <a:p>
            <a:endParaRPr/>
          </a:p>
        </p:txBody>
      </p:sp>
      <p:sp>
        <p:nvSpPr>
          <p:cNvPr id="4" name="object 4"/>
          <p:cNvSpPr txBox="1">
            <a:spLocks noGrp="1"/>
          </p:cNvSpPr>
          <p:nvPr>
            <p:ph type="title"/>
          </p:nvPr>
        </p:nvSpPr>
        <p:spPr>
          <a:xfrm>
            <a:off x="76200" y="1581150"/>
            <a:ext cx="8789126" cy="751488"/>
          </a:xfrm>
          <a:prstGeom prst="rect">
            <a:avLst/>
          </a:prstGeom>
        </p:spPr>
        <p:txBody>
          <a:bodyPr vert="horz" wrap="square" lIns="0" tIns="12700" rIns="0" bIns="0" rtlCol="0">
            <a:spAutoFit/>
          </a:bodyPr>
          <a:lstStyle/>
          <a:p>
            <a:pPr marL="12700">
              <a:lnSpc>
                <a:spcPct val="100000"/>
              </a:lnSpc>
              <a:spcBef>
                <a:spcPts val="100"/>
              </a:spcBef>
            </a:pPr>
            <a:r>
              <a:rPr lang="en-US" spc="-80" dirty="0"/>
              <a:t>Virtualization - </a:t>
            </a:r>
            <a:r>
              <a:rPr spc="-80" dirty="0"/>
              <a:t>Containerization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74" y="1532366"/>
            <a:ext cx="4387215" cy="1477328"/>
          </a:xfrm>
        </p:spPr>
        <p:txBody>
          <a:bodyPr/>
          <a:lstStyle/>
          <a:p>
            <a:r>
              <a:rPr lang="en-US" dirty="0"/>
              <a:t>Binary Translation</a:t>
            </a:r>
          </a:p>
        </p:txBody>
      </p:sp>
      <p:sp>
        <p:nvSpPr>
          <p:cNvPr id="3" name="Content Placeholder 2"/>
          <p:cNvSpPr>
            <a:spLocks noGrp="1"/>
          </p:cNvSpPr>
          <p:nvPr>
            <p:ph idx="1"/>
          </p:nvPr>
        </p:nvSpPr>
        <p:spPr>
          <a:xfrm>
            <a:off x="531307" y="1268016"/>
            <a:ext cx="7984043" cy="3399234"/>
          </a:xfrm>
        </p:spPr>
        <p:txBody>
          <a:bodyPr>
            <a:normAutofit/>
          </a:bodyPr>
          <a:lstStyle/>
          <a:p>
            <a:pPr>
              <a:defRPr/>
            </a:pPr>
            <a:endParaRPr lang="en-US" dirty="0"/>
          </a:p>
          <a:p>
            <a:pPr>
              <a:defRPr/>
            </a:pPr>
            <a:endParaRPr lang="en-US" dirty="0"/>
          </a:p>
          <a:p>
            <a:pPr>
              <a:defRPr/>
            </a:pPr>
            <a:endParaRPr lang="en-US" dirty="0"/>
          </a:p>
          <a:p>
            <a:pPr>
              <a:defRPr/>
            </a:pPr>
            <a:endParaRPr lang="en-US" dirty="0"/>
          </a:p>
        </p:txBody>
      </p:sp>
      <p:sp>
        <p:nvSpPr>
          <p:cNvPr id="4" name="TextBox 3">
            <a:extLst>
              <a:ext uri="{FF2B5EF4-FFF2-40B4-BE49-F238E27FC236}">
                <a16:creationId xmlns:a16="http://schemas.microsoft.com/office/drawing/2014/main" id="{0F2EA281-CF03-5546-9575-43D7A680F69D}"/>
              </a:ext>
            </a:extLst>
          </p:cNvPr>
          <p:cNvSpPr txBox="1"/>
          <p:nvPr/>
        </p:nvSpPr>
        <p:spPr>
          <a:xfrm>
            <a:off x="561975" y="1221031"/>
            <a:ext cx="2914650" cy="1323439"/>
          </a:xfrm>
          <a:prstGeom prst="rect">
            <a:avLst/>
          </a:prstGeom>
          <a:noFill/>
        </p:spPr>
        <p:txBody>
          <a:bodyPr wrap="square" rtlCol="0">
            <a:spAutoFit/>
          </a:bodyPr>
          <a:lstStyle/>
          <a:p>
            <a:pPr algn="just"/>
            <a:r>
              <a:rPr lang="en-AU" sz="1600" dirty="0"/>
              <a:t>• Emulation: </a:t>
            </a:r>
          </a:p>
          <a:p>
            <a:pPr algn="just"/>
            <a:r>
              <a:rPr lang="en-AU" sz="1600" dirty="0"/>
              <a:t>– Guest code is traversed and instruction classes are mapped to routines that emulate them on the target architecture. </a:t>
            </a:r>
          </a:p>
        </p:txBody>
      </p:sp>
      <p:pic>
        <p:nvPicPr>
          <p:cNvPr id="6" name="Picture 5">
            <a:extLst>
              <a:ext uri="{FF2B5EF4-FFF2-40B4-BE49-F238E27FC236}">
                <a16:creationId xmlns:a16="http://schemas.microsoft.com/office/drawing/2014/main" id="{8C6F0405-543F-CB49-B0C1-A619D7B22B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8743" y="990600"/>
            <a:ext cx="5200650" cy="3276600"/>
          </a:xfrm>
          <a:prstGeom prst="rect">
            <a:avLst/>
          </a:prstGeom>
        </p:spPr>
      </p:pic>
      <p:sp>
        <p:nvSpPr>
          <p:cNvPr id="7" name="Rectangle 6">
            <a:extLst>
              <a:ext uri="{FF2B5EF4-FFF2-40B4-BE49-F238E27FC236}">
                <a16:creationId xmlns:a16="http://schemas.microsoft.com/office/drawing/2014/main" id="{E8F1DA29-190A-DE4F-A0F4-1D77CB9E88F7}"/>
              </a:ext>
            </a:extLst>
          </p:cNvPr>
          <p:cNvSpPr/>
          <p:nvPr/>
        </p:nvSpPr>
        <p:spPr>
          <a:xfrm>
            <a:off x="524380" y="2880809"/>
            <a:ext cx="2945318" cy="1815882"/>
          </a:xfrm>
          <a:prstGeom prst="rect">
            <a:avLst/>
          </a:prstGeom>
        </p:spPr>
        <p:txBody>
          <a:bodyPr wrap="square">
            <a:spAutoFit/>
          </a:bodyPr>
          <a:lstStyle/>
          <a:p>
            <a:pPr algn="just"/>
            <a:r>
              <a:rPr lang="en-AU" sz="1600" dirty="0"/>
              <a:t>• Binary translation:</a:t>
            </a:r>
          </a:p>
          <a:p>
            <a:pPr algn="just"/>
            <a:r>
              <a:rPr lang="en-AU" sz="1600" dirty="0"/>
              <a:t> – The entire program is translated into a binary of another architecture. </a:t>
            </a:r>
          </a:p>
          <a:p>
            <a:pPr algn="just"/>
            <a:r>
              <a:rPr lang="en-AU" sz="1600" dirty="0"/>
              <a:t> – Each binary source instruction is emulated by some binary target instructions. </a:t>
            </a:r>
            <a:endParaRPr lang="en-US" sz="1600" dirty="0"/>
          </a:p>
        </p:txBody>
      </p:sp>
      <p:sp>
        <p:nvSpPr>
          <p:cNvPr id="5" name="object 2">
            <a:extLst>
              <a:ext uri="{FF2B5EF4-FFF2-40B4-BE49-F238E27FC236}">
                <a16:creationId xmlns:a16="http://schemas.microsoft.com/office/drawing/2014/main" id="{40AE6E39-9AE5-4309-F1B4-9663826A023A}"/>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Binary Translation</a:t>
            </a:r>
            <a:endParaRPr lang="en-US" sz="2800" kern="0" dirty="0"/>
          </a:p>
        </p:txBody>
      </p:sp>
    </p:spTree>
    <p:extLst>
      <p:ext uri="{BB962C8B-B14F-4D97-AF65-F5344CB8AC3E}">
        <p14:creationId xmlns:p14="http://schemas.microsoft.com/office/powerpoint/2010/main" val="414827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F4594135-EA7A-FC49-8069-9A75C289F561}"/>
              </a:ext>
            </a:extLst>
          </p:cNvPr>
          <p:cNvCxnSpPr>
            <a:stCxn id="24" idx="3"/>
            <a:endCxn id="13" idx="1"/>
          </p:cNvCxnSpPr>
          <p:nvPr/>
        </p:nvCxnSpPr>
        <p:spPr>
          <a:xfrm>
            <a:off x="4021727" y="2036173"/>
            <a:ext cx="1028700" cy="1191"/>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C213155-6F0F-954E-BB6E-0BB021D90DB4}"/>
              </a:ext>
            </a:extLst>
          </p:cNvPr>
          <p:cNvCxnSpPr>
            <a:stCxn id="26" idx="3"/>
            <a:endCxn id="14" idx="1"/>
          </p:cNvCxnSpPr>
          <p:nvPr/>
        </p:nvCxnSpPr>
        <p:spPr>
          <a:xfrm>
            <a:off x="4021727" y="2493373"/>
            <a:ext cx="1028700" cy="1143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6064B4-34E3-D743-81A2-899A2EC849DE}"/>
              </a:ext>
            </a:extLst>
          </p:cNvPr>
          <p:cNvCxnSpPr>
            <a:stCxn id="27" idx="3"/>
            <a:endCxn id="15" idx="1"/>
          </p:cNvCxnSpPr>
          <p:nvPr/>
        </p:nvCxnSpPr>
        <p:spPr>
          <a:xfrm>
            <a:off x="4021727" y="2721973"/>
            <a:ext cx="1028700" cy="5715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BFB05B6-178D-BB48-870D-20751B9D6023}"/>
              </a:ext>
            </a:extLst>
          </p:cNvPr>
          <p:cNvCxnSpPr>
            <a:stCxn id="28" idx="3"/>
            <a:endCxn id="16" idx="1"/>
          </p:cNvCxnSpPr>
          <p:nvPr/>
        </p:nvCxnSpPr>
        <p:spPr>
          <a:xfrm>
            <a:off x="4021727" y="2950573"/>
            <a:ext cx="1028700" cy="914400"/>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6B4AAB2-2F18-4B42-8A58-DE4EA39A028D}"/>
              </a:ext>
            </a:extLst>
          </p:cNvPr>
          <p:cNvCxnSpPr>
            <a:stCxn id="23" idx="3"/>
            <a:endCxn id="17" idx="1"/>
          </p:cNvCxnSpPr>
          <p:nvPr/>
        </p:nvCxnSpPr>
        <p:spPr>
          <a:xfrm>
            <a:off x="4021727" y="1807573"/>
            <a:ext cx="1028700" cy="1191"/>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D722F573-D414-1D41-9752-B9EB4B3950F8}"/>
              </a:ext>
            </a:extLst>
          </p:cNvPr>
          <p:cNvSpPr/>
          <p:nvPr/>
        </p:nvSpPr>
        <p:spPr>
          <a:xfrm>
            <a:off x="5050427" y="1979023"/>
            <a:ext cx="57150" cy="1143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sz="1350"/>
          </a:p>
        </p:txBody>
      </p:sp>
      <p:sp>
        <p:nvSpPr>
          <p:cNvPr id="14" name="Left Brace 13">
            <a:extLst>
              <a:ext uri="{FF2B5EF4-FFF2-40B4-BE49-F238E27FC236}">
                <a16:creationId xmlns:a16="http://schemas.microsoft.com/office/drawing/2014/main" id="{63CF05D0-14A2-0148-8F1E-18B3633BB2E1}"/>
              </a:ext>
            </a:extLst>
          </p:cNvPr>
          <p:cNvSpPr/>
          <p:nvPr/>
        </p:nvSpPr>
        <p:spPr>
          <a:xfrm>
            <a:off x="5050427" y="2436223"/>
            <a:ext cx="57150" cy="3429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sz="1350"/>
          </a:p>
        </p:txBody>
      </p:sp>
      <p:sp>
        <p:nvSpPr>
          <p:cNvPr id="15" name="Left Brace 14">
            <a:extLst>
              <a:ext uri="{FF2B5EF4-FFF2-40B4-BE49-F238E27FC236}">
                <a16:creationId xmlns:a16="http://schemas.microsoft.com/office/drawing/2014/main" id="{A995AF40-56FD-3541-AE98-EE0678DFA388}"/>
              </a:ext>
            </a:extLst>
          </p:cNvPr>
          <p:cNvSpPr/>
          <p:nvPr/>
        </p:nvSpPr>
        <p:spPr>
          <a:xfrm>
            <a:off x="5050427" y="2893423"/>
            <a:ext cx="57150" cy="8001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sz="1350"/>
          </a:p>
        </p:txBody>
      </p:sp>
      <p:sp>
        <p:nvSpPr>
          <p:cNvPr id="16" name="Left Brace 15">
            <a:extLst>
              <a:ext uri="{FF2B5EF4-FFF2-40B4-BE49-F238E27FC236}">
                <a16:creationId xmlns:a16="http://schemas.microsoft.com/office/drawing/2014/main" id="{F973C831-6F4C-CA46-9D78-89FFDB6B3FC9}"/>
              </a:ext>
            </a:extLst>
          </p:cNvPr>
          <p:cNvSpPr/>
          <p:nvPr/>
        </p:nvSpPr>
        <p:spPr>
          <a:xfrm>
            <a:off x="5050427" y="3807823"/>
            <a:ext cx="57150" cy="1143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sz="1350"/>
          </a:p>
        </p:txBody>
      </p:sp>
      <p:sp>
        <p:nvSpPr>
          <p:cNvPr id="17" name="Left Brace 16">
            <a:extLst>
              <a:ext uri="{FF2B5EF4-FFF2-40B4-BE49-F238E27FC236}">
                <a16:creationId xmlns:a16="http://schemas.microsoft.com/office/drawing/2014/main" id="{5FFB4081-EA46-4E46-891B-992184FC726B}"/>
              </a:ext>
            </a:extLst>
          </p:cNvPr>
          <p:cNvSpPr/>
          <p:nvPr/>
        </p:nvSpPr>
        <p:spPr>
          <a:xfrm>
            <a:off x="5050427" y="1750423"/>
            <a:ext cx="57150" cy="1143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sz="1350"/>
          </a:p>
        </p:txBody>
      </p:sp>
      <p:sp>
        <p:nvSpPr>
          <p:cNvPr id="18" name="Left Brace 17">
            <a:extLst>
              <a:ext uri="{FF2B5EF4-FFF2-40B4-BE49-F238E27FC236}">
                <a16:creationId xmlns:a16="http://schemas.microsoft.com/office/drawing/2014/main" id="{F6745EC9-393A-0743-8C5F-BCAC32F543AF}"/>
              </a:ext>
            </a:extLst>
          </p:cNvPr>
          <p:cNvSpPr/>
          <p:nvPr/>
        </p:nvSpPr>
        <p:spPr>
          <a:xfrm>
            <a:off x="5050427" y="2207623"/>
            <a:ext cx="57150" cy="114300"/>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l"/>
            <a:endParaRPr lang="en-US" sz="1350"/>
          </a:p>
        </p:txBody>
      </p:sp>
      <p:cxnSp>
        <p:nvCxnSpPr>
          <p:cNvPr id="19" name="Straight Arrow Connector 18">
            <a:extLst>
              <a:ext uri="{FF2B5EF4-FFF2-40B4-BE49-F238E27FC236}">
                <a16:creationId xmlns:a16="http://schemas.microsoft.com/office/drawing/2014/main" id="{EC8C5C0B-09C8-3146-88A8-FE02D49D0375}"/>
              </a:ext>
            </a:extLst>
          </p:cNvPr>
          <p:cNvCxnSpPr>
            <a:stCxn id="25" idx="3"/>
            <a:endCxn id="18" idx="1"/>
          </p:cNvCxnSpPr>
          <p:nvPr/>
        </p:nvCxnSpPr>
        <p:spPr>
          <a:xfrm>
            <a:off x="4021727" y="2264773"/>
            <a:ext cx="1028700" cy="1191"/>
          </a:xfrm>
          <a:prstGeom prst="straightConnector1">
            <a:avLst/>
          </a:prstGeom>
          <a:ln w="19050">
            <a:solidFill>
              <a:schemeClr val="bg2">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6149E98A-B3C4-3740-B713-EB42DEEB56B2}"/>
              </a:ext>
            </a:extLst>
          </p:cNvPr>
          <p:cNvSpPr>
            <a:spLocks noGrp="1"/>
          </p:cNvSpPr>
          <p:nvPr>
            <p:ph type="title"/>
          </p:nvPr>
        </p:nvSpPr>
        <p:spPr>
          <a:xfrm>
            <a:off x="342900" y="205978"/>
            <a:ext cx="6172200" cy="1477328"/>
          </a:xfrm>
        </p:spPr>
        <p:txBody>
          <a:bodyPr/>
          <a:lstStyle/>
          <a:p>
            <a:r>
              <a:rPr lang="en-US" dirty="0"/>
              <a:t>Dynamic Binary Translation</a:t>
            </a:r>
          </a:p>
        </p:txBody>
      </p:sp>
      <p:cxnSp>
        <p:nvCxnSpPr>
          <p:cNvPr id="21" name="Straight Arrow Connector 20">
            <a:extLst>
              <a:ext uri="{FF2B5EF4-FFF2-40B4-BE49-F238E27FC236}">
                <a16:creationId xmlns:a16="http://schemas.microsoft.com/office/drawing/2014/main" id="{863F6F82-29CF-1F42-96E1-57CB4D42E37B}"/>
              </a:ext>
            </a:extLst>
          </p:cNvPr>
          <p:cNvCxnSpPr>
            <a:stCxn id="22" idx="3"/>
            <a:endCxn id="23" idx="1"/>
          </p:cNvCxnSpPr>
          <p:nvPr/>
        </p:nvCxnSpPr>
        <p:spPr>
          <a:xfrm>
            <a:off x="2192927" y="1807573"/>
            <a:ext cx="171450" cy="11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AE17D45-1A5B-1E46-918E-C4DD458BE834}"/>
              </a:ext>
            </a:extLst>
          </p:cNvPr>
          <p:cNvSpPr/>
          <p:nvPr/>
        </p:nvSpPr>
        <p:spPr>
          <a:xfrm>
            <a:off x="1678577" y="1693273"/>
            <a:ext cx="514350" cy="228600"/>
          </a:xfrm>
          <a:prstGeom prst="rect">
            <a:avLst/>
          </a:prstGeom>
          <a:solidFill>
            <a:schemeClr val="tx1"/>
          </a:solidFill>
          <a:ln w="9525">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200" b="1" dirty="0" err="1">
                <a:solidFill>
                  <a:schemeClr val="bg1"/>
                </a:solidFill>
              </a:rPr>
              <a:t>vPC</a:t>
            </a:r>
            <a:endParaRPr lang="en-US" sz="1200" b="1" dirty="0">
              <a:solidFill>
                <a:schemeClr val="bg1"/>
              </a:solidFill>
            </a:endParaRPr>
          </a:p>
        </p:txBody>
      </p:sp>
      <p:sp>
        <p:nvSpPr>
          <p:cNvPr id="23" name="Rectangle 22">
            <a:extLst>
              <a:ext uri="{FF2B5EF4-FFF2-40B4-BE49-F238E27FC236}">
                <a16:creationId xmlns:a16="http://schemas.microsoft.com/office/drawing/2014/main" id="{482FC2B7-329E-9040-9C96-654044857235}"/>
              </a:ext>
            </a:extLst>
          </p:cNvPr>
          <p:cNvSpPr/>
          <p:nvPr/>
        </p:nvSpPr>
        <p:spPr>
          <a:xfrm>
            <a:off x="2364377" y="16932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mov</a:t>
            </a:r>
            <a:r>
              <a:rPr lang="en-US" sz="1050" b="1" dirty="0">
                <a:solidFill>
                  <a:schemeClr val="tx1"/>
                </a:solidFill>
                <a:latin typeface="Courier New" pitchFamily="49" charset="0"/>
                <a:cs typeface="Courier New" pitchFamily="49" charset="0"/>
              </a:rPr>
              <a:t>   </a:t>
            </a:r>
            <a:r>
              <a:rPr lang="en-US" sz="1050" b="1" dirty="0" err="1">
                <a:solidFill>
                  <a:schemeClr val="tx1"/>
                </a:solidFill>
                <a:latin typeface="Courier New" pitchFamily="49" charset="0"/>
                <a:cs typeface="Courier New" pitchFamily="49" charset="0"/>
              </a:rPr>
              <a:t>ebx</a:t>
            </a:r>
            <a:r>
              <a:rPr lang="en-US" sz="1050" b="1" dirty="0">
                <a:solidFill>
                  <a:schemeClr val="tx1"/>
                </a:solidFill>
                <a:latin typeface="Courier New" pitchFamily="49" charset="0"/>
                <a:cs typeface="Courier New" pitchFamily="49" charset="0"/>
              </a:rPr>
              <a:t>, </a:t>
            </a:r>
            <a:r>
              <a:rPr lang="en-US" sz="1050" b="1" dirty="0" err="1">
                <a:solidFill>
                  <a:schemeClr val="tx1"/>
                </a:solidFill>
                <a:latin typeface="Courier New" pitchFamily="49" charset="0"/>
                <a:cs typeface="Courier New" pitchFamily="49" charset="0"/>
              </a:rPr>
              <a:t>eax</a:t>
            </a:r>
            <a:endParaRPr lang="en-US" sz="1050" b="1" dirty="0">
              <a:solidFill>
                <a:schemeClr val="tx1"/>
              </a:solidFill>
              <a:latin typeface="Courier New" pitchFamily="49" charset="0"/>
              <a:cs typeface="Courier New" pitchFamily="49" charset="0"/>
            </a:endParaRPr>
          </a:p>
        </p:txBody>
      </p:sp>
      <p:sp>
        <p:nvSpPr>
          <p:cNvPr id="24" name="Rectangle 23">
            <a:extLst>
              <a:ext uri="{FF2B5EF4-FFF2-40B4-BE49-F238E27FC236}">
                <a16:creationId xmlns:a16="http://schemas.microsoft.com/office/drawing/2014/main" id="{521FAF80-9932-A447-979A-10C21279EE6A}"/>
              </a:ext>
            </a:extLst>
          </p:cNvPr>
          <p:cNvSpPr/>
          <p:nvPr/>
        </p:nvSpPr>
        <p:spPr>
          <a:xfrm>
            <a:off x="2364377" y="19218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cli</a:t>
            </a:r>
            <a:endParaRPr lang="en-US" sz="1050" b="1" dirty="0">
              <a:solidFill>
                <a:schemeClr val="tx1"/>
              </a:solidFill>
              <a:latin typeface="Courier New" pitchFamily="49" charset="0"/>
              <a:cs typeface="Courier New" pitchFamily="49" charset="0"/>
            </a:endParaRPr>
          </a:p>
        </p:txBody>
      </p:sp>
      <p:sp>
        <p:nvSpPr>
          <p:cNvPr id="25" name="Rectangle 24">
            <a:extLst>
              <a:ext uri="{FF2B5EF4-FFF2-40B4-BE49-F238E27FC236}">
                <a16:creationId xmlns:a16="http://schemas.microsoft.com/office/drawing/2014/main" id="{A43A000E-3C7D-BA46-A96C-9DAF97B9D670}"/>
              </a:ext>
            </a:extLst>
          </p:cNvPr>
          <p:cNvSpPr/>
          <p:nvPr/>
        </p:nvSpPr>
        <p:spPr>
          <a:xfrm>
            <a:off x="2364377" y="21504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a:solidFill>
                  <a:schemeClr val="tx1"/>
                </a:solidFill>
                <a:latin typeface="Courier New" pitchFamily="49" charset="0"/>
                <a:cs typeface="Courier New" pitchFamily="49" charset="0"/>
              </a:rPr>
              <a:t>and   </a:t>
            </a:r>
            <a:r>
              <a:rPr lang="en-US" sz="1050" b="1" dirty="0" err="1">
                <a:solidFill>
                  <a:schemeClr val="tx1"/>
                </a:solidFill>
                <a:latin typeface="Courier New" pitchFamily="49" charset="0"/>
                <a:cs typeface="Courier New" pitchFamily="49" charset="0"/>
              </a:rPr>
              <a:t>ebx</a:t>
            </a:r>
            <a:r>
              <a:rPr lang="en-US" sz="1050" b="1" dirty="0">
                <a:solidFill>
                  <a:schemeClr val="tx1"/>
                </a:solidFill>
                <a:latin typeface="Courier New" pitchFamily="49" charset="0"/>
                <a:cs typeface="Courier New" pitchFamily="49" charset="0"/>
              </a:rPr>
              <a:t>, ~0xfff</a:t>
            </a:r>
          </a:p>
        </p:txBody>
      </p:sp>
      <p:sp>
        <p:nvSpPr>
          <p:cNvPr id="26" name="Rectangle 25">
            <a:extLst>
              <a:ext uri="{FF2B5EF4-FFF2-40B4-BE49-F238E27FC236}">
                <a16:creationId xmlns:a16="http://schemas.microsoft.com/office/drawing/2014/main" id="{08E6BB4D-47A5-3243-B5D4-D3F33D680E84}"/>
              </a:ext>
            </a:extLst>
          </p:cNvPr>
          <p:cNvSpPr/>
          <p:nvPr/>
        </p:nvSpPr>
        <p:spPr>
          <a:xfrm>
            <a:off x="2364377" y="23790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mov</a:t>
            </a:r>
            <a:r>
              <a:rPr lang="en-US" sz="1050" b="1" dirty="0">
                <a:solidFill>
                  <a:schemeClr val="tx1"/>
                </a:solidFill>
                <a:latin typeface="Courier New" pitchFamily="49" charset="0"/>
                <a:cs typeface="Courier New" pitchFamily="49" charset="0"/>
              </a:rPr>
              <a:t>   </a:t>
            </a:r>
            <a:r>
              <a:rPr lang="en-US" sz="1050" b="1" dirty="0" err="1">
                <a:solidFill>
                  <a:schemeClr val="tx1"/>
                </a:solidFill>
                <a:latin typeface="Courier New" pitchFamily="49" charset="0"/>
                <a:cs typeface="Courier New" pitchFamily="49" charset="0"/>
              </a:rPr>
              <a:t>ebx</a:t>
            </a:r>
            <a:r>
              <a:rPr lang="en-US" sz="1050" b="1" dirty="0">
                <a:solidFill>
                  <a:schemeClr val="tx1"/>
                </a:solidFill>
                <a:latin typeface="Courier New" pitchFamily="49" charset="0"/>
                <a:cs typeface="Courier New" pitchFamily="49" charset="0"/>
              </a:rPr>
              <a:t>, cr3</a:t>
            </a:r>
          </a:p>
        </p:txBody>
      </p:sp>
      <p:sp>
        <p:nvSpPr>
          <p:cNvPr id="27" name="Rectangle 26">
            <a:extLst>
              <a:ext uri="{FF2B5EF4-FFF2-40B4-BE49-F238E27FC236}">
                <a16:creationId xmlns:a16="http://schemas.microsoft.com/office/drawing/2014/main" id="{25B6637E-8BBD-D749-B648-A472DE68C0D3}"/>
              </a:ext>
            </a:extLst>
          </p:cNvPr>
          <p:cNvSpPr/>
          <p:nvPr/>
        </p:nvSpPr>
        <p:spPr>
          <a:xfrm>
            <a:off x="2364377" y="26076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sti</a:t>
            </a:r>
            <a:endParaRPr lang="en-US" sz="1050" b="1" dirty="0">
              <a:solidFill>
                <a:schemeClr val="tx1"/>
              </a:solidFill>
              <a:latin typeface="Courier New" pitchFamily="49" charset="0"/>
              <a:cs typeface="Courier New" pitchFamily="49" charset="0"/>
            </a:endParaRPr>
          </a:p>
        </p:txBody>
      </p:sp>
      <p:sp>
        <p:nvSpPr>
          <p:cNvPr id="28" name="Rectangle 27">
            <a:extLst>
              <a:ext uri="{FF2B5EF4-FFF2-40B4-BE49-F238E27FC236}">
                <a16:creationId xmlns:a16="http://schemas.microsoft.com/office/drawing/2014/main" id="{5512B5F2-F3F7-A041-8D35-620ADB723AB3}"/>
              </a:ext>
            </a:extLst>
          </p:cNvPr>
          <p:cNvSpPr/>
          <p:nvPr/>
        </p:nvSpPr>
        <p:spPr>
          <a:xfrm>
            <a:off x="2364377" y="28362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a:solidFill>
                  <a:schemeClr val="tx1"/>
                </a:solidFill>
                <a:latin typeface="Courier New" pitchFamily="49" charset="0"/>
                <a:cs typeface="Courier New" pitchFamily="49" charset="0"/>
              </a:rPr>
              <a:t>ret</a:t>
            </a:r>
          </a:p>
        </p:txBody>
      </p:sp>
      <p:cxnSp>
        <p:nvCxnSpPr>
          <p:cNvPr id="29" name="Straight Connector 28">
            <a:extLst>
              <a:ext uri="{FF2B5EF4-FFF2-40B4-BE49-F238E27FC236}">
                <a16:creationId xmlns:a16="http://schemas.microsoft.com/office/drawing/2014/main" id="{397CE36E-7A2C-3147-BE72-68850538ED1B}"/>
              </a:ext>
            </a:extLst>
          </p:cNvPr>
          <p:cNvCxnSpPr/>
          <p:nvPr/>
        </p:nvCxnSpPr>
        <p:spPr>
          <a:xfrm rot="5400000">
            <a:off x="1449977" y="2379073"/>
            <a:ext cx="1828800" cy="1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6A877E-6629-EF40-BE14-091096890F13}"/>
              </a:ext>
            </a:extLst>
          </p:cNvPr>
          <p:cNvCxnSpPr/>
          <p:nvPr/>
        </p:nvCxnSpPr>
        <p:spPr>
          <a:xfrm rot="5400000">
            <a:off x="3107923" y="2378477"/>
            <a:ext cx="1828800" cy="1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75A20B-372A-4C4C-BF7A-CE179C387F72}"/>
              </a:ext>
            </a:extLst>
          </p:cNvPr>
          <p:cNvSpPr/>
          <p:nvPr/>
        </p:nvSpPr>
        <p:spPr>
          <a:xfrm>
            <a:off x="5164727" y="16932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mov</a:t>
            </a:r>
            <a:r>
              <a:rPr lang="en-US" sz="1050" b="1" dirty="0">
                <a:solidFill>
                  <a:schemeClr val="tx1"/>
                </a:solidFill>
                <a:latin typeface="Courier New" pitchFamily="49" charset="0"/>
                <a:cs typeface="Courier New" pitchFamily="49" charset="0"/>
              </a:rPr>
              <a:t>   </a:t>
            </a:r>
            <a:r>
              <a:rPr lang="en-US" sz="1050" b="1" dirty="0" err="1">
                <a:solidFill>
                  <a:schemeClr val="tx1"/>
                </a:solidFill>
                <a:latin typeface="Courier New" pitchFamily="49" charset="0"/>
                <a:cs typeface="Courier New" pitchFamily="49" charset="0"/>
              </a:rPr>
              <a:t>ebx</a:t>
            </a:r>
            <a:r>
              <a:rPr lang="en-US" sz="1050" b="1" dirty="0">
                <a:solidFill>
                  <a:schemeClr val="tx1"/>
                </a:solidFill>
                <a:latin typeface="Courier New" pitchFamily="49" charset="0"/>
                <a:cs typeface="Courier New" pitchFamily="49" charset="0"/>
              </a:rPr>
              <a:t>, </a:t>
            </a:r>
            <a:r>
              <a:rPr lang="en-US" sz="1050" b="1" dirty="0" err="1">
                <a:solidFill>
                  <a:schemeClr val="tx1"/>
                </a:solidFill>
                <a:latin typeface="Courier New" pitchFamily="49" charset="0"/>
                <a:cs typeface="Courier New" pitchFamily="49" charset="0"/>
              </a:rPr>
              <a:t>eax</a:t>
            </a:r>
            <a:endParaRPr lang="en-US" sz="1050" b="1" dirty="0">
              <a:solidFill>
                <a:schemeClr val="tx1"/>
              </a:solidFill>
              <a:latin typeface="Courier New" pitchFamily="49" charset="0"/>
              <a:cs typeface="Courier New" pitchFamily="49" charset="0"/>
            </a:endParaRPr>
          </a:p>
        </p:txBody>
      </p:sp>
      <p:sp>
        <p:nvSpPr>
          <p:cNvPr id="32" name="Rectangle 31">
            <a:extLst>
              <a:ext uri="{FF2B5EF4-FFF2-40B4-BE49-F238E27FC236}">
                <a16:creationId xmlns:a16="http://schemas.microsoft.com/office/drawing/2014/main" id="{E7FF55B9-9032-A14A-BC9D-5760CE7D39B2}"/>
              </a:ext>
            </a:extLst>
          </p:cNvPr>
          <p:cNvSpPr/>
          <p:nvPr/>
        </p:nvSpPr>
        <p:spPr>
          <a:xfrm>
            <a:off x="5164727" y="1921873"/>
            <a:ext cx="1657350" cy="2286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mov</a:t>
            </a:r>
            <a:r>
              <a:rPr lang="en-US" sz="1050" b="1" dirty="0">
                <a:solidFill>
                  <a:schemeClr val="tx1"/>
                </a:solidFill>
                <a:latin typeface="Courier New" pitchFamily="49" charset="0"/>
                <a:cs typeface="Courier New" pitchFamily="49" charset="0"/>
              </a:rPr>
              <a:t>   [CPU_IE], 0</a:t>
            </a:r>
          </a:p>
        </p:txBody>
      </p:sp>
      <p:sp>
        <p:nvSpPr>
          <p:cNvPr id="33" name="Rectangle 32">
            <a:extLst>
              <a:ext uri="{FF2B5EF4-FFF2-40B4-BE49-F238E27FC236}">
                <a16:creationId xmlns:a16="http://schemas.microsoft.com/office/drawing/2014/main" id="{16029B01-BAB0-8643-9F55-CC798BF4BEF9}"/>
              </a:ext>
            </a:extLst>
          </p:cNvPr>
          <p:cNvSpPr/>
          <p:nvPr/>
        </p:nvSpPr>
        <p:spPr>
          <a:xfrm>
            <a:off x="5164727" y="21504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a:solidFill>
                  <a:schemeClr val="tx1"/>
                </a:solidFill>
                <a:latin typeface="Courier New" pitchFamily="49" charset="0"/>
                <a:cs typeface="Courier New" pitchFamily="49" charset="0"/>
              </a:rPr>
              <a:t>and   </a:t>
            </a:r>
            <a:r>
              <a:rPr lang="en-US" sz="1050" b="1" dirty="0" err="1">
                <a:solidFill>
                  <a:schemeClr val="tx1"/>
                </a:solidFill>
                <a:latin typeface="Courier New" pitchFamily="49" charset="0"/>
                <a:cs typeface="Courier New" pitchFamily="49" charset="0"/>
              </a:rPr>
              <a:t>ebx</a:t>
            </a:r>
            <a:r>
              <a:rPr lang="en-US" sz="1050" b="1" dirty="0">
                <a:solidFill>
                  <a:schemeClr val="tx1"/>
                </a:solidFill>
                <a:latin typeface="Courier New" pitchFamily="49" charset="0"/>
                <a:cs typeface="Courier New" pitchFamily="49" charset="0"/>
              </a:rPr>
              <a:t>, ~0xfff</a:t>
            </a:r>
          </a:p>
        </p:txBody>
      </p:sp>
      <p:sp>
        <p:nvSpPr>
          <p:cNvPr id="34" name="Rectangle 33">
            <a:extLst>
              <a:ext uri="{FF2B5EF4-FFF2-40B4-BE49-F238E27FC236}">
                <a16:creationId xmlns:a16="http://schemas.microsoft.com/office/drawing/2014/main" id="{902FF683-DF39-8B42-8490-D358CE33BB6B}"/>
              </a:ext>
            </a:extLst>
          </p:cNvPr>
          <p:cNvSpPr/>
          <p:nvPr/>
        </p:nvSpPr>
        <p:spPr>
          <a:xfrm>
            <a:off x="5164727" y="23790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mov</a:t>
            </a:r>
            <a:r>
              <a:rPr lang="en-US" sz="1050" b="1" dirty="0">
                <a:solidFill>
                  <a:schemeClr val="tx1"/>
                </a:solidFill>
                <a:latin typeface="Courier New" pitchFamily="49" charset="0"/>
                <a:cs typeface="Courier New" pitchFamily="49" charset="0"/>
              </a:rPr>
              <a:t>   [CO_ARG], </a:t>
            </a:r>
            <a:r>
              <a:rPr lang="en-US" sz="1050" b="1" dirty="0" err="1">
                <a:solidFill>
                  <a:schemeClr val="tx1"/>
                </a:solidFill>
                <a:latin typeface="Courier New" pitchFamily="49" charset="0"/>
                <a:cs typeface="Courier New" pitchFamily="49" charset="0"/>
              </a:rPr>
              <a:t>ebx</a:t>
            </a:r>
            <a:endParaRPr lang="en-US" sz="1050" b="1" dirty="0">
              <a:solidFill>
                <a:schemeClr val="tx1"/>
              </a:solidFill>
              <a:latin typeface="Courier New" pitchFamily="49" charset="0"/>
              <a:cs typeface="Courier New" pitchFamily="49" charset="0"/>
            </a:endParaRPr>
          </a:p>
        </p:txBody>
      </p:sp>
      <p:sp>
        <p:nvSpPr>
          <p:cNvPr id="35" name="Rectangle 34">
            <a:extLst>
              <a:ext uri="{FF2B5EF4-FFF2-40B4-BE49-F238E27FC236}">
                <a16:creationId xmlns:a16="http://schemas.microsoft.com/office/drawing/2014/main" id="{EEA19558-1596-2C4F-8753-A26E98ED414E}"/>
              </a:ext>
            </a:extLst>
          </p:cNvPr>
          <p:cNvSpPr/>
          <p:nvPr/>
        </p:nvSpPr>
        <p:spPr>
          <a:xfrm>
            <a:off x="5164727" y="26076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a:solidFill>
                  <a:schemeClr val="tx1"/>
                </a:solidFill>
                <a:latin typeface="Courier New" pitchFamily="49" charset="0"/>
                <a:cs typeface="Courier New" pitchFamily="49" charset="0"/>
              </a:rPr>
              <a:t>call  HANDLE_CR3</a:t>
            </a:r>
          </a:p>
        </p:txBody>
      </p:sp>
      <p:sp>
        <p:nvSpPr>
          <p:cNvPr id="36" name="Rectangle 35">
            <a:extLst>
              <a:ext uri="{FF2B5EF4-FFF2-40B4-BE49-F238E27FC236}">
                <a16:creationId xmlns:a16="http://schemas.microsoft.com/office/drawing/2014/main" id="{35C1513D-0AD2-DD43-803A-B7763A9119D7}"/>
              </a:ext>
            </a:extLst>
          </p:cNvPr>
          <p:cNvSpPr/>
          <p:nvPr/>
        </p:nvSpPr>
        <p:spPr>
          <a:xfrm>
            <a:off x="5164727" y="2836273"/>
            <a:ext cx="1657350" cy="2286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mov</a:t>
            </a:r>
            <a:r>
              <a:rPr lang="en-US" sz="1050" b="1" dirty="0">
                <a:solidFill>
                  <a:schemeClr val="tx1"/>
                </a:solidFill>
                <a:latin typeface="Courier New" pitchFamily="49" charset="0"/>
                <a:cs typeface="Courier New" pitchFamily="49" charset="0"/>
              </a:rPr>
              <a:t>   [CPU_IE], 1</a:t>
            </a:r>
          </a:p>
        </p:txBody>
      </p:sp>
      <p:cxnSp>
        <p:nvCxnSpPr>
          <p:cNvPr id="37" name="Straight Connector 36">
            <a:extLst>
              <a:ext uri="{FF2B5EF4-FFF2-40B4-BE49-F238E27FC236}">
                <a16:creationId xmlns:a16="http://schemas.microsoft.com/office/drawing/2014/main" id="{A4ACB4ED-B452-8C40-80D8-F7D0ADFBD935}"/>
              </a:ext>
            </a:extLst>
          </p:cNvPr>
          <p:cNvCxnSpPr/>
          <p:nvPr/>
        </p:nvCxnSpPr>
        <p:spPr>
          <a:xfrm rot="5400000">
            <a:off x="3793723" y="2836273"/>
            <a:ext cx="2742605" cy="5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E3D6D2-8DC0-B84C-AA22-FE08A39B1A7D}"/>
              </a:ext>
            </a:extLst>
          </p:cNvPr>
          <p:cNvCxnSpPr/>
          <p:nvPr/>
        </p:nvCxnSpPr>
        <p:spPr>
          <a:xfrm rot="5400000">
            <a:off x="5451073" y="2835677"/>
            <a:ext cx="2743200" cy="1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8AD23A7-0697-4043-ADA5-46D1C6B35BC0}"/>
              </a:ext>
            </a:extLst>
          </p:cNvPr>
          <p:cNvSpPr/>
          <p:nvPr/>
        </p:nvSpPr>
        <p:spPr>
          <a:xfrm>
            <a:off x="5164727" y="3064873"/>
            <a:ext cx="1657350" cy="2286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a:solidFill>
                  <a:schemeClr val="tx1"/>
                </a:solidFill>
                <a:latin typeface="Courier New" pitchFamily="49" charset="0"/>
                <a:cs typeface="Courier New" pitchFamily="49" charset="0"/>
              </a:rPr>
              <a:t>test  [CPU_IRQ], 1</a:t>
            </a:r>
          </a:p>
        </p:txBody>
      </p:sp>
      <p:sp>
        <p:nvSpPr>
          <p:cNvPr id="40" name="Rectangle 39">
            <a:extLst>
              <a:ext uri="{FF2B5EF4-FFF2-40B4-BE49-F238E27FC236}">
                <a16:creationId xmlns:a16="http://schemas.microsoft.com/office/drawing/2014/main" id="{E8D31AAB-C031-6E4C-A42A-164669EB92DE}"/>
              </a:ext>
            </a:extLst>
          </p:cNvPr>
          <p:cNvSpPr/>
          <p:nvPr/>
        </p:nvSpPr>
        <p:spPr>
          <a:xfrm>
            <a:off x="5164727" y="3293473"/>
            <a:ext cx="1657350" cy="2286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jne</a:t>
            </a:r>
            <a:endParaRPr lang="en-US" sz="1050" b="1" dirty="0">
              <a:solidFill>
                <a:schemeClr val="tx1"/>
              </a:solidFill>
              <a:latin typeface="Courier New" pitchFamily="49" charset="0"/>
              <a:cs typeface="Courier New" pitchFamily="49" charset="0"/>
            </a:endParaRPr>
          </a:p>
        </p:txBody>
      </p:sp>
      <p:sp>
        <p:nvSpPr>
          <p:cNvPr id="41" name="Rectangle 40">
            <a:extLst>
              <a:ext uri="{FF2B5EF4-FFF2-40B4-BE49-F238E27FC236}">
                <a16:creationId xmlns:a16="http://schemas.microsoft.com/office/drawing/2014/main" id="{D68603E1-2BE5-4948-959D-AA28AA31A1B5}"/>
              </a:ext>
            </a:extLst>
          </p:cNvPr>
          <p:cNvSpPr/>
          <p:nvPr/>
        </p:nvSpPr>
        <p:spPr>
          <a:xfrm>
            <a:off x="5164727" y="3522073"/>
            <a:ext cx="1657350" cy="228600"/>
          </a:xfrm>
          <a:prstGeom prst="rect">
            <a:avLst/>
          </a:prstGeom>
          <a:solidFill>
            <a:schemeClr val="bg2"/>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a:solidFill>
                  <a:schemeClr val="tx1"/>
                </a:solidFill>
                <a:latin typeface="Courier New" pitchFamily="49" charset="0"/>
                <a:cs typeface="Courier New" pitchFamily="49" charset="0"/>
              </a:rPr>
              <a:t>call  HANDLE_INTS</a:t>
            </a:r>
          </a:p>
        </p:txBody>
      </p:sp>
      <p:sp>
        <p:nvSpPr>
          <p:cNvPr id="42" name="Rectangle 41">
            <a:extLst>
              <a:ext uri="{FF2B5EF4-FFF2-40B4-BE49-F238E27FC236}">
                <a16:creationId xmlns:a16="http://schemas.microsoft.com/office/drawing/2014/main" id="{8DE47D95-75C5-C040-821E-72F29B832EB6}"/>
              </a:ext>
            </a:extLst>
          </p:cNvPr>
          <p:cNvSpPr/>
          <p:nvPr/>
        </p:nvSpPr>
        <p:spPr>
          <a:xfrm>
            <a:off x="5164727" y="3750673"/>
            <a:ext cx="1657350" cy="228600"/>
          </a:xfrm>
          <a:prstGeom prst="rect">
            <a:avLst/>
          </a:prstGeom>
          <a:solidFill>
            <a:schemeClr val="bg1"/>
          </a:solidFill>
          <a:ln w="1905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l"/>
            <a:r>
              <a:rPr lang="en-US" sz="1050" b="1" dirty="0" err="1">
                <a:solidFill>
                  <a:schemeClr val="tx1"/>
                </a:solidFill>
                <a:latin typeface="Courier New" pitchFamily="49" charset="0"/>
                <a:cs typeface="Courier New" pitchFamily="49" charset="0"/>
              </a:rPr>
              <a:t>jmp</a:t>
            </a:r>
            <a:r>
              <a:rPr lang="en-US" sz="1050" b="1" dirty="0">
                <a:solidFill>
                  <a:schemeClr val="tx1"/>
                </a:solidFill>
                <a:latin typeface="Courier New" pitchFamily="49" charset="0"/>
                <a:cs typeface="Courier New" pitchFamily="49" charset="0"/>
              </a:rPr>
              <a:t>   HANDLE_RET</a:t>
            </a:r>
          </a:p>
        </p:txBody>
      </p:sp>
      <p:sp>
        <p:nvSpPr>
          <p:cNvPr id="43" name="Rectangle 42">
            <a:extLst>
              <a:ext uri="{FF2B5EF4-FFF2-40B4-BE49-F238E27FC236}">
                <a16:creationId xmlns:a16="http://schemas.microsoft.com/office/drawing/2014/main" id="{127F1BF6-C714-4E4B-8B02-53FC1B94E01C}"/>
              </a:ext>
            </a:extLst>
          </p:cNvPr>
          <p:cNvSpPr/>
          <p:nvPr/>
        </p:nvSpPr>
        <p:spPr>
          <a:xfrm>
            <a:off x="7050677" y="1693273"/>
            <a:ext cx="514350" cy="228600"/>
          </a:xfrm>
          <a:prstGeom prst="rect">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r>
              <a:rPr lang="en-US" sz="1200" b="1" dirty="0">
                <a:solidFill>
                  <a:schemeClr val="bg1"/>
                </a:solidFill>
              </a:rPr>
              <a:t>start</a:t>
            </a:r>
          </a:p>
        </p:txBody>
      </p:sp>
      <p:sp>
        <p:nvSpPr>
          <p:cNvPr id="44" name="TextBox 43">
            <a:extLst>
              <a:ext uri="{FF2B5EF4-FFF2-40B4-BE49-F238E27FC236}">
                <a16:creationId xmlns:a16="http://schemas.microsoft.com/office/drawing/2014/main" id="{5CA6E6AE-F93E-C44E-AD9F-7B26EF60077C}"/>
              </a:ext>
            </a:extLst>
          </p:cNvPr>
          <p:cNvSpPr txBox="1"/>
          <p:nvPr/>
        </p:nvSpPr>
        <p:spPr>
          <a:xfrm>
            <a:off x="2691312" y="1121773"/>
            <a:ext cx="1003480" cy="300082"/>
          </a:xfrm>
          <a:prstGeom prst="rect">
            <a:avLst/>
          </a:prstGeom>
          <a:noFill/>
        </p:spPr>
        <p:txBody>
          <a:bodyPr wrap="none" rtlCol="0">
            <a:spAutoFit/>
          </a:bodyPr>
          <a:lstStyle/>
          <a:p>
            <a:pPr algn="ctr"/>
            <a:r>
              <a:rPr lang="en-US" sz="1350" b="1" dirty="0"/>
              <a:t>Guest Code</a:t>
            </a:r>
          </a:p>
        </p:txBody>
      </p:sp>
      <p:sp>
        <p:nvSpPr>
          <p:cNvPr id="45" name="TextBox 44">
            <a:extLst>
              <a:ext uri="{FF2B5EF4-FFF2-40B4-BE49-F238E27FC236}">
                <a16:creationId xmlns:a16="http://schemas.microsoft.com/office/drawing/2014/main" id="{6C5B4D72-DFB0-9241-A8DD-1B9B494840B8}"/>
              </a:ext>
            </a:extLst>
          </p:cNvPr>
          <p:cNvSpPr txBox="1"/>
          <p:nvPr/>
        </p:nvSpPr>
        <p:spPr>
          <a:xfrm>
            <a:off x="5270191" y="1121773"/>
            <a:ext cx="1446423" cy="300082"/>
          </a:xfrm>
          <a:prstGeom prst="rect">
            <a:avLst/>
          </a:prstGeom>
          <a:noFill/>
        </p:spPr>
        <p:txBody>
          <a:bodyPr wrap="none" rtlCol="0">
            <a:spAutoFit/>
          </a:bodyPr>
          <a:lstStyle/>
          <a:p>
            <a:pPr algn="ctr"/>
            <a:r>
              <a:rPr lang="en-US" sz="1350" b="1" dirty="0"/>
              <a:t>Translation Cache</a:t>
            </a:r>
          </a:p>
        </p:txBody>
      </p:sp>
      <p:sp>
        <p:nvSpPr>
          <p:cNvPr id="46" name="Right Arrow 45">
            <a:extLst>
              <a:ext uri="{FF2B5EF4-FFF2-40B4-BE49-F238E27FC236}">
                <a16:creationId xmlns:a16="http://schemas.microsoft.com/office/drawing/2014/main" id="{BE2DCB08-AED1-9642-97E2-AD72974D751D}"/>
              </a:ext>
            </a:extLst>
          </p:cNvPr>
          <p:cNvSpPr/>
          <p:nvPr/>
        </p:nvSpPr>
        <p:spPr>
          <a:xfrm>
            <a:off x="6822077" y="3807823"/>
            <a:ext cx="285750" cy="1143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200" b="1">
              <a:solidFill>
                <a:schemeClr val="tx1"/>
              </a:solidFill>
            </a:endParaRPr>
          </a:p>
        </p:txBody>
      </p:sp>
      <p:sp>
        <p:nvSpPr>
          <p:cNvPr id="47" name="Left-Right Arrow 46">
            <a:extLst>
              <a:ext uri="{FF2B5EF4-FFF2-40B4-BE49-F238E27FC236}">
                <a16:creationId xmlns:a16="http://schemas.microsoft.com/office/drawing/2014/main" id="{3675DF01-BA23-F948-AFAE-00BFC22736B4}"/>
              </a:ext>
            </a:extLst>
          </p:cNvPr>
          <p:cNvSpPr/>
          <p:nvPr/>
        </p:nvSpPr>
        <p:spPr>
          <a:xfrm>
            <a:off x="6822077" y="3579223"/>
            <a:ext cx="285750" cy="1143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200" b="1">
              <a:solidFill>
                <a:schemeClr val="tx1"/>
              </a:solidFill>
            </a:endParaRPr>
          </a:p>
        </p:txBody>
      </p:sp>
      <p:sp>
        <p:nvSpPr>
          <p:cNvPr id="48" name="Left-Right Arrow 47">
            <a:extLst>
              <a:ext uri="{FF2B5EF4-FFF2-40B4-BE49-F238E27FC236}">
                <a16:creationId xmlns:a16="http://schemas.microsoft.com/office/drawing/2014/main" id="{8321CF38-EDCE-5344-8968-227C6F66B195}"/>
              </a:ext>
            </a:extLst>
          </p:cNvPr>
          <p:cNvSpPr/>
          <p:nvPr/>
        </p:nvSpPr>
        <p:spPr>
          <a:xfrm>
            <a:off x="6822077" y="2664823"/>
            <a:ext cx="285750" cy="114300"/>
          </a:xfrm>
          <a:prstGeom prst="leftRightArrow">
            <a:avLst/>
          </a:prstGeom>
          <a:solidFill>
            <a:srgbClr val="C00000"/>
          </a:solidFill>
          <a:ln w="9525">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200" b="1">
              <a:solidFill>
                <a:schemeClr val="tx1"/>
              </a:solidFill>
            </a:endParaRPr>
          </a:p>
        </p:txBody>
      </p:sp>
      <p:cxnSp>
        <p:nvCxnSpPr>
          <p:cNvPr id="49" name="Elbow Connector 48">
            <a:extLst>
              <a:ext uri="{FF2B5EF4-FFF2-40B4-BE49-F238E27FC236}">
                <a16:creationId xmlns:a16="http://schemas.microsoft.com/office/drawing/2014/main" id="{6951C81E-D2A0-2F40-86D9-BEF5569842B8}"/>
              </a:ext>
            </a:extLst>
          </p:cNvPr>
          <p:cNvCxnSpPr/>
          <p:nvPr/>
        </p:nvCxnSpPr>
        <p:spPr>
          <a:xfrm>
            <a:off x="5736227" y="3407773"/>
            <a:ext cx="914400" cy="342900"/>
          </a:xfrm>
          <a:prstGeom prst="bentConnector3">
            <a:avLst>
              <a:gd name="adj1" fmla="val 100000"/>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0" name="Right Arrow 49">
            <a:extLst>
              <a:ext uri="{FF2B5EF4-FFF2-40B4-BE49-F238E27FC236}">
                <a16:creationId xmlns:a16="http://schemas.microsoft.com/office/drawing/2014/main" id="{FEAF750D-1345-4B48-B800-547305362296}"/>
              </a:ext>
            </a:extLst>
          </p:cNvPr>
          <p:cNvSpPr/>
          <p:nvPr/>
        </p:nvSpPr>
        <p:spPr>
          <a:xfrm flipH="1">
            <a:off x="6805748" y="1750423"/>
            <a:ext cx="302079" cy="114300"/>
          </a:xfrm>
          <a:prstGeom prst="rightArrow">
            <a:avLst/>
          </a:prstGeom>
          <a:solidFill>
            <a:srgbClr val="C00000"/>
          </a:solidFill>
          <a:ln w="6350">
            <a:noFill/>
          </a:ln>
        </p:spPr>
        <p:style>
          <a:lnRef idx="2">
            <a:schemeClr val="accent1">
              <a:shade val="50000"/>
            </a:schemeClr>
          </a:lnRef>
          <a:fillRef idx="1001">
            <a:schemeClr val="lt1"/>
          </a:fillRef>
          <a:effectRef idx="0">
            <a:schemeClr val="accent1"/>
          </a:effectRef>
          <a:fontRef idx="minor">
            <a:schemeClr val="lt1"/>
          </a:fontRef>
        </p:style>
        <p:txBody>
          <a:bodyPr vert="horz" rtlCol="0" anchor="ctr"/>
          <a:lstStyle/>
          <a:p>
            <a:pPr algn="ctr"/>
            <a:endParaRPr lang="en-US" sz="1200" b="1">
              <a:solidFill>
                <a:schemeClr val="tx1"/>
              </a:solidFill>
            </a:endParaRPr>
          </a:p>
        </p:txBody>
      </p:sp>
      <p:sp>
        <p:nvSpPr>
          <p:cNvPr id="51" name="TextBox 50">
            <a:extLst>
              <a:ext uri="{FF2B5EF4-FFF2-40B4-BE49-F238E27FC236}">
                <a16:creationId xmlns:a16="http://schemas.microsoft.com/office/drawing/2014/main" id="{6BAB90E8-7528-B042-B729-3491FF21355D}"/>
              </a:ext>
            </a:extLst>
          </p:cNvPr>
          <p:cNvSpPr txBox="1"/>
          <p:nvPr/>
        </p:nvSpPr>
        <p:spPr>
          <a:xfrm>
            <a:off x="602972" y="4728754"/>
            <a:ext cx="1529586" cy="207749"/>
          </a:xfrm>
          <a:prstGeom prst="rect">
            <a:avLst/>
          </a:prstGeom>
          <a:noFill/>
        </p:spPr>
        <p:txBody>
          <a:bodyPr wrap="none" rtlCol="0">
            <a:spAutoFit/>
          </a:bodyPr>
          <a:lstStyle/>
          <a:p>
            <a:r>
              <a:rPr lang="en-US" sz="750" dirty="0"/>
              <a:t>Courtesy Scott Define VMware </a:t>
            </a:r>
            <a:r>
              <a:rPr lang="en-US" sz="750" dirty="0" err="1"/>
              <a:t>Inc</a:t>
            </a:r>
            <a:endParaRPr lang="en-US" sz="750" dirty="0"/>
          </a:p>
        </p:txBody>
      </p:sp>
      <p:sp>
        <p:nvSpPr>
          <p:cNvPr id="2" name="object 2">
            <a:extLst>
              <a:ext uri="{FF2B5EF4-FFF2-40B4-BE49-F238E27FC236}">
                <a16:creationId xmlns:a16="http://schemas.microsoft.com/office/drawing/2014/main" id="{931F19C9-8D2D-61F6-F775-3B0CA3B46144}"/>
              </a:ext>
            </a:extLst>
          </p:cNvPr>
          <p:cNvSpPr txBox="1">
            <a:spLocks/>
          </p:cNvSpPr>
          <p:nvPr/>
        </p:nvSpPr>
        <p:spPr>
          <a:xfrm>
            <a:off x="384725" y="503825"/>
            <a:ext cx="5025475" cy="443711"/>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Dynamic Binary Translation</a:t>
            </a:r>
            <a:endParaRPr lang="en-US" sz="2800" kern="0" dirty="0"/>
          </a:p>
        </p:txBody>
      </p:sp>
    </p:spTree>
    <p:extLst>
      <p:ext uri="{BB962C8B-B14F-4D97-AF65-F5344CB8AC3E}">
        <p14:creationId xmlns:p14="http://schemas.microsoft.com/office/powerpoint/2010/main" val="2364513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VM</a:t>
            </a:r>
          </a:p>
        </p:txBody>
      </p:sp>
      <p:sp>
        <p:nvSpPr>
          <p:cNvPr id="3" name="Content Placeholder 2"/>
          <p:cNvSpPr>
            <a:spLocks noGrp="1"/>
          </p:cNvSpPr>
          <p:nvPr>
            <p:ph idx="1"/>
          </p:nvPr>
        </p:nvSpPr>
        <p:spPr>
          <a:xfrm>
            <a:off x="531307" y="1268016"/>
            <a:ext cx="7984043" cy="3399234"/>
          </a:xfrm>
        </p:spPr>
        <p:txBody>
          <a:bodyPr>
            <a:normAutofit/>
          </a:bodyPr>
          <a:lstStyle/>
          <a:p>
            <a:pPr marL="342900" indent="-342900">
              <a:buFont typeface="Arial" panose="020B0604020202020204" pitchFamily="34" charset="0"/>
              <a:buChar char="•"/>
              <a:defRPr/>
            </a:pPr>
            <a:r>
              <a:rPr lang="en-US" dirty="0"/>
              <a:t>AWS uses different configurations that use Xen</a:t>
            </a:r>
          </a:p>
          <a:p>
            <a:pPr marL="342900" indent="-342900">
              <a:buFont typeface="Arial" panose="020B0604020202020204" pitchFamily="34" charset="0"/>
              <a:buChar char="•"/>
              <a:defRPr/>
            </a:pPr>
            <a:r>
              <a:rPr lang="en-US" dirty="0"/>
              <a:t>AWS Nitro – a hypervisor based on KVM</a:t>
            </a:r>
          </a:p>
          <a:p>
            <a:pPr marL="342900" indent="-342900">
              <a:buFont typeface="Arial" panose="020B0604020202020204" pitchFamily="34" charset="0"/>
              <a:buChar char="•"/>
              <a:defRPr/>
            </a:pPr>
            <a:r>
              <a:rPr lang="en-US" dirty="0"/>
              <a:t>AWS also offers actual ”bare metal” machines – with no virtualization</a:t>
            </a:r>
          </a:p>
          <a:p>
            <a:pPr marL="342900" indent="-342900">
              <a:buFont typeface="Arial" panose="020B0604020202020204" pitchFamily="34" charset="0"/>
              <a:buChar char="•"/>
              <a:defRPr/>
            </a:pPr>
            <a:r>
              <a:rPr lang="en-US" dirty="0"/>
              <a:t>Different VM types are represented by AMIs that are either</a:t>
            </a:r>
          </a:p>
          <a:p>
            <a:pPr marL="742950" lvl="1" indent="-285750">
              <a:buFont typeface="Arial" panose="020B0604020202020204" pitchFamily="34" charset="0"/>
              <a:buChar char="•"/>
              <a:defRPr/>
            </a:pPr>
            <a:r>
              <a:rPr lang="en-US" dirty="0"/>
              <a:t>PV </a:t>
            </a:r>
            <a:r>
              <a:rPr lang="en-US" dirty="0" err="1"/>
              <a:t>paravirtual</a:t>
            </a:r>
            <a:r>
              <a:rPr lang="en-US" dirty="0"/>
              <a:t> (Linux only)</a:t>
            </a:r>
          </a:p>
          <a:p>
            <a:pPr marL="742950" lvl="1" indent="-285750">
              <a:buFont typeface="Arial" panose="020B0604020202020204" pitchFamily="34" charset="0"/>
              <a:buChar char="•"/>
              <a:defRPr/>
            </a:pPr>
            <a:r>
              <a:rPr lang="en-US" dirty="0"/>
              <a:t>HVM hardware virtual machine (Linux and Windows)</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4" name="object 2">
            <a:extLst>
              <a:ext uri="{FF2B5EF4-FFF2-40B4-BE49-F238E27FC236}">
                <a16:creationId xmlns:a16="http://schemas.microsoft.com/office/drawing/2014/main" id="{9351A458-F5CA-3D46-0BD2-AE48CBE7B7C6}"/>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AWS VM</a:t>
            </a:r>
            <a:endParaRPr lang="en-US" sz="2800" kern="0" dirty="0"/>
          </a:p>
        </p:txBody>
      </p:sp>
    </p:spTree>
    <p:extLst>
      <p:ext uri="{BB962C8B-B14F-4D97-AF65-F5344CB8AC3E}">
        <p14:creationId xmlns:p14="http://schemas.microsoft.com/office/powerpoint/2010/main" val="3059773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74" y="1532366"/>
            <a:ext cx="4387215" cy="1477328"/>
          </a:xfrm>
        </p:spPr>
        <p:txBody>
          <a:bodyPr/>
          <a:lstStyle/>
          <a:p>
            <a:r>
              <a:rPr lang="en-US" dirty="0"/>
              <a:t>VMs and Security</a:t>
            </a:r>
          </a:p>
        </p:txBody>
      </p:sp>
      <p:sp>
        <p:nvSpPr>
          <p:cNvPr id="3" name="Content Placeholder 2"/>
          <p:cNvSpPr>
            <a:spLocks noGrp="1"/>
          </p:cNvSpPr>
          <p:nvPr>
            <p:ph idx="1"/>
          </p:nvPr>
        </p:nvSpPr>
        <p:spPr>
          <a:xfrm>
            <a:off x="531307" y="1047750"/>
            <a:ext cx="7984043" cy="3619500"/>
          </a:xfrm>
        </p:spPr>
        <p:txBody>
          <a:bodyPr>
            <a:normAutofit fontScale="92500" lnSpcReduction="10000"/>
          </a:bodyPr>
          <a:lstStyle/>
          <a:p>
            <a:pPr marL="457200" indent="-457200">
              <a:buFont typeface="+mj-lt"/>
              <a:buAutoNum type="arabicPeriod"/>
              <a:defRPr/>
            </a:pPr>
            <a:r>
              <a:rPr lang="en-US" dirty="0"/>
              <a:t>Hypervisor security</a:t>
            </a:r>
          </a:p>
          <a:p>
            <a:pPr marL="742950" lvl="1" indent="-285750">
              <a:buFont typeface="Arial" panose="020B0604020202020204" pitchFamily="34" charset="0"/>
              <a:buChar char="•"/>
              <a:defRPr/>
            </a:pPr>
            <a:r>
              <a:rPr lang="en-US" dirty="0"/>
              <a:t>Hypervisor, applications, drivers and libraries are loaded in randomized memory locations to stop </a:t>
            </a:r>
            <a:r>
              <a:rPr lang="en-US" dirty="0" err="1"/>
              <a:t>exploites</a:t>
            </a:r>
            <a:endParaRPr lang="en-US" dirty="0"/>
          </a:p>
          <a:p>
            <a:pPr marL="742950" lvl="1" indent="-285750">
              <a:buFont typeface="Arial" panose="020B0604020202020204" pitchFamily="34" charset="0"/>
              <a:buChar char="•"/>
              <a:defRPr/>
            </a:pPr>
            <a:r>
              <a:rPr lang="en-US" dirty="0"/>
              <a:t>VMWare uses digital signatures to verify modules drivers and applications – much as iOS and Android do</a:t>
            </a:r>
          </a:p>
          <a:p>
            <a:pPr marL="742950" lvl="1" indent="-285750">
              <a:buFont typeface="Arial" panose="020B0604020202020204" pitchFamily="34" charset="0"/>
              <a:buChar char="•"/>
              <a:defRPr/>
            </a:pPr>
            <a:r>
              <a:rPr lang="en-US" dirty="0"/>
              <a:t>However – Hypervisor represents an “attack surface” not present in native OSs and so they are subject to vulnerabilities</a:t>
            </a:r>
          </a:p>
          <a:p>
            <a:pPr marL="457200" indent="-457200">
              <a:buFont typeface="+mj-lt"/>
              <a:buAutoNum type="arabicPeriod"/>
              <a:defRPr/>
            </a:pPr>
            <a:r>
              <a:rPr lang="en-US" dirty="0"/>
              <a:t>Virtualized OS</a:t>
            </a:r>
          </a:p>
          <a:p>
            <a:pPr marL="742950" lvl="1" indent="-285750">
              <a:buFont typeface="Arial" panose="020B0604020202020204" pitchFamily="34" charset="0"/>
              <a:buChar char="•"/>
              <a:defRPr/>
            </a:pPr>
            <a:r>
              <a:rPr lang="en-US" dirty="0"/>
              <a:t>Same vulnerabilities as a non-virtualized OS </a:t>
            </a:r>
          </a:p>
          <a:p>
            <a:pPr marL="457200" indent="-457200">
              <a:buFont typeface="+mj-lt"/>
              <a:buAutoNum type="arabicPeriod"/>
              <a:defRPr/>
            </a:pPr>
            <a:r>
              <a:rPr lang="en-US" dirty="0"/>
              <a:t>VM to VM</a:t>
            </a:r>
          </a:p>
          <a:p>
            <a:pPr marL="742950" lvl="1" indent="-285750">
              <a:buFont typeface="Arial" panose="020B0604020202020204" pitchFamily="34" charset="0"/>
              <a:buChar char="•"/>
              <a:defRPr/>
            </a:pPr>
            <a:r>
              <a:rPr lang="en-US" dirty="0"/>
              <a:t>Theoretically possible to access memory in one VM from another but very hard to do</a:t>
            </a:r>
          </a:p>
          <a:p>
            <a:pPr marL="457200" indent="-457200">
              <a:buFont typeface="+mj-lt"/>
              <a:buAutoNum type="arabicPeriod"/>
              <a:defRPr/>
            </a:pPr>
            <a:r>
              <a:rPr lang="en-US" dirty="0"/>
              <a:t>AWS itself introduces security vulnerabilities – e.g. access to keys, usernames and passwords</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4" name="object 2">
            <a:extLst>
              <a:ext uri="{FF2B5EF4-FFF2-40B4-BE49-F238E27FC236}">
                <a16:creationId xmlns:a16="http://schemas.microsoft.com/office/drawing/2014/main" id="{60FF1483-42B5-6F3A-3733-0550C878C0E3}"/>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VM and Security</a:t>
            </a:r>
            <a:endParaRPr lang="en-US" sz="2800" kern="0" dirty="0"/>
          </a:p>
        </p:txBody>
      </p:sp>
    </p:spTree>
    <p:extLst>
      <p:ext uri="{BB962C8B-B14F-4D97-AF65-F5344CB8AC3E}">
        <p14:creationId xmlns:p14="http://schemas.microsoft.com/office/powerpoint/2010/main" val="402443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74" y="1532366"/>
            <a:ext cx="4387215" cy="1477328"/>
          </a:xfrm>
        </p:spPr>
        <p:txBody>
          <a:bodyPr/>
          <a:lstStyle/>
          <a:p>
            <a:r>
              <a:rPr lang="en-US" dirty="0"/>
              <a:t>Other types of virtualization</a:t>
            </a:r>
          </a:p>
        </p:txBody>
      </p:sp>
      <p:sp>
        <p:nvSpPr>
          <p:cNvPr id="3" name="Content Placeholder 2"/>
          <p:cNvSpPr>
            <a:spLocks noGrp="1"/>
          </p:cNvSpPr>
          <p:nvPr>
            <p:ph idx="1"/>
          </p:nvPr>
        </p:nvSpPr>
        <p:spPr>
          <a:xfrm>
            <a:off x="531307" y="1268016"/>
            <a:ext cx="7984043" cy="3399234"/>
          </a:xfrm>
        </p:spPr>
        <p:txBody>
          <a:bodyPr>
            <a:normAutofit/>
          </a:bodyPr>
          <a:lstStyle/>
          <a:p>
            <a:pPr>
              <a:defRPr/>
            </a:pPr>
            <a:r>
              <a:rPr lang="en-US" dirty="0"/>
              <a:t>Web Server</a:t>
            </a:r>
          </a:p>
          <a:p>
            <a:pPr lvl="1">
              <a:defRPr/>
            </a:pPr>
            <a:r>
              <a:rPr lang="en-US" dirty="0"/>
              <a:t>Virtual hosts using a different hostname, configuration file</a:t>
            </a:r>
          </a:p>
          <a:p>
            <a:pPr>
              <a:defRPr/>
            </a:pPr>
            <a:r>
              <a:rPr lang="en-US" dirty="0"/>
              <a:t>Virtual Environments</a:t>
            </a:r>
          </a:p>
          <a:p>
            <a:pPr lvl="1">
              <a:defRPr/>
            </a:pPr>
            <a:r>
              <a:rPr lang="en-US" dirty="0"/>
              <a:t>Java, Python and Ruby amongst others have the ability to configure separate versions of language and libraries</a:t>
            </a:r>
          </a:p>
          <a:p>
            <a:pPr>
              <a:defRPr/>
            </a:pPr>
            <a:r>
              <a:rPr lang="en-US" dirty="0"/>
              <a:t>Containers</a:t>
            </a:r>
          </a:p>
          <a:p>
            <a:pPr lvl="1">
              <a:defRPr/>
            </a:pPr>
            <a:r>
              <a:rPr lang="en-US" dirty="0"/>
              <a:t>Like VMs but run in user space and packages binaries and libraries</a:t>
            </a:r>
          </a:p>
          <a:p>
            <a:pPr lvl="1">
              <a:defRPr/>
            </a:pPr>
            <a:r>
              <a:rPr lang="en-US" dirty="0"/>
              <a:t>Docker, Kubernetes, AWS Containers (Docker)</a:t>
            </a:r>
          </a:p>
          <a:p>
            <a:pPr>
              <a:defRPr/>
            </a:pPr>
            <a:r>
              <a:rPr lang="en-US" dirty="0" err="1"/>
              <a:t>Serverless</a:t>
            </a:r>
            <a:r>
              <a:rPr lang="en-US" dirty="0"/>
              <a:t> Environments</a:t>
            </a:r>
          </a:p>
          <a:p>
            <a:pPr lvl="1">
              <a:defRPr/>
            </a:pPr>
            <a:r>
              <a:rPr lang="en-US" dirty="0"/>
              <a:t>Code is executed in response to an event, including HTTP</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4" name="object 2">
            <a:extLst>
              <a:ext uri="{FF2B5EF4-FFF2-40B4-BE49-F238E27FC236}">
                <a16:creationId xmlns:a16="http://schemas.microsoft.com/office/drawing/2014/main" id="{7712BECC-CBB6-71F3-350F-B68F598CD9DC}"/>
              </a:ext>
            </a:extLst>
          </p:cNvPr>
          <p:cNvSpPr txBox="1">
            <a:spLocks/>
          </p:cNvSpPr>
          <p:nvPr/>
        </p:nvSpPr>
        <p:spPr>
          <a:xfrm>
            <a:off x="384725" y="503825"/>
            <a:ext cx="5254075" cy="443711"/>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Other Type of Virtualization</a:t>
            </a:r>
            <a:endParaRPr lang="en-US" sz="2800" kern="0" dirty="0"/>
          </a:p>
        </p:txBody>
      </p:sp>
    </p:spTree>
    <p:extLst>
      <p:ext uri="{BB962C8B-B14F-4D97-AF65-F5344CB8AC3E}">
        <p14:creationId xmlns:p14="http://schemas.microsoft.com/office/powerpoint/2010/main" val="1315484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4778216" cy="1025761"/>
          </a:xfrm>
          <a:prstGeom prst="rect">
            <a:avLst/>
          </a:prstGeom>
        </p:spPr>
        <p:txBody>
          <a:bodyPr vert="horz" wrap="square" lIns="0" tIns="10001" rIns="0" bIns="0" rtlCol="0">
            <a:spAutoFit/>
          </a:bodyPr>
          <a:lstStyle/>
          <a:p>
            <a:pPr marL="9525">
              <a:spcBef>
                <a:spcPts val="79"/>
              </a:spcBef>
            </a:pPr>
            <a:r>
              <a:rPr sz="3300" spc="-4" dirty="0"/>
              <a:t>Other</a:t>
            </a:r>
            <a:r>
              <a:rPr sz="3300" spc="-11" dirty="0"/>
              <a:t> </a:t>
            </a:r>
            <a:r>
              <a:rPr sz="3300" spc="-8" dirty="0"/>
              <a:t>topics</a:t>
            </a:r>
            <a:r>
              <a:rPr sz="3300" spc="-15" dirty="0"/>
              <a:t> </a:t>
            </a:r>
            <a:r>
              <a:rPr sz="3300" dirty="0"/>
              <a:t>in </a:t>
            </a:r>
            <a:r>
              <a:rPr sz="3300" spc="-8" dirty="0"/>
              <a:t>virtualization</a:t>
            </a:r>
            <a:endParaRPr sz="3300"/>
          </a:p>
        </p:txBody>
      </p:sp>
      <p:sp>
        <p:nvSpPr>
          <p:cNvPr id="3" name="object 3"/>
          <p:cNvSpPr txBox="1"/>
          <p:nvPr/>
        </p:nvSpPr>
        <p:spPr>
          <a:xfrm>
            <a:off x="687705" y="1512264"/>
            <a:ext cx="6516529" cy="2561438"/>
          </a:xfrm>
          <a:prstGeom prst="rect">
            <a:avLst/>
          </a:prstGeom>
        </p:spPr>
        <p:txBody>
          <a:bodyPr vert="horz" wrap="square" lIns="0" tIns="34766" rIns="0" bIns="0" rtlCol="0">
            <a:spAutoFit/>
          </a:bodyPr>
          <a:lstStyle/>
          <a:p>
            <a:pPr marL="180975" indent="-171926">
              <a:spcBef>
                <a:spcPts val="274"/>
              </a:spcBef>
              <a:buFont typeface="Arial MT"/>
              <a:buChar char="•"/>
              <a:tabLst>
                <a:tab pos="181451" algn="l"/>
              </a:tabLst>
            </a:pPr>
            <a:r>
              <a:rPr sz="2100" spc="-8" dirty="0">
                <a:solidFill>
                  <a:srgbClr val="006FC0"/>
                </a:solidFill>
                <a:latin typeface="Calibri"/>
                <a:cs typeface="Calibri"/>
              </a:rPr>
              <a:t>VM</a:t>
            </a:r>
            <a:r>
              <a:rPr sz="2100" spc="4" dirty="0">
                <a:solidFill>
                  <a:srgbClr val="006FC0"/>
                </a:solidFill>
                <a:latin typeface="Calibri"/>
                <a:cs typeface="Calibri"/>
              </a:rPr>
              <a:t> </a:t>
            </a:r>
            <a:r>
              <a:rPr sz="2100" spc="-11" dirty="0">
                <a:solidFill>
                  <a:srgbClr val="006FC0"/>
                </a:solidFill>
                <a:latin typeface="Calibri"/>
                <a:cs typeface="Calibri"/>
              </a:rPr>
              <a:t>live</a:t>
            </a:r>
            <a:r>
              <a:rPr sz="2100" dirty="0">
                <a:solidFill>
                  <a:srgbClr val="006FC0"/>
                </a:solidFill>
                <a:latin typeface="Calibri"/>
                <a:cs typeface="Calibri"/>
              </a:rPr>
              <a:t> </a:t>
            </a:r>
            <a:r>
              <a:rPr sz="2100" spc="-11" dirty="0">
                <a:solidFill>
                  <a:srgbClr val="006FC0"/>
                </a:solidFill>
                <a:latin typeface="Calibri"/>
                <a:cs typeface="Calibri"/>
              </a:rPr>
              <a:t>migration</a:t>
            </a:r>
            <a:r>
              <a:rPr sz="2100" spc="4" dirty="0">
                <a:solidFill>
                  <a:srgbClr val="006FC0"/>
                </a:solidFill>
                <a:latin typeface="Calibri"/>
                <a:cs typeface="Calibri"/>
              </a:rPr>
              <a:t> </a:t>
            </a:r>
            <a:r>
              <a:rPr sz="2100" spc="-4" dirty="0">
                <a:latin typeface="Calibri"/>
                <a:cs typeface="Calibri"/>
              </a:rPr>
              <a:t>and</a:t>
            </a:r>
            <a:r>
              <a:rPr sz="2100" spc="11" dirty="0">
                <a:latin typeface="Calibri"/>
                <a:cs typeface="Calibri"/>
              </a:rPr>
              <a:t> </a:t>
            </a:r>
            <a:r>
              <a:rPr sz="2100" spc="-15" dirty="0">
                <a:latin typeface="Calibri"/>
                <a:cs typeface="Calibri"/>
              </a:rPr>
              <a:t>related </a:t>
            </a:r>
            <a:r>
              <a:rPr sz="2100" spc="-4" dirty="0">
                <a:latin typeface="Calibri"/>
                <a:cs typeface="Calibri"/>
              </a:rPr>
              <a:t>ideas</a:t>
            </a:r>
            <a:endParaRPr sz="2100" dirty="0">
              <a:latin typeface="Calibri"/>
              <a:cs typeface="Calibri"/>
            </a:endParaRPr>
          </a:p>
          <a:p>
            <a:pPr marL="523875" lvl="1" indent="-171926">
              <a:spcBef>
                <a:spcPts val="176"/>
              </a:spcBef>
              <a:buFont typeface="Arial MT"/>
              <a:buChar char="•"/>
              <a:tabLst>
                <a:tab pos="524351" algn="l"/>
              </a:tabLst>
            </a:pPr>
            <a:r>
              <a:rPr spc="-4" dirty="0">
                <a:latin typeface="Calibri"/>
                <a:cs typeface="Calibri"/>
              </a:rPr>
              <a:t>VMs</a:t>
            </a:r>
            <a:r>
              <a:rPr spc="-15" dirty="0">
                <a:latin typeface="Calibri"/>
                <a:cs typeface="Calibri"/>
              </a:rPr>
              <a:t> </a:t>
            </a:r>
            <a:r>
              <a:rPr spc="-8" dirty="0">
                <a:latin typeface="Calibri"/>
                <a:cs typeface="Calibri"/>
              </a:rPr>
              <a:t>can</a:t>
            </a:r>
            <a:r>
              <a:rPr spc="-4" dirty="0">
                <a:latin typeface="Calibri"/>
                <a:cs typeface="Calibri"/>
              </a:rPr>
              <a:t> </a:t>
            </a:r>
            <a:r>
              <a:rPr spc="-8" dirty="0">
                <a:latin typeface="Calibri"/>
                <a:cs typeface="Calibri"/>
              </a:rPr>
              <a:t>moved</a:t>
            </a:r>
            <a:r>
              <a:rPr dirty="0">
                <a:latin typeface="Calibri"/>
                <a:cs typeface="Calibri"/>
              </a:rPr>
              <a:t> </a:t>
            </a:r>
            <a:r>
              <a:rPr spc="-11" dirty="0">
                <a:latin typeface="Calibri"/>
                <a:cs typeface="Calibri"/>
              </a:rPr>
              <a:t>from</a:t>
            </a:r>
            <a:r>
              <a:rPr spc="-8" dirty="0">
                <a:latin typeface="Calibri"/>
                <a:cs typeface="Calibri"/>
              </a:rPr>
              <a:t> one</a:t>
            </a:r>
            <a:r>
              <a:rPr spc="-4" dirty="0">
                <a:latin typeface="Calibri"/>
                <a:cs typeface="Calibri"/>
              </a:rPr>
              <a:t> </a:t>
            </a:r>
            <a:r>
              <a:rPr spc="-11" dirty="0">
                <a:latin typeface="Calibri"/>
                <a:cs typeface="Calibri"/>
              </a:rPr>
              <a:t>physical </a:t>
            </a:r>
            <a:r>
              <a:rPr spc="-4" dirty="0">
                <a:latin typeface="Calibri"/>
                <a:cs typeface="Calibri"/>
              </a:rPr>
              <a:t>machine</a:t>
            </a:r>
            <a:r>
              <a:rPr spc="-15" dirty="0">
                <a:latin typeface="Calibri"/>
                <a:cs typeface="Calibri"/>
              </a:rPr>
              <a:t> </a:t>
            </a:r>
            <a:r>
              <a:rPr spc="-11" dirty="0">
                <a:latin typeface="Calibri"/>
                <a:cs typeface="Calibri"/>
              </a:rPr>
              <a:t>to</a:t>
            </a:r>
            <a:r>
              <a:rPr spc="-8" dirty="0">
                <a:latin typeface="Calibri"/>
                <a:cs typeface="Calibri"/>
              </a:rPr>
              <a:t> </a:t>
            </a:r>
            <a:r>
              <a:rPr dirty="0">
                <a:latin typeface="Calibri"/>
                <a:cs typeface="Calibri"/>
              </a:rPr>
              <a:t>another</a:t>
            </a:r>
          </a:p>
          <a:p>
            <a:pPr marL="523875" lvl="1" indent="-171926">
              <a:spcBef>
                <a:spcPts val="161"/>
              </a:spcBef>
              <a:buFont typeface="Arial MT"/>
              <a:buChar char="•"/>
              <a:tabLst>
                <a:tab pos="524351" algn="l"/>
              </a:tabLst>
            </a:pPr>
            <a:r>
              <a:rPr spc="-11" dirty="0">
                <a:latin typeface="Calibri"/>
                <a:cs typeface="Calibri"/>
              </a:rPr>
              <a:t>Why?</a:t>
            </a:r>
            <a:r>
              <a:rPr spc="4" dirty="0">
                <a:latin typeface="Calibri"/>
                <a:cs typeface="Calibri"/>
              </a:rPr>
              <a:t> </a:t>
            </a:r>
            <a:r>
              <a:rPr spc="-4" dirty="0">
                <a:latin typeface="Calibri"/>
                <a:cs typeface="Calibri"/>
              </a:rPr>
              <a:t>Maintenance</a:t>
            </a:r>
            <a:r>
              <a:rPr spc="-8" dirty="0">
                <a:latin typeface="Calibri"/>
                <a:cs typeface="Calibri"/>
              </a:rPr>
              <a:t> </a:t>
            </a:r>
            <a:r>
              <a:rPr spc="-4" dirty="0">
                <a:latin typeface="Calibri"/>
                <a:cs typeface="Calibri"/>
              </a:rPr>
              <a:t>of</a:t>
            </a:r>
            <a:r>
              <a:rPr spc="-11" dirty="0">
                <a:latin typeface="Calibri"/>
                <a:cs typeface="Calibri"/>
              </a:rPr>
              <a:t> </a:t>
            </a:r>
            <a:r>
              <a:rPr dirty="0">
                <a:latin typeface="Calibri"/>
                <a:cs typeface="Calibri"/>
              </a:rPr>
              <a:t>machines</a:t>
            </a:r>
            <a:r>
              <a:rPr spc="-8" dirty="0">
                <a:latin typeface="Calibri"/>
                <a:cs typeface="Calibri"/>
              </a:rPr>
              <a:t> </a:t>
            </a:r>
            <a:r>
              <a:rPr dirty="0">
                <a:latin typeface="Calibri"/>
                <a:cs typeface="Calibri"/>
              </a:rPr>
              <a:t>in the</a:t>
            </a:r>
            <a:r>
              <a:rPr spc="-15" dirty="0">
                <a:latin typeface="Calibri"/>
                <a:cs typeface="Calibri"/>
              </a:rPr>
              <a:t> </a:t>
            </a:r>
            <a:r>
              <a:rPr dirty="0">
                <a:latin typeface="Calibri"/>
                <a:cs typeface="Calibri"/>
              </a:rPr>
              <a:t>cloud,</a:t>
            </a:r>
            <a:r>
              <a:rPr spc="-8" dirty="0">
                <a:latin typeface="Calibri"/>
                <a:cs typeface="Calibri"/>
              </a:rPr>
              <a:t> fault</a:t>
            </a:r>
            <a:r>
              <a:rPr spc="4" dirty="0">
                <a:latin typeface="Calibri"/>
                <a:cs typeface="Calibri"/>
              </a:rPr>
              <a:t> </a:t>
            </a:r>
            <a:r>
              <a:rPr spc="-11" dirty="0">
                <a:latin typeface="Calibri"/>
                <a:cs typeface="Calibri"/>
              </a:rPr>
              <a:t>tolerance</a:t>
            </a:r>
            <a:r>
              <a:rPr spc="-19" dirty="0">
                <a:latin typeface="Calibri"/>
                <a:cs typeface="Calibri"/>
              </a:rPr>
              <a:t> </a:t>
            </a:r>
            <a:r>
              <a:rPr spc="-8" dirty="0">
                <a:latin typeface="Calibri"/>
                <a:cs typeface="Calibri"/>
              </a:rPr>
              <a:t>etc.</a:t>
            </a:r>
            <a:endParaRPr dirty="0">
              <a:latin typeface="Calibri"/>
              <a:cs typeface="Calibri"/>
            </a:endParaRPr>
          </a:p>
          <a:p>
            <a:pPr marL="523875" lvl="1" indent="-171926">
              <a:spcBef>
                <a:spcPts val="161"/>
              </a:spcBef>
              <a:buFont typeface="Arial MT"/>
              <a:buChar char="•"/>
              <a:tabLst>
                <a:tab pos="524351" algn="l"/>
              </a:tabLst>
            </a:pPr>
            <a:r>
              <a:rPr spc="-8" dirty="0">
                <a:latin typeface="Calibri"/>
                <a:cs typeface="Calibri"/>
              </a:rPr>
              <a:t>How</a:t>
            </a:r>
            <a:r>
              <a:rPr spc="-4" dirty="0">
                <a:latin typeface="Calibri"/>
                <a:cs typeface="Calibri"/>
              </a:rPr>
              <a:t> </a:t>
            </a:r>
            <a:r>
              <a:rPr spc="-11" dirty="0">
                <a:latin typeface="Calibri"/>
                <a:cs typeface="Calibri"/>
              </a:rPr>
              <a:t>are</a:t>
            </a:r>
            <a:r>
              <a:rPr spc="-4" dirty="0">
                <a:latin typeface="Calibri"/>
                <a:cs typeface="Calibri"/>
              </a:rPr>
              <a:t> VMs</a:t>
            </a:r>
            <a:r>
              <a:rPr spc="-11" dirty="0">
                <a:latin typeface="Calibri"/>
                <a:cs typeface="Calibri"/>
              </a:rPr>
              <a:t> migrated</a:t>
            </a:r>
            <a:r>
              <a:rPr spc="-15" dirty="0">
                <a:latin typeface="Calibri"/>
                <a:cs typeface="Calibri"/>
              </a:rPr>
              <a:t> </a:t>
            </a:r>
            <a:r>
              <a:rPr dirty="0">
                <a:latin typeface="Calibri"/>
                <a:cs typeface="Calibri"/>
              </a:rPr>
              <a:t>without</a:t>
            </a:r>
            <a:r>
              <a:rPr spc="-19" dirty="0">
                <a:latin typeface="Calibri"/>
                <a:cs typeface="Calibri"/>
              </a:rPr>
              <a:t> </a:t>
            </a:r>
            <a:r>
              <a:rPr dirty="0">
                <a:latin typeface="Calibri"/>
                <a:cs typeface="Calibri"/>
              </a:rPr>
              <a:t>impacting</a:t>
            </a:r>
            <a:r>
              <a:rPr spc="-23" dirty="0">
                <a:latin typeface="Calibri"/>
                <a:cs typeface="Calibri"/>
              </a:rPr>
              <a:t> </a:t>
            </a:r>
            <a:r>
              <a:rPr dirty="0">
                <a:latin typeface="Calibri"/>
                <a:cs typeface="Calibri"/>
              </a:rPr>
              <a:t>the</a:t>
            </a:r>
            <a:r>
              <a:rPr spc="-4" dirty="0">
                <a:latin typeface="Calibri"/>
                <a:cs typeface="Calibri"/>
              </a:rPr>
              <a:t> application</a:t>
            </a:r>
            <a:r>
              <a:rPr spc="-19" dirty="0">
                <a:latin typeface="Calibri"/>
                <a:cs typeface="Calibri"/>
              </a:rPr>
              <a:t> </a:t>
            </a:r>
            <a:r>
              <a:rPr dirty="0">
                <a:latin typeface="Calibri"/>
                <a:cs typeface="Calibri"/>
              </a:rPr>
              <a:t>in it?</a:t>
            </a:r>
          </a:p>
          <a:p>
            <a:pPr marL="523875" lvl="1" indent="-171926">
              <a:spcBef>
                <a:spcPts val="153"/>
              </a:spcBef>
              <a:buFont typeface="Arial MT"/>
              <a:buChar char="•"/>
              <a:tabLst>
                <a:tab pos="524351" algn="l"/>
              </a:tabLst>
            </a:pPr>
            <a:r>
              <a:rPr spc="-4" dirty="0">
                <a:latin typeface="Calibri"/>
                <a:cs typeface="Calibri"/>
              </a:rPr>
              <a:t>Use similar</a:t>
            </a:r>
            <a:r>
              <a:rPr spc="-15" dirty="0">
                <a:latin typeface="Calibri"/>
                <a:cs typeface="Calibri"/>
              </a:rPr>
              <a:t> </a:t>
            </a:r>
            <a:r>
              <a:rPr spc="-4" dirty="0">
                <a:latin typeface="Calibri"/>
                <a:cs typeface="Calibri"/>
              </a:rPr>
              <a:t>techniques</a:t>
            </a:r>
            <a:r>
              <a:rPr spc="-8" dirty="0">
                <a:latin typeface="Calibri"/>
                <a:cs typeface="Calibri"/>
              </a:rPr>
              <a:t> </a:t>
            </a:r>
            <a:r>
              <a:rPr spc="-15" dirty="0">
                <a:latin typeface="Calibri"/>
                <a:cs typeface="Calibri"/>
              </a:rPr>
              <a:t>for</a:t>
            </a:r>
            <a:r>
              <a:rPr spc="-4" dirty="0">
                <a:latin typeface="Calibri"/>
                <a:cs typeface="Calibri"/>
              </a:rPr>
              <a:t> other uses </a:t>
            </a:r>
            <a:r>
              <a:rPr spc="-15" dirty="0">
                <a:latin typeface="Calibri"/>
                <a:cs typeface="Calibri"/>
              </a:rPr>
              <a:t>like</a:t>
            </a:r>
            <a:r>
              <a:rPr spc="-8" dirty="0">
                <a:latin typeface="Calibri"/>
                <a:cs typeface="Calibri"/>
              </a:rPr>
              <a:t> </a:t>
            </a:r>
            <a:r>
              <a:rPr spc="-4" dirty="0">
                <a:latin typeface="Calibri"/>
                <a:cs typeface="Calibri"/>
              </a:rPr>
              <a:t>VM</a:t>
            </a:r>
            <a:r>
              <a:rPr spc="19" dirty="0">
                <a:latin typeface="Calibri"/>
                <a:cs typeface="Calibri"/>
              </a:rPr>
              <a:t> </a:t>
            </a:r>
            <a:r>
              <a:rPr spc="-4" dirty="0">
                <a:latin typeface="Calibri"/>
                <a:cs typeface="Calibri"/>
              </a:rPr>
              <a:t>checkpointing</a:t>
            </a:r>
            <a:endParaRPr dirty="0">
              <a:latin typeface="Calibri"/>
              <a:cs typeface="Calibri"/>
            </a:endParaRPr>
          </a:p>
          <a:p>
            <a:pPr marL="180975" marR="1215390" indent="-181451" algn="r">
              <a:spcBef>
                <a:spcPts val="484"/>
              </a:spcBef>
              <a:buFont typeface="Arial MT"/>
              <a:buChar char="•"/>
              <a:tabLst>
                <a:tab pos="181451" algn="l"/>
              </a:tabLst>
            </a:pPr>
            <a:r>
              <a:rPr sz="2100" spc="-11" dirty="0">
                <a:solidFill>
                  <a:srgbClr val="006FC0"/>
                </a:solidFill>
                <a:latin typeface="Calibri"/>
                <a:cs typeface="Calibri"/>
              </a:rPr>
              <a:t>Containers:</a:t>
            </a:r>
            <a:r>
              <a:rPr sz="2100" spc="23" dirty="0">
                <a:solidFill>
                  <a:srgbClr val="006FC0"/>
                </a:solidFill>
                <a:latin typeface="Calibri"/>
                <a:cs typeface="Calibri"/>
              </a:rPr>
              <a:t> </a:t>
            </a:r>
            <a:r>
              <a:rPr sz="2100" spc="-11" dirty="0">
                <a:latin typeface="Calibri"/>
                <a:cs typeface="Calibri"/>
              </a:rPr>
              <a:t>lightweight</a:t>
            </a:r>
            <a:r>
              <a:rPr sz="2100" spc="-4" dirty="0">
                <a:latin typeface="Calibri"/>
                <a:cs typeface="Calibri"/>
              </a:rPr>
              <a:t> </a:t>
            </a:r>
            <a:r>
              <a:rPr sz="2100" spc="-8" dirty="0">
                <a:latin typeface="Calibri"/>
                <a:cs typeface="Calibri"/>
              </a:rPr>
              <a:t>virtualization</a:t>
            </a:r>
            <a:r>
              <a:rPr sz="2100" dirty="0">
                <a:latin typeface="Calibri"/>
                <a:cs typeface="Calibri"/>
              </a:rPr>
              <a:t> </a:t>
            </a:r>
            <a:r>
              <a:rPr sz="2100" spc="-8" dirty="0">
                <a:latin typeface="Calibri"/>
                <a:cs typeface="Calibri"/>
              </a:rPr>
              <a:t>technique</a:t>
            </a:r>
            <a:endParaRPr sz="2100" dirty="0">
              <a:latin typeface="Calibri"/>
              <a:cs typeface="Calibri"/>
            </a:endParaRPr>
          </a:p>
          <a:p>
            <a:pPr marL="171450" marR="1246823" lvl="1" indent="-171450" algn="r">
              <a:spcBef>
                <a:spcPts val="172"/>
              </a:spcBef>
              <a:buFont typeface="Arial MT"/>
              <a:buChar char="•"/>
              <a:tabLst>
                <a:tab pos="171450" algn="l"/>
              </a:tabLst>
            </a:pPr>
            <a:r>
              <a:rPr spc="-4" dirty="0">
                <a:latin typeface="Calibri"/>
                <a:cs typeface="Calibri"/>
              </a:rPr>
              <a:t>Underlying</a:t>
            </a:r>
            <a:r>
              <a:rPr spc="-15" dirty="0">
                <a:latin typeface="Calibri"/>
                <a:cs typeface="Calibri"/>
              </a:rPr>
              <a:t> </a:t>
            </a:r>
            <a:r>
              <a:rPr spc="-4" dirty="0">
                <a:latin typeface="Calibri"/>
                <a:cs typeface="Calibri"/>
              </a:rPr>
              <a:t>Linux</a:t>
            </a:r>
            <a:r>
              <a:rPr dirty="0">
                <a:latin typeface="Calibri"/>
                <a:cs typeface="Calibri"/>
              </a:rPr>
              <a:t> </a:t>
            </a:r>
            <a:r>
              <a:rPr spc="-8" dirty="0">
                <a:latin typeface="Calibri"/>
                <a:cs typeface="Calibri"/>
              </a:rPr>
              <a:t>concepts</a:t>
            </a:r>
            <a:r>
              <a:rPr dirty="0">
                <a:latin typeface="Calibri"/>
                <a:cs typeface="Calibri"/>
              </a:rPr>
              <a:t> </a:t>
            </a:r>
            <a:r>
              <a:rPr spc="-8" dirty="0">
                <a:latin typeface="Calibri"/>
                <a:cs typeface="Calibri"/>
              </a:rPr>
              <a:t>of</a:t>
            </a:r>
            <a:r>
              <a:rPr dirty="0">
                <a:latin typeface="Calibri"/>
                <a:cs typeface="Calibri"/>
              </a:rPr>
              <a:t> </a:t>
            </a:r>
            <a:r>
              <a:rPr spc="-4" dirty="0">
                <a:latin typeface="Calibri"/>
                <a:cs typeface="Calibri"/>
              </a:rPr>
              <a:t>namespaces,</a:t>
            </a:r>
            <a:r>
              <a:rPr spc="34" dirty="0">
                <a:latin typeface="Calibri"/>
                <a:cs typeface="Calibri"/>
              </a:rPr>
              <a:t> </a:t>
            </a:r>
            <a:r>
              <a:rPr spc="-11" dirty="0" err="1">
                <a:latin typeface="Calibri"/>
                <a:cs typeface="Calibri"/>
              </a:rPr>
              <a:t>Cgroups</a:t>
            </a:r>
            <a:endParaRPr lang="en-US" dirty="0">
              <a:latin typeface="Calibri"/>
              <a:cs typeface="Calibri"/>
            </a:endParaRPr>
          </a:p>
          <a:p>
            <a:pPr marL="171450" marR="1273016" lvl="1" indent="-171450" algn="r">
              <a:spcBef>
                <a:spcPts val="165"/>
              </a:spcBef>
              <a:buFont typeface="Arial MT"/>
              <a:buChar char="•"/>
              <a:tabLst>
                <a:tab pos="171450" algn="l"/>
              </a:tabLst>
            </a:pPr>
            <a:r>
              <a:rPr lang="en-US" spc="-8" dirty="0">
                <a:latin typeface="Calibri"/>
                <a:cs typeface="Calibri"/>
              </a:rPr>
              <a:t>Container</a:t>
            </a:r>
            <a:r>
              <a:rPr lang="en-US" spc="-15" dirty="0">
                <a:latin typeface="Calibri"/>
                <a:cs typeface="Calibri"/>
              </a:rPr>
              <a:t> </a:t>
            </a:r>
            <a:r>
              <a:rPr lang="en-US" spc="-11" dirty="0">
                <a:latin typeface="Calibri"/>
                <a:cs typeface="Calibri"/>
              </a:rPr>
              <a:t>frameworks</a:t>
            </a:r>
            <a:r>
              <a:rPr lang="en-US" spc="-15" dirty="0">
                <a:latin typeface="Calibri"/>
                <a:cs typeface="Calibri"/>
              </a:rPr>
              <a:t> like</a:t>
            </a:r>
            <a:r>
              <a:rPr lang="en-US" spc="-4" dirty="0">
                <a:latin typeface="Calibri"/>
                <a:cs typeface="Calibri"/>
              </a:rPr>
              <a:t> </a:t>
            </a:r>
            <a:r>
              <a:rPr lang="en-US" spc="-19" dirty="0">
                <a:latin typeface="Calibri"/>
                <a:cs typeface="Calibri"/>
              </a:rPr>
              <a:t>LXC,</a:t>
            </a:r>
            <a:r>
              <a:rPr lang="en-US" dirty="0">
                <a:latin typeface="Calibri"/>
                <a:cs typeface="Calibri"/>
              </a:rPr>
              <a:t> </a:t>
            </a:r>
            <a:r>
              <a:rPr lang="en-US" spc="-34" dirty="0">
                <a:latin typeface="Calibri"/>
                <a:cs typeface="Calibri"/>
              </a:rPr>
              <a:t>Docker,</a:t>
            </a:r>
            <a:r>
              <a:rPr lang="en-US" spc="-19" dirty="0">
                <a:latin typeface="Calibri"/>
                <a:cs typeface="Calibri"/>
              </a:rPr>
              <a:t> </a:t>
            </a:r>
            <a:r>
              <a:rPr lang="en-US" spc="-8" dirty="0">
                <a:latin typeface="Calibri"/>
                <a:cs typeface="Calibri"/>
              </a:rPr>
              <a:t>Kubernetes</a:t>
            </a:r>
            <a:endParaRPr lang="en-US" dirty="0">
              <a:latin typeface="Calibri"/>
              <a:cs typeface="Calibri"/>
            </a:endParaRPr>
          </a:p>
        </p:txBody>
      </p:sp>
      <p:sp>
        <p:nvSpPr>
          <p:cNvPr id="4" name="object 2">
            <a:extLst>
              <a:ext uri="{FF2B5EF4-FFF2-40B4-BE49-F238E27FC236}">
                <a16:creationId xmlns:a16="http://schemas.microsoft.com/office/drawing/2014/main" id="{0BF8C808-AE4D-2955-C25E-D93EDA0EB397}"/>
              </a:ext>
            </a:extLst>
          </p:cNvPr>
          <p:cNvSpPr txBox="1">
            <a:spLocks/>
          </p:cNvSpPr>
          <p:nvPr/>
        </p:nvSpPr>
        <p:spPr>
          <a:xfrm>
            <a:off x="384725" y="503825"/>
            <a:ext cx="5254075" cy="443711"/>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Other Topics of Virtualization</a:t>
            </a:r>
            <a:endParaRPr lang="en-US" sz="2800" kern="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3825"/>
            <a:ext cx="4796155" cy="452120"/>
          </a:xfrm>
          <a:prstGeom prst="rect">
            <a:avLst/>
          </a:prstGeom>
        </p:spPr>
        <p:txBody>
          <a:bodyPr vert="horz" wrap="square" lIns="0" tIns="12700" rIns="0" bIns="0" rtlCol="0">
            <a:spAutoFit/>
          </a:bodyPr>
          <a:lstStyle/>
          <a:p>
            <a:pPr marL="12700">
              <a:lnSpc>
                <a:spcPct val="100000"/>
              </a:lnSpc>
              <a:spcBef>
                <a:spcPts val="100"/>
              </a:spcBef>
            </a:pPr>
            <a:r>
              <a:rPr sz="2800" spc="-45" dirty="0">
                <a:solidFill>
                  <a:srgbClr val="202729"/>
                </a:solidFill>
              </a:rPr>
              <a:t>Motivation</a:t>
            </a:r>
            <a:r>
              <a:rPr sz="2800" spc="-125" dirty="0">
                <a:solidFill>
                  <a:srgbClr val="202729"/>
                </a:solidFill>
              </a:rPr>
              <a:t> </a:t>
            </a:r>
            <a:r>
              <a:rPr sz="2800" spc="-105" dirty="0">
                <a:solidFill>
                  <a:srgbClr val="202729"/>
                </a:solidFill>
              </a:rPr>
              <a:t>for</a:t>
            </a:r>
            <a:r>
              <a:rPr sz="2800" spc="-125" dirty="0">
                <a:solidFill>
                  <a:srgbClr val="202729"/>
                </a:solidFill>
              </a:rPr>
              <a:t> </a:t>
            </a:r>
            <a:r>
              <a:rPr sz="2800" spc="-50" dirty="0">
                <a:solidFill>
                  <a:srgbClr val="202729"/>
                </a:solidFill>
              </a:rPr>
              <a:t>Containerization</a:t>
            </a:r>
            <a:endParaRPr sz="2800"/>
          </a:p>
        </p:txBody>
      </p:sp>
      <p:sp>
        <p:nvSpPr>
          <p:cNvPr id="3" name="object 3"/>
          <p:cNvSpPr txBox="1"/>
          <p:nvPr/>
        </p:nvSpPr>
        <p:spPr>
          <a:xfrm>
            <a:off x="429224" y="1026618"/>
            <a:ext cx="7996555" cy="2235200"/>
          </a:xfrm>
          <a:prstGeom prst="rect">
            <a:avLst/>
          </a:prstGeom>
        </p:spPr>
        <p:txBody>
          <a:bodyPr vert="horz" wrap="square" lIns="0" tIns="199390" rIns="0" bIns="0" rtlCol="0">
            <a:spAutoFit/>
          </a:bodyPr>
          <a:lstStyle/>
          <a:p>
            <a:pPr marL="424815" indent="-412750">
              <a:lnSpc>
                <a:spcPct val="100000"/>
              </a:lnSpc>
              <a:spcBef>
                <a:spcPts val="1570"/>
              </a:spcBef>
              <a:buFont typeface="Arial MT"/>
              <a:buChar char="●"/>
              <a:tabLst>
                <a:tab pos="424815" algn="l"/>
                <a:tab pos="425450" algn="l"/>
              </a:tabLst>
            </a:pPr>
            <a:r>
              <a:rPr sz="2400" spc="180" dirty="0">
                <a:solidFill>
                  <a:srgbClr val="616161"/>
                </a:solidFill>
                <a:latin typeface="Trebuchet MS"/>
                <a:cs typeface="Trebuchet MS"/>
              </a:rPr>
              <a:t>VMs</a:t>
            </a:r>
            <a:r>
              <a:rPr sz="2400" spc="-105" dirty="0">
                <a:solidFill>
                  <a:srgbClr val="616161"/>
                </a:solidFill>
                <a:latin typeface="Trebuchet MS"/>
                <a:cs typeface="Trebuchet MS"/>
              </a:rPr>
              <a:t> </a:t>
            </a:r>
            <a:r>
              <a:rPr sz="2400" spc="-35" dirty="0">
                <a:solidFill>
                  <a:srgbClr val="616161"/>
                </a:solidFill>
                <a:latin typeface="Trebuchet MS"/>
                <a:cs typeface="Trebuchet MS"/>
              </a:rPr>
              <a:t>are</a:t>
            </a:r>
            <a:r>
              <a:rPr sz="2400" spc="-105" dirty="0">
                <a:solidFill>
                  <a:srgbClr val="616161"/>
                </a:solidFill>
                <a:latin typeface="Trebuchet MS"/>
                <a:cs typeface="Trebuchet MS"/>
              </a:rPr>
              <a:t> </a:t>
            </a:r>
            <a:r>
              <a:rPr sz="2400" spc="-85" dirty="0">
                <a:solidFill>
                  <a:srgbClr val="616161"/>
                </a:solidFill>
                <a:latin typeface="Trebuchet MS"/>
                <a:cs typeface="Trebuchet MS"/>
              </a:rPr>
              <a:t>great,</a:t>
            </a:r>
            <a:r>
              <a:rPr sz="2400" spc="-105" dirty="0">
                <a:solidFill>
                  <a:srgbClr val="616161"/>
                </a:solidFill>
                <a:latin typeface="Trebuchet MS"/>
                <a:cs typeface="Trebuchet MS"/>
              </a:rPr>
              <a:t> </a:t>
            </a:r>
            <a:r>
              <a:rPr sz="2400" spc="-65" dirty="0">
                <a:solidFill>
                  <a:srgbClr val="616161"/>
                </a:solidFill>
                <a:latin typeface="Trebuchet MS"/>
                <a:cs typeface="Trebuchet MS"/>
              </a:rPr>
              <a:t>but</a:t>
            </a:r>
            <a:r>
              <a:rPr sz="2400" spc="-105" dirty="0">
                <a:solidFill>
                  <a:srgbClr val="616161"/>
                </a:solidFill>
                <a:latin typeface="Trebuchet MS"/>
                <a:cs typeface="Trebuchet MS"/>
              </a:rPr>
              <a:t> </a:t>
            </a:r>
            <a:r>
              <a:rPr sz="2400" spc="15" dirty="0">
                <a:solidFill>
                  <a:srgbClr val="616161"/>
                </a:solidFill>
                <a:latin typeface="Trebuchet MS"/>
                <a:cs typeface="Trebuchet MS"/>
              </a:rPr>
              <a:t>have</a:t>
            </a:r>
            <a:r>
              <a:rPr sz="2400" spc="-105" dirty="0">
                <a:solidFill>
                  <a:srgbClr val="616161"/>
                </a:solidFill>
                <a:latin typeface="Trebuchet MS"/>
                <a:cs typeface="Trebuchet MS"/>
              </a:rPr>
              <a:t> </a:t>
            </a:r>
            <a:r>
              <a:rPr sz="2400" spc="10" dirty="0">
                <a:solidFill>
                  <a:srgbClr val="616161"/>
                </a:solidFill>
                <a:latin typeface="Trebuchet MS"/>
                <a:cs typeface="Trebuchet MS"/>
              </a:rPr>
              <a:t>high</a:t>
            </a:r>
            <a:r>
              <a:rPr sz="2400" spc="-105" dirty="0">
                <a:solidFill>
                  <a:srgbClr val="616161"/>
                </a:solidFill>
                <a:latin typeface="Trebuchet MS"/>
                <a:cs typeface="Trebuchet MS"/>
              </a:rPr>
              <a:t> </a:t>
            </a:r>
            <a:r>
              <a:rPr sz="2400" spc="-75" dirty="0">
                <a:solidFill>
                  <a:srgbClr val="616161"/>
                </a:solidFill>
                <a:latin typeface="Trebuchet MS"/>
                <a:cs typeface="Trebuchet MS"/>
              </a:rPr>
              <a:t>runtime</a:t>
            </a:r>
            <a:r>
              <a:rPr sz="2400" spc="-105" dirty="0">
                <a:solidFill>
                  <a:srgbClr val="616161"/>
                </a:solidFill>
                <a:latin typeface="Trebuchet MS"/>
                <a:cs typeface="Trebuchet MS"/>
              </a:rPr>
              <a:t> </a:t>
            </a:r>
            <a:r>
              <a:rPr sz="2400" spc="10" dirty="0">
                <a:solidFill>
                  <a:srgbClr val="616161"/>
                </a:solidFill>
                <a:latin typeface="Trebuchet MS"/>
                <a:cs typeface="Trebuchet MS"/>
              </a:rPr>
              <a:t>overhead</a:t>
            </a:r>
            <a:endParaRPr sz="2400" dirty="0">
              <a:latin typeface="Trebuchet MS"/>
              <a:cs typeface="Trebuchet MS"/>
            </a:endParaRPr>
          </a:p>
          <a:p>
            <a:pPr marL="882015" lvl="1" indent="-412750">
              <a:lnSpc>
                <a:spcPct val="100000"/>
              </a:lnSpc>
              <a:spcBef>
                <a:spcPts val="1470"/>
              </a:spcBef>
              <a:buFont typeface="Arial MT"/>
              <a:buChar char="○"/>
              <a:tabLst>
                <a:tab pos="882015" algn="l"/>
                <a:tab pos="882650" algn="l"/>
              </a:tabLst>
            </a:pPr>
            <a:r>
              <a:rPr sz="2400" spc="65" dirty="0">
                <a:solidFill>
                  <a:srgbClr val="616161"/>
                </a:solidFill>
                <a:latin typeface="Trebuchet MS"/>
                <a:cs typeface="Trebuchet MS"/>
              </a:rPr>
              <a:t>Can</a:t>
            </a:r>
            <a:r>
              <a:rPr sz="2400" spc="-105" dirty="0">
                <a:solidFill>
                  <a:srgbClr val="616161"/>
                </a:solidFill>
                <a:latin typeface="Trebuchet MS"/>
                <a:cs typeface="Trebuchet MS"/>
              </a:rPr>
              <a:t> </a:t>
            </a:r>
            <a:r>
              <a:rPr sz="2400" spc="5" dirty="0">
                <a:solidFill>
                  <a:srgbClr val="616161"/>
                </a:solidFill>
                <a:latin typeface="Trebuchet MS"/>
                <a:cs typeface="Trebuchet MS"/>
              </a:rPr>
              <a:t>we</a:t>
            </a:r>
            <a:r>
              <a:rPr sz="2400" spc="-105" dirty="0">
                <a:solidFill>
                  <a:srgbClr val="616161"/>
                </a:solidFill>
                <a:latin typeface="Trebuchet MS"/>
                <a:cs typeface="Trebuchet MS"/>
              </a:rPr>
              <a:t> </a:t>
            </a:r>
            <a:r>
              <a:rPr sz="2400" dirty="0">
                <a:solidFill>
                  <a:srgbClr val="616161"/>
                </a:solidFill>
                <a:latin typeface="Trebuchet MS"/>
                <a:cs typeface="Trebuchet MS"/>
              </a:rPr>
              <a:t>scale</a:t>
            </a:r>
            <a:r>
              <a:rPr sz="2400" spc="-105" dirty="0">
                <a:solidFill>
                  <a:srgbClr val="616161"/>
                </a:solidFill>
                <a:latin typeface="Trebuchet MS"/>
                <a:cs typeface="Trebuchet MS"/>
              </a:rPr>
              <a:t> </a:t>
            </a:r>
            <a:r>
              <a:rPr sz="2400" spc="-70" dirty="0">
                <a:solidFill>
                  <a:srgbClr val="616161"/>
                </a:solidFill>
                <a:latin typeface="Trebuchet MS"/>
                <a:cs typeface="Trebuchet MS"/>
              </a:rPr>
              <a:t>faster</a:t>
            </a:r>
            <a:r>
              <a:rPr sz="2400" spc="-105" dirty="0">
                <a:solidFill>
                  <a:srgbClr val="616161"/>
                </a:solidFill>
                <a:latin typeface="Trebuchet MS"/>
                <a:cs typeface="Trebuchet MS"/>
              </a:rPr>
              <a:t> </a:t>
            </a:r>
            <a:r>
              <a:rPr sz="2400" spc="15" dirty="0">
                <a:solidFill>
                  <a:srgbClr val="616161"/>
                </a:solidFill>
                <a:latin typeface="Trebuchet MS"/>
                <a:cs typeface="Trebuchet MS"/>
              </a:rPr>
              <a:t>and</a:t>
            </a:r>
            <a:r>
              <a:rPr sz="2400" spc="-100" dirty="0">
                <a:solidFill>
                  <a:srgbClr val="616161"/>
                </a:solidFill>
                <a:latin typeface="Trebuchet MS"/>
                <a:cs typeface="Trebuchet MS"/>
              </a:rPr>
              <a:t> </a:t>
            </a:r>
            <a:r>
              <a:rPr sz="2400" spc="-20" dirty="0">
                <a:solidFill>
                  <a:srgbClr val="616161"/>
                </a:solidFill>
                <a:latin typeface="Trebuchet MS"/>
                <a:cs typeface="Trebuchet MS"/>
              </a:rPr>
              <a:t>more</a:t>
            </a:r>
            <a:r>
              <a:rPr sz="2400" spc="-105" dirty="0">
                <a:solidFill>
                  <a:srgbClr val="616161"/>
                </a:solidFill>
                <a:latin typeface="Trebuchet MS"/>
                <a:cs typeface="Trebuchet MS"/>
              </a:rPr>
              <a:t> </a:t>
            </a:r>
            <a:r>
              <a:rPr sz="2400" spc="10" dirty="0">
                <a:solidFill>
                  <a:srgbClr val="616161"/>
                </a:solidFill>
                <a:latin typeface="Trebuchet MS"/>
                <a:cs typeface="Trebuchet MS"/>
              </a:rPr>
              <a:t>easily?</a:t>
            </a:r>
            <a:endParaRPr sz="2400" dirty="0">
              <a:latin typeface="Trebuchet MS"/>
              <a:cs typeface="Trebuchet MS"/>
            </a:endParaRPr>
          </a:p>
          <a:p>
            <a:pPr marL="424815" indent="-412750">
              <a:lnSpc>
                <a:spcPct val="100000"/>
              </a:lnSpc>
              <a:spcBef>
                <a:spcPts val="1470"/>
              </a:spcBef>
              <a:buFont typeface="Arial MT"/>
              <a:buChar char="●"/>
              <a:tabLst>
                <a:tab pos="424815" algn="l"/>
                <a:tab pos="425450" algn="l"/>
              </a:tabLst>
            </a:pPr>
            <a:r>
              <a:rPr sz="2400" spc="-40" dirty="0">
                <a:solidFill>
                  <a:srgbClr val="616161"/>
                </a:solidFill>
                <a:latin typeface="Trebuchet MS"/>
                <a:cs typeface="Trebuchet MS"/>
              </a:rPr>
              <a:t>What</a:t>
            </a:r>
            <a:r>
              <a:rPr sz="2400" spc="-105" dirty="0">
                <a:solidFill>
                  <a:srgbClr val="616161"/>
                </a:solidFill>
                <a:latin typeface="Trebuchet MS"/>
                <a:cs typeface="Trebuchet MS"/>
              </a:rPr>
              <a:t> </a:t>
            </a:r>
            <a:r>
              <a:rPr sz="2400" spc="-180" dirty="0">
                <a:solidFill>
                  <a:srgbClr val="616161"/>
                </a:solidFill>
                <a:latin typeface="Trebuchet MS"/>
                <a:cs typeface="Trebuchet MS"/>
              </a:rPr>
              <a:t>if</a:t>
            </a:r>
            <a:r>
              <a:rPr sz="2400" spc="-105" dirty="0">
                <a:solidFill>
                  <a:srgbClr val="616161"/>
                </a:solidFill>
                <a:latin typeface="Trebuchet MS"/>
                <a:cs typeface="Trebuchet MS"/>
              </a:rPr>
              <a:t> </a:t>
            </a:r>
            <a:r>
              <a:rPr sz="2400" spc="5" dirty="0">
                <a:solidFill>
                  <a:srgbClr val="616161"/>
                </a:solidFill>
                <a:latin typeface="Trebuchet MS"/>
                <a:cs typeface="Trebuchet MS"/>
              </a:rPr>
              <a:t>we</a:t>
            </a:r>
            <a:r>
              <a:rPr sz="2400" spc="-105" dirty="0">
                <a:solidFill>
                  <a:srgbClr val="616161"/>
                </a:solidFill>
                <a:latin typeface="Trebuchet MS"/>
                <a:cs typeface="Trebuchet MS"/>
              </a:rPr>
              <a:t> </a:t>
            </a:r>
            <a:r>
              <a:rPr sz="2400" spc="-10" dirty="0">
                <a:solidFill>
                  <a:srgbClr val="616161"/>
                </a:solidFill>
                <a:latin typeface="Trebuchet MS"/>
                <a:cs typeface="Trebuchet MS"/>
              </a:rPr>
              <a:t>could</a:t>
            </a:r>
            <a:r>
              <a:rPr sz="2400" spc="-105" dirty="0">
                <a:solidFill>
                  <a:srgbClr val="616161"/>
                </a:solidFill>
                <a:latin typeface="Trebuchet MS"/>
                <a:cs typeface="Trebuchet MS"/>
              </a:rPr>
              <a:t> </a:t>
            </a:r>
            <a:r>
              <a:rPr sz="2400" spc="40" dirty="0">
                <a:solidFill>
                  <a:srgbClr val="616161"/>
                </a:solidFill>
                <a:latin typeface="Trebuchet MS"/>
                <a:cs typeface="Trebuchet MS"/>
              </a:rPr>
              <a:t>sandbox</a:t>
            </a:r>
            <a:r>
              <a:rPr sz="2400" spc="-105" dirty="0">
                <a:solidFill>
                  <a:srgbClr val="616161"/>
                </a:solidFill>
                <a:latin typeface="Trebuchet MS"/>
                <a:cs typeface="Trebuchet MS"/>
              </a:rPr>
              <a:t> </a:t>
            </a:r>
            <a:r>
              <a:rPr sz="2400" spc="55" dirty="0">
                <a:solidFill>
                  <a:srgbClr val="616161"/>
                </a:solidFill>
                <a:latin typeface="Trebuchet MS"/>
                <a:cs typeface="Trebuchet MS"/>
              </a:rPr>
              <a:t>VMs,</a:t>
            </a:r>
            <a:r>
              <a:rPr sz="2400" spc="-105" dirty="0">
                <a:solidFill>
                  <a:srgbClr val="616161"/>
                </a:solidFill>
                <a:latin typeface="Trebuchet MS"/>
                <a:cs typeface="Trebuchet MS"/>
              </a:rPr>
              <a:t> </a:t>
            </a:r>
            <a:r>
              <a:rPr sz="2400" spc="-65" dirty="0">
                <a:solidFill>
                  <a:srgbClr val="616161"/>
                </a:solidFill>
                <a:latin typeface="Trebuchet MS"/>
                <a:cs typeface="Trebuchet MS"/>
              </a:rPr>
              <a:t>but</a:t>
            </a:r>
            <a:r>
              <a:rPr sz="2400" spc="-105" dirty="0">
                <a:solidFill>
                  <a:srgbClr val="616161"/>
                </a:solidFill>
                <a:latin typeface="Trebuchet MS"/>
                <a:cs typeface="Trebuchet MS"/>
              </a:rPr>
              <a:t> </a:t>
            </a:r>
            <a:r>
              <a:rPr sz="2400" spc="10" dirty="0">
                <a:solidFill>
                  <a:srgbClr val="616161"/>
                </a:solidFill>
                <a:latin typeface="Trebuchet MS"/>
                <a:cs typeface="Trebuchet MS"/>
              </a:rPr>
              <a:t>share</a:t>
            </a:r>
            <a:r>
              <a:rPr sz="2400" spc="-105" dirty="0">
                <a:solidFill>
                  <a:srgbClr val="616161"/>
                </a:solidFill>
                <a:latin typeface="Trebuchet MS"/>
                <a:cs typeface="Trebuchet MS"/>
              </a:rPr>
              <a:t> </a:t>
            </a:r>
            <a:r>
              <a:rPr sz="2400" spc="-65" dirty="0">
                <a:solidFill>
                  <a:srgbClr val="616161"/>
                </a:solidFill>
                <a:latin typeface="Trebuchet MS"/>
                <a:cs typeface="Trebuchet MS"/>
              </a:rPr>
              <a:t>the</a:t>
            </a:r>
            <a:r>
              <a:rPr sz="2400" spc="-105" dirty="0">
                <a:solidFill>
                  <a:srgbClr val="616161"/>
                </a:solidFill>
                <a:latin typeface="Trebuchet MS"/>
                <a:cs typeface="Trebuchet MS"/>
              </a:rPr>
              <a:t> </a:t>
            </a:r>
            <a:r>
              <a:rPr sz="2400" spc="235" dirty="0">
                <a:solidFill>
                  <a:srgbClr val="616161"/>
                </a:solidFill>
                <a:latin typeface="Trebuchet MS"/>
                <a:cs typeface="Trebuchet MS"/>
              </a:rPr>
              <a:t>OS</a:t>
            </a:r>
            <a:r>
              <a:rPr sz="2400" spc="-105" dirty="0">
                <a:solidFill>
                  <a:srgbClr val="616161"/>
                </a:solidFill>
                <a:latin typeface="Trebuchet MS"/>
                <a:cs typeface="Trebuchet MS"/>
              </a:rPr>
              <a:t> </a:t>
            </a:r>
            <a:r>
              <a:rPr sz="2400" spc="5" dirty="0">
                <a:solidFill>
                  <a:srgbClr val="616161"/>
                </a:solidFill>
                <a:latin typeface="Trebuchet MS"/>
                <a:cs typeface="Trebuchet MS"/>
              </a:rPr>
              <a:t>kernel?</a:t>
            </a:r>
            <a:endParaRPr sz="2400" dirty="0">
              <a:latin typeface="Trebuchet MS"/>
              <a:cs typeface="Trebuchet MS"/>
            </a:endParaRPr>
          </a:p>
          <a:p>
            <a:pPr marL="424815" indent="-412750">
              <a:lnSpc>
                <a:spcPct val="100000"/>
              </a:lnSpc>
              <a:spcBef>
                <a:spcPts val="1470"/>
              </a:spcBef>
              <a:buFont typeface="Arial MT"/>
              <a:buChar char="●"/>
              <a:tabLst>
                <a:tab pos="424815" algn="l"/>
                <a:tab pos="425450" algn="l"/>
              </a:tabLst>
            </a:pPr>
            <a:r>
              <a:rPr sz="2400" spc="20" dirty="0">
                <a:solidFill>
                  <a:srgbClr val="616161"/>
                </a:solidFill>
                <a:latin typeface="Trebuchet MS"/>
                <a:cs typeface="Trebuchet MS"/>
              </a:rPr>
              <a:t>Enables</a:t>
            </a:r>
            <a:r>
              <a:rPr sz="2400" spc="-105" dirty="0">
                <a:solidFill>
                  <a:srgbClr val="616161"/>
                </a:solidFill>
                <a:latin typeface="Trebuchet MS"/>
                <a:cs typeface="Trebuchet MS"/>
              </a:rPr>
              <a:t> </a:t>
            </a:r>
            <a:r>
              <a:rPr sz="2400" spc="-90" dirty="0">
                <a:solidFill>
                  <a:srgbClr val="616161"/>
                </a:solidFill>
                <a:latin typeface="Trebuchet MS"/>
                <a:cs typeface="Trebuchet MS"/>
              </a:rPr>
              <a:t>different</a:t>
            </a:r>
            <a:r>
              <a:rPr sz="2400" spc="-105" dirty="0">
                <a:solidFill>
                  <a:srgbClr val="616161"/>
                </a:solidFill>
                <a:latin typeface="Trebuchet MS"/>
                <a:cs typeface="Trebuchet MS"/>
              </a:rPr>
              <a:t> </a:t>
            </a:r>
            <a:r>
              <a:rPr sz="2400" spc="-45" dirty="0">
                <a:solidFill>
                  <a:srgbClr val="616161"/>
                </a:solidFill>
                <a:latin typeface="Trebuchet MS"/>
                <a:cs typeface="Trebuchet MS"/>
              </a:rPr>
              <a:t>software</a:t>
            </a:r>
            <a:r>
              <a:rPr sz="2400" spc="-100" dirty="0">
                <a:solidFill>
                  <a:srgbClr val="616161"/>
                </a:solidFill>
                <a:latin typeface="Trebuchet MS"/>
                <a:cs typeface="Trebuchet MS"/>
              </a:rPr>
              <a:t> </a:t>
            </a:r>
            <a:r>
              <a:rPr sz="2400" spc="-55" dirty="0">
                <a:solidFill>
                  <a:srgbClr val="616161"/>
                </a:solidFill>
                <a:latin typeface="Trebuchet MS"/>
                <a:cs typeface="Trebuchet MS"/>
              </a:rPr>
              <a:t>architectures</a:t>
            </a:r>
            <a:r>
              <a:rPr sz="2400" spc="-105" dirty="0">
                <a:solidFill>
                  <a:srgbClr val="616161"/>
                </a:solidFill>
                <a:latin typeface="Trebuchet MS"/>
                <a:cs typeface="Trebuchet MS"/>
              </a:rPr>
              <a:t> </a:t>
            </a:r>
            <a:r>
              <a:rPr sz="2400" spc="15" dirty="0">
                <a:solidFill>
                  <a:srgbClr val="616161"/>
                </a:solidFill>
                <a:latin typeface="Trebuchet MS"/>
                <a:cs typeface="Trebuchet MS"/>
              </a:rPr>
              <a:t>and</a:t>
            </a:r>
            <a:r>
              <a:rPr sz="2400" spc="-105" dirty="0">
                <a:solidFill>
                  <a:srgbClr val="616161"/>
                </a:solidFill>
                <a:latin typeface="Trebuchet MS"/>
                <a:cs typeface="Trebuchet MS"/>
              </a:rPr>
              <a:t> </a:t>
            </a:r>
            <a:r>
              <a:rPr sz="2400" spc="-35" dirty="0">
                <a:solidFill>
                  <a:srgbClr val="616161"/>
                </a:solidFill>
                <a:latin typeface="Trebuchet MS"/>
                <a:cs typeface="Trebuchet MS"/>
              </a:rPr>
              <a:t>practices</a:t>
            </a:r>
            <a:endParaRPr sz="2400" dirty="0">
              <a:latin typeface="Trebuchet MS"/>
              <a:cs typeface="Trebuchet MS"/>
            </a:endParaRPr>
          </a:p>
        </p:txBody>
      </p:sp>
    </p:spTree>
    <p:extLst>
      <p:ext uri="{BB962C8B-B14F-4D97-AF65-F5344CB8AC3E}">
        <p14:creationId xmlns:p14="http://schemas.microsoft.com/office/powerpoint/2010/main" val="189565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a:xfrm>
            <a:off x="531307" y="1268016"/>
            <a:ext cx="7984043" cy="3399234"/>
          </a:xfrm>
        </p:spPr>
        <p:txBody>
          <a:bodyPr>
            <a:normAutofit/>
          </a:bodyPr>
          <a:lstStyle/>
          <a:p>
            <a:pPr marL="342900" indent="-342900">
              <a:buFont typeface="Arial" panose="020B0604020202020204" pitchFamily="34" charset="0"/>
              <a:buChar char="•"/>
              <a:defRPr/>
            </a:pPr>
            <a:r>
              <a:rPr lang="en-US" dirty="0"/>
              <a:t>Containers are cut down VMs used to execute code in a isolated environment </a:t>
            </a:r>
          </a:p>
          <a:p>
            <a:pPr marL="342900" indent="-342900">
              <a:buFont typeface="Arial" panose="020B0604020202020204" pitchFamily="34" charset="0"/>
              <a:buChar char="•"/>
              <a:defRPr/>
            </a:pPr>
            <a:r>
              <a:rPr lang="en-US" dirty="0"/>
              <a:t>Docker</a:t>
            </a:r>
          </a:p>
          <a:p>
            <a:pPr marL="800100" lvl="1" indent="-342900">
              <a:buFont typeface="+mj-lt"/>
              <a:buAutoNum type="arabicPeriod"/>
              <a:defRPr/>
            </a:pPr>
            <a:r>
              <a:rPr lang="en-US" dirty="0"/>
              <a:t>Originally based on Linux Containers (LXC) but now on </a:t>
            </a:r>
            <a:r>
              <a:rPr lang="en-US" dirty="0" err="1"/>
              <a:t>runC</a:t>
            </a:r>
            <a:endParaRPr lang="en-US" dirty="0"/>
          </a:p>
          <a:p>
            <a:pPr marL="800100" lvl="1" indent="-342900">
              <a:buFont typeface="+mj-lt"/>
              <a:buAutoNum type="arabicPeriod"/>
              <a:defRPr/>
            </a:pPr>
            <a:r>
              <a:rPr lang="en-US" dirty="0"/>
              <a:t>All Docker containers use the same underlying OS but present various parts of the OS as if they were dedicated to the running system</a:t>
            </a:r>
          </a:p>
          <a:p>
            <a:pPr>
              <a:defRPr/>
            </a:pPr>
            <a:endParaRPr lang="en-US" dirty="0"/>
          </a:p>
          <a:p>
            <a:pPr>
              <a:defRPr/>
            </a:pPr>
            <a:endParaRPr lang="en-US" dirty="0"/>
          </a:p>
          <a:p>
            <a:pPr>
              <a:defRPr/>
            </a:pPr>
            <a:endParaRPr lang="en-US" dirty="0"/>
          </a:p>
          <a:p>
            <a:pPr>
              <a:defRPr/>
            </a:pPr>
            <a:endParaRPr lang="en-US" dirty="0"/>
          </a:p>
        </p:txBody>
      </p:sp>
      <p:sp>
        <p:nvSpPr>
          <p:cNvPr id="4" name="object 2">
            <a:extLst>
              <a:ext uri="{FF2B5EF4-FFF2-40B4-BE49-F238E27FC236}">
                <a16:creationId xmlns:a16="http://schemas.microsoft.com/office/drawing/2014/main" id="{AAAB8CB9-F688-9355-6C53-495E072C7A8D}"/>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Containers</a:t>
            </a:r>
            <a:endParaRPr lang="en-US" sz="2800" kern="0" dirty="0"/>
          </a:p>
        </p:txBody>
      </p:sp>
    </p:spTree>
    <p:extLst>
      <p:ext uri="{BB962C8B-B14F-4D97-AF65-F5344CB8AC3E}">
        <p14:creationId xmlns:p14="http://schemas.microsoft.com/office/powerpoint/2010/main" val="3600041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6173629" cy="1025761"/>
          </a:xfrm>
          <a:prstGeom prst="rect">
            <a:avLst/>
          </a:prstGeom>
        </p:spPr>
        <p:txBody>
          <a:bodyPr vert="horz" wrap="square" lIns="0" tIns="10001" rIns="0" bIns="0" rtlCol="0">
            <a:spAutoFit/>
          </a:bodyPr>
          <a:lstStyle/>
          <a:p>
            <a:pPr marL="9525">
              <a:spcBef>
                <a:spcPts val="79"/>
              </a:spcBef>
            </a:pPr>
            <a:r>
              <a:rPr sz="3300" spc="-15" dirty="0"/>
              <a:t>Containers:</a:t>
            </a:r>
            <a:r>
              <a:rPr sz="3300" spc="-11" dirty="0"/>
              <a:t> lightweight</a:t>
            </a:r>
            <a:r>
              <a:rPr sz="3300" spc="11" dirty="0"/>
              <a:t> </a:t>
            </a:r>
            <a:r>
              <a:rPr sz="3300" spc="-8" dirty="0"/>
              <a:t>virtualization</a:t>
            </a:r>
            <a:endParaRPr sz="3300" dirty="0"/>
          </a:p>
        </p:txBody>
      </p:sp>
      <p:sp>
        <p:nvSpPr>
          <p:cNvPr id="3" name="object 3"/>
          <p:cNvSpPr txBox="1"/>
          <p:nvPr/>
        </p:nvSpPr>
        <p:spPr>
          <a:xfrm>
            <a:off x="448056" y="280282"/>
            <a:ext cx="7141845" cy="1054552"/>
          </a:xfrm>
          <a:prstGeom prst="rect">
            <a:avLst/>
          </a:prstGeom>
        </p:spPr>
        <p:txBody>
          <a:bodyPr vert="horz" wrap="square" lIns="0" tIns="69056" rIns="0" bIns="0" rtlCol="0">
            <a:spAutoFit/>
          </a:bodyPr>
          <a:lstStyle/>
          <a:p>
            <a:pPr marL="180975" marR="3810" indent="-171926">
              <a:lnSpc>
                <a:spcPct val="80000"/>
              </a:lnSpc>
              <a:spcBef>
                <a:spcPts val="544"/>
              </a:spcBef>
              <a:buFont typeface="Arial MT"/>
              <a:buChar char="•"/>
              <a:tabLst>
                <a:tab pos="181451" algn="l"/>
              </a:tabLst>
            </a:pPr>
            <a:r>
              <a:rPr sz="1950" spc="-8" dirty="0">
                <a:latin typeface="Calibri"/>
                <a:cs typeface="Calibri"/>
              </a:rPr>
              <a:t>Containers share </a:t>
            </a:r>
            <a:r>
              <a:rPr sz="1950" spc="-4" dirty="0">
                <a:latin typeface="Calibri"/>
                <a:cs typeface="Calibri"/>
              </a:rPr>
              <a:t>base </a:t>
            </a:r>
            <a:r>
              <a:rPr sz="1950" dirty="0">
                <a:latin typeface="Calibri"/>
                <a:cs typeface="Calibri"/>
              </a:rPr>
              <a:t>OS, </a:t>
            </a:r>
            <a:r>
              <a:rPr sz="1950" spc="-15" dirty="0">
                <a:latin typeface="Calibri"/>
                <a:cs typeface="Calibri"/>
              </a:rPr>
              <a:t>have different </a:t>
            </a:r>
            <a:r>
              <a:rPr sz="1950" spc="-4" dirty="0">
                <a:latin typeface="Calibri"/>
                <a:cs typeface="Calibri"/>
              </a:rPr>
              <a:t>set of libraries, utilities, </a:t>
            </a:r>
            <a:r>
              <a:rPr sz="1950" spc="-11" dirty="0">
                <a:latin typeface="Calibri"/>
                <a:cs typeface="Calibri"/>
              </a:rPr>
              <a:t>root </a:t>
            </a:r>
            <a:r>
              <a:rPr sz="1950" spc="-431" dirty="0">
                <a:latin typeface="Calibri"/>
                <a:cs typeface="Calibri"/>
              </a:rPr>
              <a:t> </a:t>
            </a:r>
            <a:r>
              <a:rPr sz="1950" spc="-11" dirty="0">
                <a:latin typeface="Calibri"/>
                <a:cs typeface="Calibri"/>
              </a:rPr>
              <a:t>filesystem,</a:t>
            </a:r>
            <a:r>
              <a:rPr sz="1950" spc="-30" dirty="0">
                <a:latin typeface="Calibri"/>
                <a:cs typeface="Calibri"/>
              </a:rPr>
              <a:t> </a:t>
            </a:r>
            <a:r>
              <a:rPr sz="1950" spc="-4" dirty="0">
                <a:latin typeface="Calibri"/>
                <a:cs typeface="Calibri"/>
              </a:rPr>
              <a:t>view</a:t>
            </a:r>
            <a:r>
              <a:rPr sz="1950" dirty="0">
                <a:latin typeface="Calibri"/>
                <a:cs typeface="Calibri"/>
              </a:rPr>
              <a:t> </a:t>
            </a:r>
            <a:r>
              <a:rPr sz="1950" spc="-4" dirty="0">
                <a:latin typeface="Calibri"/>
                <a:cs typeface="Calibri"/>
              </a:rPr>
              <a:t>of</a:t>
            </a:r>
            <a:r>
              <a:rPr sz="1950" spc="-8" dirty="0">
                <a:latin typeface="Calibri"/>
                <a:cs typeface="Calibri"/>
              </a:rPr>
              <a:t> process</a:t>
            </a:r>
            <a:r>
              <a:rPr sz="1950" spc="-30" dirty="0">
                <a:latin typeface="Calibri"/>
                <a:cs typeface="Calibri"/>
              </a:rPr>
              <a:t> </a:t>
            </a:r>
            <a:r>
              <a:rPr sz="1950" spc="-4" dirty="0">
                <a:latin typeface="Calibri"/>
                <a:cs typeface="Calibri"/>
              </a:rPr>
              <a:t>tree,</a:t>
            </a:r>
            <a:r>
              <a:rPr sz="1950" spc="-15" dirty="0">
                <a:latin typeface="Calibri"/>
                <a:cs typeface="Calibri"/>
              </a:rPr>
              <a:t> </a:t>
            </a:r>
            <a:r>
              <a:rPr sz="1950" spc="-4" dirty="0">
                <a:latin typeface="Calibri"/>
                <a:cs typeface="Calibri"/>
              </a:rPr>
              <a:t>networking,</a:t>
            </a:r>
            <a:r>
              <a:rPr sz="1950" spc="-11" dirty="0">
                <a:latin typeface="Calibri"/>
                <a:cs typeface="Calibri"/>
              </a:rPr>
              <a:t> </a:t>
            </a:r>
            <a:r>
              <a:rPr sz="1950" dirty="0">
                <a:latin typeface="Calibri"/>
                <a:cs typeface="Calibri"/>
              </a:rPr>
              <a:t>and </a:t>
            </a:r>
            <a:r>
              <a:rPr sz="1950" spc="-4" dirty="0">
                <a:latin typeface="Calibri"/>
                <a:cs typeface="Calibri"/>
              </a:rPr>
              <a:t>so</a:t>
            </a:r>
            <a:r>
              <a:rPr sz="1950" spc="-11" dirty="0">
                <a:latin typeface="Calibri"/>
                <a:cs typeface="Calibri"/>
              </a:rPr>
              <a:t> </a:t>
            </a:r>
            <a:r>
              <a:rPr sz="1950" spc="-4" dirty="0">
                <a:latin typeface="Calibri"/>
                <a:cs typeface="Calibri"/>
              </a:rPr>
              <a:t>on.</a:t>
            </a:r>
            <a:endParaRPr sz="1950" dirty="0">
              <a:latin typeface="Calibri"/>
              <a:cs typeface="Calibri"/>
            </a:endParaRPr>
          </a:p>
          <a:p>
            <a:pPr marL="523875" lvl="1" indent="-171926">
              <a:lnSpc>
                <a:spcPts val="1961"/>
              </a:lnSpc>
              <a:buFont typeface="Arial MT"/>
              <a:buChar char="•"/>
              <a:tabLst>
                <a:tab pos="523875" algn="l"/>
                <a:tab pos="524351" algn="l"/>
              </a:tabLst>
            </a:pPr>
            <a:r>
              <a:rPr sz="1650" spc="-8" dirty="0">
                <a:latin typeface="Calibri"/>
                <a:cs typeface="Calibri"/>
              </a:rPr>
              <a:t>VMs</a:t>
            </a:r>
            <a:r>
              <a:rPr sz="1650" dirty="0">
                <a:latin typeface="Calibri"/>
                <a:cs typeface="Calibri"/>
              </a:rPr>
              <a:t> </a:t>
            </a:r>
            <a:r>
              <a:rPr sz="1650" spc="-15" dirty="0">
                <a:latin typeface="Calibri"/>
                <a:cs typeface="Calibri"/>
              </a:rPr>
              <a:t>have</a:t>
            </a:r>
            <a:r>
              <a:rPr sz="1650" spc="-4" dirty="0">
                <a:latin typeface="Calibri"/>
                <a:cs typeface="Calibri"/>
              </a:rPr>
              <a:t> </a:t>
            </a:r>
            <a:r>
              <a:rPr sz="1650" spc="-15" dirty="0">
                <a:latin typeface="Calibri"/>
                <a:cs typeface="Calibri"/>
              </a:rPr>
              <a:t>different</a:t>
            </a:r>
            <a:r>
              <a:rPr sz="1650" spc="4" dirty="0">
                <a:latin typeface="Calibri"/>
                <a:cs typeface="Calibri"/>
              </a:rPr>
              <a:t> </a:t>
            </a:r>
            <a:r>
              <a:rPr sz="1650" spc="-8" dirty="0">
                <a:latin typeface="Calibri"/>
                <a:cs typeface="Calibri"/>
              </a:rPr>
              <a:t>copies</a:t>
            </a:r>
            <a:r>
              <a:rPr sz="1650" spc="11" dirty="0">
                <a:latin typeface="Calibri"/>
                <a:cs typeface="Calibri"/>
              </a:rPr>
              <a:t> </a:t>
            </a:r>
            <a:r>
              <a:rPr sz="1650" spc="-4" dirty="0">
                <a:latin typeface="Calibri"/>
                <a:cs typeface="Calibri"/>
              </a:rPr>
              <a:t>of</a:t>
            </a:r>
            <a:r>
              <a:rPr sz="1650" spc="-8" dirty="0">
                <a:latin typeface="Calibri"/>
                <a:cs typeface="Calibri"/>
              </a:rPr>
              <a:t> </a:t>
            </a:r>
            <a:r>
              <a:rPr sz="1650" spc="-4" dirty="0">
                <a:latin typeface="Calibri"/>
                <a:cs typeface="Calibri"/>
              </a:rPr>
              <a:t>OS</a:t>
            </a:r>
            <a:r>
              <a:rPr sz="1650" spc="4" dirty="0">
                <a:latin typeface="Calibri"/>
                <a:cs typeface="Calibri"/>
              </a:rPr>
              <a:t> </a:t>
            </a:r>
            <a:r>
              <a:rPr sz="1650" spc="-4" dirty="0">
                <a:latin typeface="Calibri"/>
                <a:cs typeface="Calibri"/>
              </a:rPr>
              <a:t>itself</a:t>
            </a:r>
            <a:endParaRPr sz="1650" dirty="0">
              <a:latin typeface="Calibri"/>
              <a:cs typeface="Calibri"/>
            </a:endParaRPr>
          </a:p>
          <a:p>
            <a:pPr marL="523875" lvl="1" indent="-171926">
              <a:lnSpc>
                <a:spcPts val="1965"/>
              </a:lnSpc>
              <a:buFont typeface="Arial MT"/>
              <a:buChar char="•"/>
              <a:tabLst>
                <a:tab pos="523875" algn="l"/>
                <a:tab pos="524351" algn="l"/>
              </a:tabLst>
            </a:pPr>
            <a:r>
              <a:rPr sz="1650" spc="-11" dirty="0">
                <a:latin typeface="Calibri"/>
                <a:cs typeface="Calibri"/>
              </a:rPr>
              <a:t>Containers</a:t>
            </a:r>
            <a:r>
              <a:rPr sz="1650" dirty="0">
                <a:latin typeface="Calibri"/>
                <a:cs typeface="Calibri"/>
              </a:rPr>
              <a:t> </a:t>
            </a:r>
            <a:r>
              <a:rPr sz="1650" spc="-15" dirty="0">
                <a:latin typeface="Calibri"/>
                <a:cs typeface="Calibri"/>
              </a:rPr>
              <a:t>have</a:t>
            </a:r>
            <a:r>
              <a:rPr sz="1650" spc="8" dirty="0">
                <a:latin typeface="Calibri"/>
                <a:cs typeface="Calibri"/>
              </a:rPr>
              <a:t> </a:t>
            </a:r>
            <a:r>
              <a:rPr sz="1650" spc="-4" dirty="0">
                <a:latin typeface="Calibri"/>
                <a:cs typeface="Calibri"/>
              </a:rPr>
              <a:t>lesser</a:t>
            </a:r>
            <a:r>
              <a:rPr sz="1650" spc="11" dirty="0">
                <a:latin typeface="Calibri"/>
                <a:cs typeface="Calibri"/>
              </a:rPr>
              <a:t> </a:t>
            </a:r>
            <a:r>
              <a:rPr sz="1650" spc="-8" dirty="0">
                <a:latin typeface="Calibri"/>
                <a:cs typeface="Calibri"/>
              </a:rPr>
              <a:t>overhead</a:t>
            </a:r>
            <a:r>
              <a:rPr sz="1650" spc="4" dirty="0">
                <a:latin typeface="Calibri"/>
                <a:cs typeface="Calibri"/>
              </a:rPr>
              <a:t> </a:t>
            </a:r>
            <a:r>
              <a:rPr sz="1650" spc="-8" dirty="0">
                <a:latin typeface="Calibri"/>
                <a:cs typeface="Calibri"/>
              </a:rPr>
              <a:t>than</a:t>
            </a:r>
            <a:r>
              <a:rPr sz="1650" spc="4" dirty="0">
                <a:latin typeface="Calibri"/>
                <a:cs typeface="Calibri"/>
              </a:rPr>
              <a:t> </a:t>
            </a:r>
            <a:r>
              <a:rPr sz="1650" spc="-8" dirty="0">
                <a:latin typeface="Calibri"/>
                <a:cs typeface="Calibri"/>
              </a:rPr>
              <a:t>VMs,</a:t>
            </a:r>
            <a:r>
              <a:rPr sz="1650" spc="11" dirty="0">
                <a:latin typeface="Calibri"/>
                <a:cs typeface="Calibri"/>
              </a:rPr>
              <a:t> </a:t>
            </a:r>
            <a:r>
              <a:rPr sz="1650" spc="-8" dirty="0">
                <a:latin typeface="Calibri"/>
                <a:cs typeface="Calibri"/>
              </a:rPr>
              <a:t>but</a:t>
            </a:r>
            <a:r>
              <a:rPr sz="1650" dirty="0">
                <a:latin typeface="Calibri"/>
                <a:cs typeface="Calibri"/>
              </a:rPr>
              <a:t> </a:t>
            </a:r>
            <a:r>
              <a:rPr sz="1650" spc="-4" dirty="0">
                <a:latin typeface="Calibri"/>
                <a:cs typeface="Calibri"/>
              </a:rPr>
              <a:t>also</a:t>
            </a:r>
            <a:r>
              <a:rPr sz="1650" spc="8" dirty="0">
                <a:latin typeface="Calibri"/>
                <a:cs typeface="Calibri"/>
              </a:rPr>
              <a:t> </a:t>
            </a:r>
            <a:r>
              <a:rPr sz="1650" spc="-4" dirty="0">
                <a:latin typeface="Calibri"/>
                <a:cs typeface="Calibri"/>
              </a:rPr>
              <a:t>lesser</a:t>
            </a:r>
            <a:r>
              <a:rPr sz="1650" spc="11" dirty="0">
                <a:latin typeface="Calibri"/>
                <a:cs typeface="Calibri"/>
              </a:rPr>
              <a:t> </a:t>
            </a:r>
            <a:r>
              <a:rPr sz="1650" spc="-4" dirty="0">
                <a:latin typeface="Calibri"/>
                <a:cs typeface="Calibri"/>
              </a:rPr>
              <a:t>isolation</a:t>
            </a:r>
            <a:endParaRPr sz="1650" dirty="0">
              <a:latin typeface="Calibri"/>
              <a:cs typeface="Calibri"/>
            </a:endParaRPr>
          </a:p>
        </p:txBody>
      </p:sp>
      <p:sp>
        <p:nvSpPr>
          <p:cNvPr id="4" name="object 4"/>
          <p:cNvSpPr txBox="1"/>
          <p:nvPr/>
        </p:nvSpPr>
        <p:spPr>
          <a:xfrm>
            <a:off x="502157" y="3791186"/>
            <a:ext cx="3633788" cy="246702"/>
          </a:xfrm>
          <a:prstGeom prst="rect">
            <a:avLst/>
          </a:prstGeom>
          <a:solidFill>
            <a:srgbClr val="C55A11"/>
          </a:solidFill>
          <a:ln w="12192">
            <a:solidFill>
              <a:srgbClr val="41709C"/>
            </a:solidFill>
          </a:ln>
        </p:spPr>
        <p:txBody>
          <a:bodyPr vert="horz" wrap="square" lIns="0" tIns="38576" rIns="0" bIns="0" rtlCol="0">
            <a:spAutoFit/>
          </a:bodyPr>
          <a:lstStyle/>
          <a:p>
            <a:pPr marL="476" algn="ctr">
              <a:spcBef>
                <a:spcPts val="304"/>
              </a:spcBef>
            </a:pPr>
            <a:r>
              <a:rPr sz="1350" dirty="0">
                <a:solidFill>
                  <a:srgbClr val="FFFFFF"/>
                </a:solidFill>
                <a:latin typeface="Calibri"/>
                <a:cs typeface="Calibri"/>
              </a:rPr>
              <a:t>Base</a:t>
            </a:r>
            <a:r>
              <a:rPr sz="1350" spc="-19" dirty="0">
                <a:solidFill>
                  <a:srgbClr val="FFFFFF"/>
                </a:solidFill>
                <a:latin typeface="Calibri"/>
                <a:cs typeface="Calibri"/>
              </a:rPr>
              <a:t> </a:t>
            </a:r>
            <a:r>
              <a:rPr sz="1350" spc="-4" dirty="0">
                <a:solidFill>
                  <a:srgbClr val="FFFFFF"/>
                </a:solidFill>
                <a:latin typeface="Calibri"/>
                <a:cs typeface="Calibri"/>
              </a:rPr>
              <a:t>OS</a:t>
            </a:r>
            <a:r>
              <a:rPr sz="1350" spc="281" dirty="0">
                <a:solidFill>
                  <a:srgbClr val="FFFFFF"/>
                </a:solidFill>
                <a:latin typeface="Calibri"/>
                <a:cs typeface="Calibri"/>
              </a:rPr>
              <a:t> </a:t>
            </a:r>
            <a:r>
              <a:rPr sz="1350" dirty="0">
                <a:solidFill>
                  <a:srgbClr val="FFFFFF"/>
                </a:solidFill>
                <a:latin typeface="Calibri"/>
                <a:cs typeface="Calibri"/>
              </a:rPr>
              <a:t>/ </a:t>
            </a:r>
            <a:r>
              <a:rPr sz="1350" spc="-11" dirty="0">
                <a:solidFill>
                  <a:srgbClr val="FFFFFF"/>
                </a:solidFill>
                <a:latin typeface="Calibri"/>
                <a:cs typeface="Calibri"/>
              </a:rPr>
              <a:t>kernel</a:t>
            </a:r>
            <a:endParaRPr sz="1350">
              <a:latin typeface="Calibri"/>
              <a:cs typeface="Calibri"/>
            </a:endParaRPr>
          </a:p>
        </p:txBody>
      </p:sp>
      <p:grpSp>
        <p:nvGrpSpPr>
          <p:cNvPr id="5" name="object 5"/>
          <p:cNvGrpSpPr/>
          <p:nvPr/>
        </p:nvGrpSpPr>
        <p:grpSpPr>
          <a:xfrm>
            <a:off x="557022" y="1701782"/>
            <a:ext cx="2030254" cy="1916906"/>
            <a:chOff x="832103" y="3290315"/>
            <a:chExt cx="2707005" cy="2555875"/>
          </a:xfrm>
        </p:grpSpPr>
        <p:sp>
          <p:nvSpPr>
            <p:cNvPr id="6" name="object 6"/>
            <p:cNvSpPr/>
            <p:nvPr/>
          </p:nvSpPr>
          <p:spPr>
            <a:xfrm>
              <a:off x="838199" y="3296411"/>
              <a:ext cx="2694940" cy="2543810"/>
            </a:xfrm>
            <a:custGeom>
              <a:avLst/>
              <a:gdLst/>
              <a:ahLst/>
              <a:cxnLst/>
              <a:rect l="l" t="t" r="r" b="b"/>
              <a:pathLst>
                <a:path w="2694940" h="2543810">
                  <a:moveTo>
                    <a:pt x="2270506" y="0"/>
                  </a:moveTo>
                  <a:lnTo>
                    <a:pt x="423938" y="0"/>
                  </a:lnTo>
                  <a:lnTo>
                    <a:pt x="377745" y="2486"/>
                  </a:lnTo>
                  <a:lnTo>
                    <a:pt x="332993" y="9774"/>
                  </a:lnTo>
                  <a:lnTo>
                    <a:pt x="289940" y="21606"/>
                  </a:lnTo>
                  <a:lnTo>
                    <a:pt x="248845" y="37722"/>
                  </a:lnTo>
                  <a:lnTo>
                    <a:pt x="209967" y="57864"/>
                  </a:lnTo>
                  <a:lnTo>
                    <a:pt x="173565" y="81775"/>
                  </a:lnTo>
                  <a:lnTo>
                    <a:pt x="139896" y="109196"/>
                  </a:lnTo>
                  <a:lnTo>
                    <a:pt x="109220" y="139869"/>
                  </a:lnTo>
                  <a:lnTo>
                    <a:pt x="81794" y="173534"/>
                  </a:lnTo>
                  <a:lnTo>
                    <a:pt x="57879" y="209935"/>
                  </a:lnTo>
                  <a:lnTo>
                    <a:pt x="37732" y="248813"/>
                  </a:lnTo>
                  <a:lnTo>
                    <a:pt x="21612" y="289909"/>
                  </a:lnTo>
                  <a:lnTo>
                    <a:pt x="9777" y="332965"/>
                  </a:lnTo>
                  <a:lnTo>
                    <a:pt x="2487" y="377724"/>
                  </a:lnTo>
                  <a:lnTo>
                    <a:pt x="0" y="423925"/>
                  </a:lnTo>
                  <a:lnTo>
                    <a:pt x="0" y="2119629"/>
                  </a:lnTo>
                  <a:lnTo>
                    <a:pt x="2487" y="2165820"/>
                  </a:lnTo>
                  <a:lnTo>
                    <a:pt x="9777" y="2210571"/>
                  </a:lnTo>
                  <a:lnTo>
                    <a:pt x="21612" y="2253622"/>
                  </a:lnTo>
                  <a:lnTo>
                    <a:pt x="37732" y="2294715"/>
                  </a:lnTo>
                  <a:lnTo>
                    <a:pt x="57879" y="2333592"/>
                  </a:lnTo>
                  <a:lnTo>
                    <a:pt x="81794" y="2369993"/>
                  </a:lnTo>
                  <a:lnTo>
                    <a:pt x="109220" y="2403661"/>
                  </a:lnTo>
                  <a:lnTo>
                    <a:pt x="139896" y="2434337"/>
                  </a:lnTo>
                  <a:lnTo>
                    <a:pt x="173565" y="2461761"/>
                  </a:lnTo>
                  <a:lnTo>
                    <a:pt x="209967" y="2485676"/>
                  </a:lnTo>
                  <a:lnTo>
                    <a:pt x="248845" y="2505823"/>
                  </a:lnTo>
                  <a:lnTo>
                    <a:pt x="289940" y="2521943"/>
                  </a:lnTo>
                  <a:lnTo>
                    <a:pt x="332993" y="2533778"/>
                  </a:lnTo>
                  <a:lnTo>
                    <a:pt x="377745" y="2541068"/>
                  </a:lnTo>
                  <a:lnTo>
                    <a:pt x="423938" y="2543556"/>
                  </a:lnTo>
                  <a:lnTo>
                    <a:pt x="2270506" y="2543556"/>
                  </a:lnTo>
                  <a:lnTo>
                    <a:pt x="2316685" y="2541068"/>
                  </a:lnTo>
                  <a:lnTo>
                    <a:pt x="2361427" y="2533778"/>
                  </a:lnTo>
                  <a:lnTo>
                    <a:pt x="2404473" y="2521943"/>
                  </a:lnTo>
                  <a:lnTo>
                    <a:pt x="2445564" y="2505823"/>
                  </a:lnTo>
                  <a:lnTo>
                    <a:pt x="2484439" y="2485676"/>
                  </a:lnTo>
                  <a:lnTo>
                    <a:pt x="2520842" y="2461761"/>
                  </a:lnTo>
                  <a:lnTo>
                    <a:pt x="2554512" y="2434337"/>
                  </a:lnTo>
                  <a:lnTo>
                    <a:pt x="2585191" y="2403661"/>
                  </a:lnTo>
                  <a:lnTo>
                    <a:pt x="2612619" y="2369993"/>
                  </a:lnTo>
                  <a:lnTo>
                    <a:pt x="2636538" y="2333592"/>
                  </a:lnTo>
                  <a:lnTo>
                    <a:pt x="2656689" y="2294715"/>
                  </a:lnTo>
                  <a:lnTo>
                    <a:pt x="2672813" y="2253622"/>
                  </a:lnTo>
                  <a:lnTo>
                    <a:pt x="2684651" y="2210571"/>
                  </a:lnTo>
                  <a:lnTo>
                    <a:pt x="2691943" y="2165820"/>
                  </a:lnTo>
                  <a:lnTo>
                    <a:pt x="2694432" y="2119629"/>
                  </a:lnTo>
                  <a:lnTo>
                    <a:pt x="2694432" y="423925"/>
                  </a:lnTo>
                  <a:lnTo>
                    <a:pt x="2691943" y="377724"/>
                  </a:lnTo>
                  <a:lnTo>
                    <a:pt x="2684651" y="332965"/>
                  </a:lnTo>
                  <a:lnTo>
                    <a:pt x="2672813" y="289909"/>
                  </a:lnTo>
                  <a:lnTo>
                    <a:pt x="2656689" y="248813"/>
                  </a:lnTo>
                  <a:lnTo>
                    <a:pt x="2636538" y="209935"/>
                  </a:lnTo>
                  <a:lnTo>
                    <a:pt x="2612619" y="173534"/>
                  </a:lnTo>
                  <a:lnTo>
                    <a:pt x="2585191" y="139869"/>
                  </a:lnTo>
                  <a:lnTo>
                    <a:pt x="2554512" y="109196"/>
                  </a:lnTo>
                  <a:lnTo>
                    <a:pt x="2520842" y="81775"/>
                  </a:lnTo>
                  <a:lnTo>
                    <a:pt x="2484439" y="57864"/>
                  </a:lnTo>
                  <a:lnTo>
                    <a:pt x="2445564" y="37722"/>
                  </a:lnTo>
                  <a:lnTo>
                    <a:pt x="2404473" y="21606"/>
                  </a:lnTo>
                  <a:lnTo>
                    <a:pt x="2361427" y="9774"/>
                  </a:lnTo>
                  <a:lnTo>
                    <a:pt x="2316685" y="2486"/>
                  </a:lnTo>
                  <a:lnTo>
                    <a:pt x="2270506" y="0"/>
                  </a:lnTo>
                  <a:close/>
                </a:path>
              </a:pathLst>
            </a:custGeom>
            <a:solidFill>
              <a:srgbClr val="9DC3E6"/>
            </a:solidFill>
          </p:spPr>
          <p:txBody>
            <a:bodyPr wrap="square" lIns="0" tIns="0" rIns="0" bIns="0" rtlCol="0"/>
            <a:lstStyle/>
            <a:p>
              <a:endParaRPr sz="1350" dirty="0"/>
            </a:p>
          </p:txBody>
        </p:sp>
        <p:sp>
          <p:nvSpPr>
            <p:cNvPr id="7" name="object 7"/>
            <p:cNvSpPr/>
            <p:nvPr/>
          </p:nvSpPr>
          <p:spPr>
            <a:xfrm>
              <a:off x="838199" y="3296411"/>
              <a:ext cx="2694940" cy="2543810"/>
            </a:xfrm>
            <a:custGeom>
              <a:avLst/>
              <a:gdLst/>
              <a:ahLst/>
              <a:cxnLst/>
              <a:rect l="l" t="t" r="r" b="b"/>
              <a:pathLst>
                <a:path w="2694940" h="2543810">
                  <a:moveTo>
                    <a:pt x="0" y="423925"/>
                  </a:moveTo>
                  <a:lnTo>
                    <a:pt x="2487" y="377724"/>
                  </a:lnTo>
                  <a:lnTo>
                    <a:pt x="9777" y="332965"/>
                  </a:lnTo>
                  <a:lnTo>
                    <a:pt x="21612" y="289909"/>
                  </a:lnTo>
                  <a:lnTo>
                    <a:pt x="37732" y="248813"/>
                  </a:lnTo>
                  <a:lnTo>
                    <a:pt x="57879" y="209935"/>
                  </a:lnTo>
                  <a:lnTo>
                    <a:pt x="81794" y="173534"/>
                  </a:lnTo>
                  <a:lnTo>
                    <a:pt x="109220" y="139869"/>
                  </a:lnTo>
                  <a:lnTo>
                    <a:pt x="139896" y="109196"/>
                  </a:lnTo>
                  <a:lnTo>
                    <a:pt x="173565" y="81775"/>
                  </a:lnTo>
                  <a:lnTo>
                    <a:pt x="209967" y="57864"/>
                  </a:lnTo>
                  <a:lnTo>
                    <a:pt x="248845" y="37722"/>
                  </a:lnTo>
                  <a:lnTo>
                    <a:pt x="289940" y="21606"/>
                  </a:lnTo>
                  <a:lnTo>
                    <a:pt x="332993" y="9774"/>
                  </a:lnTo>
                  <a:lnTo>
                    <a:pt x="377745" y="2486"/>
                  </a:lnTo>
                  <a:lnTo>
                    <a:pt x="423938" y="0"/>
                  </a:lnTo>
                  <a:lnTo>
                    <a:pt x="2270506" y="0"/>
                  </a:lnTo>
                  <a:lnTo>
                    <a:pt x="2316685" y="2486"/>
                  </a:lnTo>
                  <a:lnTo>
                    <a:pt x="2361427" y="9774"/>
                  </a:lnTo>
                  <a:lnTo>
                    <a:pt x="2404473" y="21606"/>
                  </a:lnTo>
                  <a:lnTo>
                    <a:pt x="2445564" y="37722"/>
                  </a:lnTo>
                  <a:lnTo>
                    <a:pt x="2484439" y="57864"/>
                  </a:lnTo>
                  <a:lnTo>
                    <a:pt x="2520842" y="81775"/>
                  </a:lnTo>
                  <a:lnTo>
                    <a:pt x="2554512" y="109196"/>
                  </a:lnTo>
                  <a:lnTo>
                    <a:pt x="2585191" y="139869"/>
                  </a:lnTo>
                  <a:lnTo>
                    <a:pt x="2612619" y="173534"/>
                  </a:lnTo>
                  <a:lnTo>
                    <a:pt x="2636538" y="209935"/>
                  </a:lnTo>
                  <a:lnTo>
                    <a:pt x="2656689" y="248813"/>
                  </a:lnTo>
                  <a:lnTo>
                    <a:pt x="2672813" y="289909"/>
                  </a:lnTo>
                  <a:lnTo>
                    <a:pt x="2684651" y="332965"/>
                  </a:lnTo>
                  <a:lnTo>
                    <a:pt x="2691943" y="377724"/>
                  </a:lnTo>
                  <a:lnTo>
                    <a:pt x="2694432" y="423925"/>
                  </a:lnTo>
                  <a:lnTo>
                    <a:pt x="2694432" y="2119629"/>
                  </a:lnTo>
                  <a:lnTo>
                    <a:pt x="2691943" y="2165820"/>
                  </a:lnTo>
                  <a:lnTo>
                    <a:pt x="2684651" y="2210571"/>
                  </a:lnTo>
                  <a:lnTo>
                    <a:pt x="2672813" y="2253622"/>
                  </a:lnTo>
                  <a:lnTo>
                    <a:pt x="2656689" y="2294715"/>
                  </a:lnTo>
                  <a:lnTo>
                    <a:pt x="2636538" y="2333592"/>
                  </a:lnTo>
                  <a:lnTo>
                    <a:pt x="2612619" y="2369993"/>
                  </a:lnTo>
                  <a:lnTo>
                    <a:pt x="2585191" y="2403661"/>
                  </a:lnTo>
                  <a:lnTo>
                    <a:pt x="2554512" y="2434337"/>
                  </a:lnTo>
                  <a:lnTo>
                    <a:pt x="2520842" y="2461761"/>
                  </a:lnTo>
                  <a:lnTo>
                    <a:pt x="2484439" y="2485676"/>
                  </a:lnTo>
                  <a:lnTo>
                    <a:pt x="2445564" y="2505823"/>
                  </a:lnTo>
                  <a:lnTo>
                    <a:pt x="2404473" y="2521943"/>
                  </a:lnTo>
                  <a:lnTo>
                    <a:pt x="2361427" y="2533778"/>
                  </a:lnTo>
                  <a:lnTo>
                    <a:pt x="2316685" y="2541068"/>
                  </a:lnTo>
                  <a:lnTo>
                    <a:pt x="2270506" y="2543556"/>
                  </a:lnTo>
                  <a:lnTo>
                    <a:pt x="423938" y="2543556"/>
                  </a:lnTo>
                  <a:lnTo>
                    <a:pt x="377745" y="2541068"/>
                  </a:lnTo>
                  <a:lnTo>
                    <a:pt x="332993" y="2533778"/>
                  </a:lnTo>
                  <a:lnTo>
                    <a:pt x="289940" y="2521943"/>
                  </a:lnTo>
                  <a:lnTo>
                    <a:pt x="248845" y="2505823"/>
                  </a:lnTo>
                  <a:lnTo>
                    <a:pt x="209967" y="2485676"/>
                  </a:lnTo>
                  <a:lnTo>
                    <a:pt x="173565" y="2461761"/>
                  </a:lnTo>
                  <a:lnTo>
                    <a:pt x="139896" y="2434337"/>
                  </a:lnTo>
                  <a:lnTo>
                    <a:pt x="109220" y="2403661"/>
                  </a:lnTo>
                  <a:lnTo>
                    <a:pt x="81794" y="2369993"/>
                  </a:lnTo>
                  <a:lnTo>
                    <a:pt x="57879" y="2333592"/>
                  </a:lnTo>
                  <a:lnTo>
                    <a:pt x="37732" y="2294715"/>
                  </a:lnTo>
                  <a:lnTo>
                    <a:pt x="21612" y="2253622"/>
                  </a:lnTo>
                  <a:lnTo>
                    <a:pt x="9777" y="2210571"/>
                  </a:lnTo>
                  <a:lnTo>
                    <a:pt x="2487" y="2165820"/>
                  </a:lnTo>
                  <a:lnTo>
                    <a:pt x="0" y="2119629"/>
                  </a:lnTo>
                  <a:lnTo>
                    <a:pt x="0" y="423925"/>
                  </a:lnTo>
                  <a:close/>
                </a:path>
              </a:pathLst>
            </a:custGeom>
            <a:ln w="12191">
              <a:solidFill>
                <a:srgbClr val="41709C"/>
              </a:solidFill>
            </a:ln>
          </p:spPr>
          <p:txBody>
            <a:bodyPr wrap="square" lIns="0" tIns="0" rIns="0" bIns="0" rtlCol="0"/>
            <a:lstStyle/>
            <a:p>
              <a:endParaRPr sz="1350"/>
            </a:p>
          </p:txBody>
        </p:sp>
      </p:grpSp>
      <p:sp>
        <p:nvSpPr>
          <p:cNvPr id="8" name="object 8"/>
          <p:cNvSpPr txBox="1"/>
          <p:nvPr/>
        </p:nvSpPr>
        <p:spPr>
          <a:xfrm>
            <a:off x="381000" y="1645774"/>
            <a:ext cx="3754945" cy="1851950"/>
          </a:xfrm>
          <a:prstGeom prst="rect">
            <a:avLst/>
          </a:prstGeom>
          <a:ln w="12192">
            <a:noFill/>
          </a:ln>
        </p:spPr>
        <p:txBody>
          <a:bodyPr vert="horz" wrap="square" lIns="0" tIns="5239" rIns="0" bIns="0" rtlCol="0">
            <a:spAutoFit/>
          </a:bodyPr>
          <a:lstStyle/>
          <a:p>
            <a:pPr>
              <a:spcBef>
                <a:spcPts val="41"/>
              </a:spcBef>
            </a:pPr>
            <a:endParaRPr sz="1200" dirty="0">
              <a:latin typeface="Times New Roman"/>
              <a:cs typeface="Times New Roman"/>
            </a:endParaRPr>
          </a:p>
          <a:p>
            <a:pPr marL="342424"/>
            <a:r>
              <a:rPr sz="1350" spc="-8" dirty="0">
                <a:latin typeface="Calibri"/>
                <a:cs typeface="Calibri"/>
              </a:rPr>
              <a:t>Containers</a:t>
            </a:r>
            <a:r>
              <a:rPr sz="1350" spc="-19" dirty="0">
                <a:latin typeface="Calibri"/>
                <a:cs typeface="Calibri"/>
              </a:rPr>
              <a:t> </a:t>
            </a:r>
            <a:r>
              <a:rPr sz="1350" spc="-8" dirty="0">
                <a:latin typeface="Calibri"/>
                <a:cs typeface="Calibri"/>
              </a:rPr>
              <a:t>have</a:t>
            </a:r>
            <a:endParaRPr sz="1350" dirty="0">
              <a:latin typeface="Calibri"/>
              <a:cs typeface="Calibri"/>
            </a:endParaRPr>
          </a:p>
          <a:p>
            <a:pPr marL="342424"/>
            <a:r>
              <a:rPr sz="1350" spc="-11" dirty="0">
                <a:latin typeface="Calibri"/>
                <a:cs typeface="Calibri"/>
              </a:rPr>
              <a:t>separate</a:t>
            </a:r>
            <a:r>
              <a:rPr sz="1350" spc="-15" dirty="0">
                <a:latin typeface="Calibri"/>
                <a:cs typeface="Calibri"/>
              </a:rPr>
              <a:t> </a:t>
            </a:r>
            <a:r>
              <a:rPr sz="1350" spc="-4" dirty="0">
                <a:latin typeface="Calibri"/>
                <a:cs typeface="Calibri"/>
              </a:rPr>
              <a:t>view</a:t>
            </a:r>
            <a:r>
              <a:rPr sz="1350" spc="-8" dirty="0">
                <a:latin typeface="Calibri"/>
                <a:cs typeface="Calibri"/>
              </a:rPr>
              <a:t> </a:t>
            </a:r>
            <a:r>
              <a:rPr sz="1350" spc="-4" dirty="0">
                <a:latin typeface="Calibri"/>
                <a:cs typeface="Calibri"/>
              </a:rPr>
              <a:t>of:</a:t>
            </a:r>
            <a:endParaRPr sz="1350" dirty="0">
              <a:latin typeface="Calibri"/>
              <a:cs typeface="Calibri"/>
            </a:endParaRPr>
          </a:p>
          <a:p>
            <a:pPr marL="557213" indent="-215265">
              <a:buFont typeface="Arial MT"/>
              <a:buChar char="•"/>
              <a:tabLst>
                <a:tab pos="557213" algn="l"/>
                <a:tab pos="557689" algn="l"/>
              </a:tabLst>
            </a:pPr>
            <a:r>
              <a:rPr sz="1350" spc="-11" dirty="0">
                <a:latin typeface="Calibri"/>
                <a:cs typeface="Calibri"/>
              </a:rPr>
              <a:t>Root</a:t>
            </a:r>
            <a:r>
              <a:rPr sz="1350" spc="-15" dirty="0">
                <a:latin typeface="Calibri"/>
                <a:cs typeface="Calibri"/>
              </a:rPr>
              <a:t> </a:t>
            </a:r>
            <a:r>
              <a:rPr sz="1350" spc="-4" dirty="0">
                <a:latin typeface="Calibri"/>
                <a:cs typeface="Calibri"/>
              </a:rPr>
              <a:t>file </a:t>
            </a:r>
            <a:r>
              <a:rPr sz="1350" spc="-15" dirty="0">
                <a:latin typeface="Calibri"/>
                <a:cs typeface="Calibri"/>
              </a:rPr>
              <a:t>system</a:t>
            </a:r>
            <a:endParaRPr sz="1350" dirty="0">
              <a:latin typeface="Calibri"/>
              <a:cs typeface="Calibri"/>
            </a:endParaRPr>
          </a:p>
          <a:p>
            <a:pPr marL="557213" indent="-215265">
              <a:buFont typeface="Arial MT"/>
              <a:buChar char="•"/>
              <a:tabLst>
                <a:tab pos="557213" algn="l"/>
                <a:tab pos="557689" algn="l"/>
              </a:tabLst>
            </a:pPr>
            <a:r>
              <a:rPr sz="1350" spc="-8" dirty="0">
                <a:latin typeface="Calibri"/>
                <a:cs typeface="Calibri"/>
              </a:rPr>
              <a:t>Libraries </a:t>
            </a:r>
            <a:r>
              <a:rPr sz="1350" dirty="0">
                <a:latin typeface="Calibri"/>
                <a:cs typeface="Calibri"/>
              </a:rPr>
              <a:t>and</a:t>
            </a:r>
            <a:r>
              <a:rPr sz="1350" spc="-4" dirty="0">
                <a:latin typeface="Calibri"/>
                <a:cs typeface="Calibri"/>
              </a:rPr>
              <a:t> utilities</a:t>
            </a:r>
            <a:endParaRPr sz="1350" dirty="0">
              <a:latin typeface="Calibri"/>
              <a:cs typeface="Calibri"/>
            </a:endParaRPr>
          </a:p>
          <a:p>
            <a:pPr marL="557213" indent="-215265">
              <a:buFont typeface="Arial MT"/>
              <a:buChar char="•"/>
              <a:tabLst>
                <a:tab pos="557213" algn="l"/>
                <a:tab pos="557689" algn="l"/>
              </a:tabLst>
            </a:pPr>
            <a:r>
              <a:rPr sz="1350" spc="-8" dirty="0">
                <a:latin typeface="Calibri"/>
                <a:cs typeface="Calibri"/>
              </a:rPr>
              <a:t>Process</a:t>
            </a:r>
            <a:r>
              <a:rPr sz="1350" spc="-30" dirty="0">
                <a:latin typeface="Calibri"/>
                <a:cs typeface="Calibri"/>
              </a:rPr>
              <a:t> </a:t>
            </a:r>
            <a:r>
              <a:rPr sz="1350" spc="-8" dirty="0">
                <a:latin typeface="Calibri"/>
                <a:cs typeface="Calibri"/>
              </a:rPr>
              <a:t>tree</a:t>
            </a:r>
            <a:endParaRPr sz="1350" dirty="0">
              <a:latin typeface="Calibri"/>
              <a:cs typeface="Calibri"/>
            </a:endParaRPr>
          </a:p>
          <a:p>
            <a:pPr marL="557213" indent="-215265">
              <a:buFont typeface="Arial MT"/>
              <a:buChar char="•"/>
              <a:tabLst>
                <a:tab pos="557213" algn="l"/>
                <a:tab pos="557689" algn="l"/>
              </a:tabLst>
            </a:pPr>
            <a:r>
              <a:rPr sz="1350" spc="-8" dirty="0">
                <a:latin typeface="Calibri"/>
                <a:cs typeface="Calibri"/>
              </a:rPr>
              <a:t>Users</a:t>
            </a:r>
            <a:endParaRPr sz="1350" dirty="0">
              <a:latin typeface="Calibri"/>
              <a:cs typeface="Calibri"/>
            </a:endParaRPr>
          </a:p>
          <a:p>
            <a:pPr marL="557213" indent="-215265">
              <a:buFont typeface="Arial MT"/>
              <a:buChar char="•"/>
              <a:tabLst>
                <a:tab pos="557213" algn="l"/>
                <a:tab pos="557689" algn="l"/>
              </a:tabLst>
            </a:pPr>
            <a:r>
              <a:rPr sz="1350" spc="-8" dirty="0">
                <a:latin typeface="Calibri"/>
                <a:cs typeface="Calibri"/>
              </a:rPr>
              <a:t>Networking</a:t>
            </a:r>
            <a:endParaRPr sz="1350" dirty="0">
              <a:latin typeface="Calibri"/>
              <a:cs typeface="Calibri"/>
            </a:endParaRPr>
          </a:p>
          <a:p>
            <a:pPr marL="557213" indent="-215265">
              <a:spcBef>
                <a:spcPts val="4"/>
              </a:spcBef>
              <a:buFont typeface="Arial MT"/>
              <a:buChar char="•"/>
              <a:tabLst>
                <a:tab pos="557213" algn="l"/>
                <a:tab pos="557689" algn="l"/>
              </a:tabLst>
            </a:pPr>
            <a:r>
              <a:rPr sz="1350" dirty="0">
                <a:latin typeface="Calibri"/>
                <a:cs typeface="Calibri"/>
              </a:rPr>
              <a:t>IPC</a:t>
            </a:r>
            <a:r>
              <a:rPr sz="1350" spc="-26" dirty="0">
                <a:latin typeface="Calibri"/>
                <a:cs typeface="Calibri"/>
              </a:rPr>
              <a:t> </a:t>
            </a:r>
            <a:r>
              <a:rPr sz="1350" spc="-4" dirty="0">
                <a:latin typeface="Calibri"/>
                <a:cs typeface="Calibri"/>
              </a:rPr>
              <a:t>endpoints</a:t>
            </a:r>
            <a:endParaRPr sz="1350" dirty="0">
              <a:latin typeface="Calibri"/>
              <a:cs typeface="Calibri"/>
            </a:endParaRPr>
          </a:p>
        </p:txBody>
      </p:sp>
      <p:grpSp>
        <p:nvGrpSpPr>
          <p:cNvPr id="9" name="object 9"/>
          <p:cNvGrpSpPr/>
          <p:nvPr/>
        </p:nvGrpSpPr>
        <p:grpSpPr>
          <a:xfrm>
            <a:off x="2711577" y="1741786"/>
            <a:ext cx="594360" cy="1855470"/>
            <a:chOff x="3704844" y="3343655"/>
            <a:chExt cx="792480" cy="2473960"/>
          </a:xfrm>
        </p:grpSpPr>
        <p:sp>
          <p:nvSpPr>
            <p:cNvPr id="10" name="object 10"/>
            <p:cNvSpPr/>
            <p:nvPr/>
          </p:nvSpPr>
          <p:spPr>
            <a:xfrm>
              <a:off x="3710940" y="3349751"/>
              <a:ext cx="780415" cy="2461260"/>
            </a:xfrm>
            <a:custGeom>
              <a:avLst/>
              <a:gdLst/>
              <a:ahLst/>
              <a:cxnLst/>
              <a:rect l="l" t="t" r="r" b="b"/>
              <a:pathLst>
                <a:path w="780414" h="2461260">
                  <a:moveTo>
                    <a:pt x="650239" y="0"/>
                  </a:moveTo>
                  <a:lnTo>
                    <a:pt x="130048" y="0"/>
                  </a:lnTo>
                  <a:lnTo>
                    <a:pt x="79402" y="10211"/>
                  </a:lnTo>
                  <a:lnTo>
                    <a:pt x="38068" y="38068"/>
                  </a:lnTo>
                  <a:lnTo>
                    <a:pt x="10211" y="79402"/>
                  </a:lnTo>
                  <a:lnTo>
                    <a:pt x="0" y="130048"/>
                  </a:lnTo>
                  <a:lnTo>
                    <a:pt x="0" y="2331212"/>
                  </a:lnTo>
                  <a:lnTo>
                    <a:pt x="10211" y="2381830"/>
                  </a:lnTo>
                  <a:lnTo>
                    <a:pt x="38068" y="2423167"/>
                  </a:lnTo>
                  <a:lnTo>
                    <a:pt x="79402" y="2451039"/>
                  </a:lnTo>
                  <a:lnTo>
                    <a:pt x="130048" y="2461260"/>
                  </a:lnTo>
                  <a:lnTo>
                    <a:pt x="650239" y="2461260"/>
                  </a:lnTo>
                  <a:lnTo>
                    <a:pt x="700885" y="2451039"/>
                  </a:lnTo>
                  <a:lnTo>
                    <a:pt x="742219" y="2423167"/>
                  </a:lnTo>
                  <a:lnTo>
                    <a:pt x="770076" y="2381830"/>
                  </a:lnTo>
                  <a:lnTo>
                    <a:pt x="780288" y="2331212"/>
                  </a:lnTo>
                  <a:lnTo>
                    <a:pt x="780288" y="130048"/>
                  </a:lnTo>
                  <a:lnTo>
                    <a:pt x="770076" y="79402"/>
                  </a:lnTo>
                  <a:lnTo>
                    <a:pt x="742219" y="38068"/>
                  </a:lnTo>
                  <a:lnTo>
                    <a:pt x="700885" y="10211"/>
                  </a:lnTo>
                  <a:lnTo>
                    <a:pt x="650239" y="0"/>
                  </a:lnTo>
                  <a:close/>
                </a:path>
              </a:pathLst>
            </a:custGeom>
            <a:solidFill>
              <a:srgbClr val="9DC3E6"/>
            </a:solidFill>
          </p:spPr>
          <p:txBody>
            <a:bodyPr wrap="square" lIns="0" tIns="0" rIns="0" bIns="0" rtlCol="0"/>
            <a:lstStyle/>
            <a:p>
              <a:endParaRPr sz="1350"/>
            </a:p>
          </p:txBody>
        </p:sp>
        <p:sp>
          <p:nvSpPr>
            <p:cNvPr id="11" name="object 11"/>
            <p:cNvSpPr/>
            <p:nvPr/>
          </p:nvSpPr>
          <p:spPr>
            <a:xfrm>
              <a:off x="3710940" y="3349751"/>
              <a:ext cx="780415" cy="2461260"/>
            </a:xfrm>
            <a:custGeom>
              <a:avLst/>
              <a:gdLst/>
              <a:ahLst/>
              <a:cxnLst/>
              <a:rect l="l" t="t" r="r" b="b"/>
              <a:pathLst>
                <a:path w="780414" h="2461260">
                  <a:moveTo>
                    <a:pt x="0" y="130048"/>
                  </a:moveTo>
                  <a:lnTo>
                    <a:pt x="10211" y="79402"/>
                  </a:lnTo>
                  <a:lnTo>
                    <a:pt x="38068" y="38068"/>
                  </a:lnTo>
                  <a:lnTo>
                    <a:pt x="79402" y="10211"/>
                  </a:lnTo>
                  <a:lnTo>
                    <a:pt x="130048" y="0"/>
                  </a:lnTo>
                  <a:lnTo>
                    <a:pt x="650239" y="0"/>
                  </a:lnTo>
                  <a:lnTo>
                    <a:pt x="700885" y="10211"/>
                  </a:lnTo>
                  <a:lnTo>
                    <a:pt x="742219" y="38068"/>
                  </a:lnTo>
                  <a:lnTo>
                    <a:pt x="770076" y="79402"/>
                  </a:lnTo>
                  <a:lnTo>
                    <a:pt x="780288" y="130048"/>
                  </a:lnTo>
                  <a:lnTo>
                    <a:pt x="780288" y="2331212"/>
                  </a:lnTo>
                  <a:lnTo>
                    <a:pt x="770076" y="2381830"/>
                  </a:lnTo>
                  <a:lnTo>
                    <a:pt x="742219" y="2423167"/>
                  </a:lnTo>
                  <a:lnTo>
                    <a:pt x="700885" y="2451039"/>
                  </a:lnTo>
                  <a:lnTo>
                    <a:pt x="650239" y="2461260"/>
                  </a:lnTo>
                  <a:lnTo>
                    <a:pt x="130048" y="2461260"/>
                  </a:lnTo>
                  <a:lnTo>
                    <a:pt x="79402" y="2451039"/>
                  </a:lnTo>
                  <a:lnTo>
                    <a:pt x="38068" y="2423167"/>
                  </a:lnTo>
                  <a:lnTo>
                    <a:pt x="10211" y="2381830"/>
                  </a:lnTo>
                  <a:lnTo>
                    <a:pt x="0" y="2331212"/>
                  </a:lnTo>
                  <a:lnTo>
                    <a:pt x="0" y="130048"/>
                  </a:lnTo>
                  <a:close/>
                </a:path>
              </a:pathLst>
            </a:custGeom>
            <a:ln w="12192">
              <a:solidFill>
                <a:srgbClr val="41709C"/>
              </a:solidFill>
            </a:ln>
          </p:spPr>
          <p:txBody>
            <a:bodyPr wrap="square" lIns="0" tIns="0" rIns="0" bIns="0" rtlCol="0"/>
            <a:lstStyle/>
            <a:p>
              <a:endParaRPr sz="1350"/>
            </a:p>
          </p:txBody>
        </p:sp>
      </p:grpSp>
      <p:grpSp>
        <p:nvGrpSpPr>
          <p:cNvPr id="12" name="object 12"/>
          <p:cNvGrpSpPr/>
          <p:nvPr/>
        </p:nvGrpSpPr>
        <p:grpSpPr>
          <a:xfrm>
            <a:off x="3411093" y="1741787"/>
            <a:ext cx="635794" cy="1870234"/>
            <a:chOff x="4637532" y="3343655"/>
            <a:chExt cx="847725" cy="2493645"/>
          </a:xfrm>
        </p:grpSpPr>
        <p:sp>
          <p:nvSpPr>
            <p:cNvPr id="13" name="object 13"/>
            <p:cNvSpPr/>
            <p:nvPr/>
          </p:nvSpPr>
          <p:spPr>
            <a:xfrm>
              <a:off x="4643628" y="3349751"/>
              <a:ext cx="835660" cy="2481580"/>
            </a:xfrm>
            <a:custGeom>
              <a:avLst/>
              <a:gdLst/>
              <a:ahLst/>
              <a:cxnLst/>
              <a:rect l="l" t="t" r="r" b="b"/>
              <a:pathLst>
                <a:path w="835660" h="2481579">
                  <a:moveTo>
                    <a:pt x="695960" y="0"/>
                  </a:moveTo>
                  <a:lnTo>
                    <a:pt x="139192" y="0"/>
                  </a:lnTo>
                  <a:lnTo>
                    <a:pt x="95211" y="7099"/>
                  </a:lnTo>
                  <a:lnTo>
                    <a:pt x="57003" y="26867"/>
                  </a:lnTo>
                  <a:lnTo>
                    <a:pt x="26867" y="57003"/>
                  </a:lnTo>
                  <a:lnTo>
                    <a:pt x="7099" y="95211"/>
                  </a:lnTo>
                  <a:lnTo>
                    <a:pt x="0" y="139192"/>
                  </a:lnTo>
                  <a:lnTo>
                    <a:pt x="0" y="2341880"/>
                  </a:lnTo>
                  <a:lnTo>
                    <a:pt x="7099" y="2385875"/>
                  </a:lnTo>
                  <a:lnTo>
                    <a:pt x="26867" y="2424084"/>
                  </a:lnTo>
                  <a:lnTo>
                    <a:pt x="57003" y="2454215"/>
                  </a:lnTo>
                  <a:lnTo>
                    <a:pt x="95211" y="2473975"/>
                  </a:lnTo>
                  <a:lnTo>
                    <a:pt x="139192" y="2481072"/>
                  </a:lnTo>
                  <a:lnTo>
                    <a:pt x="695960" y="2481072"/>
                  </a:lnTo>
                  <a:lnTo>
                    <a:pt x="739940" y="2473975"/>
                  </a:lnTo>
                  <a:lnTo>
                    <a:pt x="778148" y="2454215"/>
                  </a:lnTo>
                  <a:lnTo>
                    <a:pt x="808284" y="2424084"/>
                  </a:lnTo>
                  <a:lnTo>
                    <a:pt x="828052" y="2385875"/>
                  </a:lnTo>
                  <a:lnTo>
                    <a:pt x="835151" y="2341880"/>
                  </a:lnTo>
                  <a:lnTo>
                    <a:pt x="835151" y="139192"/>
                  </a:lnTo>
                  <a:lnTo>
                    <a:pt x="828052" y="95211"/>
                  </a:lnTo>
                  <a:lnTo>
                    <a:pt x="808284" y="57003"/>
                  </a:lnTo>
                  <a:lnTo>
                    <a:pt x="778148" y="26867"/>
                  </a:lnTo>
                  <a:lnTo>
                    <a:pt x="739940" y="7099"/>
                  </a:lnTo>
                  <a:lnTo>
                    <a:pt x="695960" y="0"/>
                  </a:lnTo>
                  <a:close/>
                </a:path>
              </a:pathLst>
            </a:custGeom>
            <a:solidFill>
              <a:srgbClr val="9DC3E6"/>
            </a:solidFill>
          </p:spPr>
          <p:txBody>
            <a:bodyPr wrap="square" lIns="0" tIns="0" rIns="0" bIns="0" rtlCol="0"/>
            <a:lstStyle/>
            <a:p>
              <a:endParaRPr sz="1350"/>
            </a:p>
          </p:txBody>
        </p:sp>
        <p:sp>
          <p:nvSpPr>
            <p:cNvPr id="14" name="object 14"/>
            <p:cNvSpPr/>
            <p:nvPr/>
          </p:nvSpPr>
          <p:spPr>
            <a:xfrm>
              <a:off x="4643628" y="3349751"/>
              <a:ext cx="835660" cy="2481580"/>
            </a:xfrm>
            <a:custGeom>
              <a:avLst/>
              <a:gdLst/>
              <a:ahLst/>
              <a:cxnLst/>
              <a:rect l="l" t="t" r="r" b="b"/>
              <a:pathLst>
                <a:path w="835660" h="2481579">
                  <a:moveTo>
                    <a:pt x="0" y="139192"/>
                  </a:moveTo>
                  <a:lnTo>
                    <a:pt x="7099" y="95211"/>
                  </a:lnTo>
                  <a:lnTo>
                    <a:pt x="26867" y="57003"/>
                  </a:lnTo>
                  <a:lnTo>
                    <a:pt x="57003" y="26867"/>
                  </a:lnTo>
                  <a:lnTo>
                    <a:pt x="95211" y="7099"/>
                  </a:lnTo>
                  <a:lnTo>
                    <a:pt x="139192" y="0"/>
                  </a:lnTo>
                  <a:lnTo>
                    <a:pt x="695960" y="0"/>
                  </a:lnTo>
                  <a:lnTo>
                    <a:pt x="739940" y="7099"/>
                  </a:lnTo>
                  <a:lnTo>
                    <a:pt x="778148" y="26867"/>
                  </a:lnTo>
                  <a:lnTo>
                    <a:pt x="808284" y="57003"/>
                  </a:lnTo>
                  <a:lnTo>
                    <a:pt x="828052" y="95211"/>
                  </a:lnTo>
                  <a:lnTo>
                    <a:pt x="835151" y="139192"/>
                  </a:lnTo>
                  <a:lnTo>
                    <a:pt x="835151" y="2341880"/>
                  </a:lnTo>
                  <a:lnTo>
                    <a:pt x="828052" y="2385875"/>
                  </a:lnTo>
                  <a:lnTo>
                    <a:pt x="808284" y="2424084"/>
                  </a:lnTo>
                  <a:lnTo>
                    <a:pt x="778148" y="2454215"/>
                  </a:lnTo>
                  <a:lnTo>
                    <a:pt x="739940" y="2473975"/>
                  </a:lnTo>
                  <a:lnTo>
                    <a:pt x="695960" y="2481072"/>
                  </a:lnTo>
                  <a:lnTo>
                    <a:pt x="139192" y="2481072"/>
                  </a:lnTo>
                  <a:lnTo>
                    <a:pt x="95211" y="2473975"/>
                  </a:lnTo>
                  <a:lnTo>
                    <a:pt x="57003" y="2454215"/>
                  </a:lnTo>
                  <a:lnTo>
                    <a:pt x="26867" y="2424084"/>
                  </a:lnTo>
                  <a:lnTo>
                    <a:pt x="7099" y="2385875"/>
                  </a:lnTo>
                  <a:lnTo>
                    <a:pt x="0" y="2341880"/>
                  </a:lnTo>
                  <a:lnTo>
                    <a:pt x="0" y="139192"/>
                  </a:lnTo>
                  <a:close/>
                </a:path>
              </a:pathLst>
            </a:custGeom>
            <a:ln w="12191">
              <a:solidFill>
                <a:srgbClr val="41709C"/>
              </a:solidFill>
            </a:ln>
          </p:spPr>
          <p:txBody>
            <a:bodyPr wrap="square" lIns="0" tIns="0" rIns="0" bIns="0" rtlCol="0"/>
            <a:lstStyle/>
            <a:p>
              <a:endParaRPr sz="1350"/>
            </a:p>
          </p:txBody>
        </p:sp>
      </p:grpSp>
      <p:sp>
        <p:nvSpPr>
          <p:cNvPr id="15" name="object 15"/>
          <p:cNvSpPr txBox="1"/>
          <p:nvPr/>
        </p:nvSpPr>
        <p:spPr>
          <a:xfrm>
            <a:off x="4715255" y="3791186"/>
            <a:ext cx="3633788" cy="246702"/>
          </a:xfrm>
          <a:prstGeom prst="rect">
            <a:avLst/>
          </a:prstGeom>
          <a:solidFill>
            <a:srgbClr val="C55A11"/>
          </a:solidFill>
          <a:ln w="12192">
            <a:solidFill>
              <a:srgbClr val="41709C"/>
            </a:solidFill>
          </a:ln>
        </p:spPr>
        <p:txBody>
          <a:bodyPr vert="horz" wrap="square" lIns="0" tIns="38576" rIns="0" bIns="0" rtlCol="0">
            <a:spAutoFit/>
          </a:bodyPr>
          <a:lstStyle/>
          <a:p>
            <a:pPr algn="ctr">
              <a:spcBef>
                <a:spcPts val="304"/>
              </a:spcBef>
            </a:pPr>
            <a:r>
              <a:rPr sz="1350" spc="-4" dirty="0">
                <a:solidFill>
                  <a:srgbClr val="FFFFFF"/>
                </a:solidFill>
                <a:latin typeface="Calibri"/>
                <a:cs typeface="Calibri"/>
              </a:rPr>
              <a:t>VMM</a:t>
            </a:r>
            <a:r>
              <a:rPr sz="1350" spc="-15" dirty="0">
                <a:solidFill>
                  <a:srgbClr val="FFFFFF"/>
                </a:solidFill>
                <a:latin typeface="Calibri"/>
                <a:cs typeface="Calibri"/>
              </a:rPr>
              <a:t> </a:t>
            </a:r>
            <a:r>
              <a:rPr sz="1350" dirty="0">
                <a:solidFill>
                  <a:srgbClr val="FFFFFF"/>
                </a:solidFill>
                <a:latin typeface="Calibri"/>
                <a:cs typeface="Calibri"/>
              </a:rPr>
              <a:t>/</a:t>
            </a:r>
            <a:r>
              <a:rPr sz="1350" spc="-8" dirty="0">
                <a:solidFill>
                  <a:srgbClr val="FFFFFF"/>
                </a:solidFill>
                <a:latin typeface="Calibri"/>
                <a:cs typeface="Calibri"/>
              </a:rPr>
              <a:t> host</a:t>
            </a:r>
            <a:r>
              <a:rPr sz="1350" spc="-15" dirty="0">
                <a:solidFill>
                  <a:srgbClr val="FFFFFF"/>
                </a:solidFill>
                <a:latin typeface="Calibri"/>
                <a:cs typeface="Calibri"/>
              </a:rPr>
              <a:t> </a:t>
            </a:r>
            <a:r>
              <a:rPr sz="1350" spc="-4" dirty="0">
                <a:solidFill>
                  <a:srgbClr val="FFFFFF"/>
                </a:solidFill>
                <a:latin typeface="Calibri"/>
                <a:cs typeface="Calibri"/>
              </a:rPr>
              <a:t>OS</a:t>
            </a:r>
            <a:endParaRPr sz="1350">
              <a:latin typeface="Calibri"/>
              <a:cs typeface="Calibri"/>
            </a:endParaRPr>
          </a:p>
        </p:txBody>
      </p:sp>
      <p:grpSp>
        <p:nvGrpSpPr>
          <p:cNvPr id="16" name="object 16"/>
          <p:cNvGrpSpPr/>
          <p:nvPr/>
        </p:nvGrpSpPr>
        <p:grpSpPr>
          <a:xfrm>
            <a:off x="4768977" y="1701782"/>
            <a:ext cx="2030254" cy="1916906"/>
            <a:chOff x="6448044" y="3290315"/>
            <a:chExt cx="2707005" cy="2555875"/>
          </a:xfrm>
        </p:grpSpPr>
        <p:sp>
          <p:nvSpPr>
            <p:cNvPr id="17" name="object 17"/>
            <p:cNvSpPr/>
            <p:nvPr/>
          </p:nvSpPr>
          <p:spPr>
            <a:xfrm>
              <a:off x="6454140" y="3296411"/>
              <a:ext cx="2694940" cy="2543810"/>
            </a:xfrm>
            <a:custGeom>
              <a:avLst/>
              <a:gdLst/>
              <a:ahLst/>
              <a:cxnLst/>
              <a:rect l="l" t="t" r="r" b="b"/>
              <a:pathLst>
                <a:path w="2694940" h="2543810">
                  <a:moveTo>
                    <a:pt x="2270506" y="0"/>
                  </a:moveTo>
                  <a:lnTo>
                    <a:pt x="423926" y="0"/>
                  </a:lnTo>
                  <a:lnTo>
                    <a:pt x="377746" y="2486"/>
                  </a:lnTo>
                  <a:lnTo>
                    <a:pt x="333004" y="9774"/>
                  </a:lnTo>
                  <a:lnTo>
                    <a:pt x="289958" y="21606"/>
                  </a:lnTo>
                  <a:lnTo>
                    <a:pt x="248867" y="37722"/>
                  </a:lnTo>
                  <a:lnTo>
                    <a:pt x="209992" y="57864"/>
                  </a:lnTo>
                  <a:lnTo>
                    <a:pt x="173589" y="81775"/>
                  </a:lnTo>
                  <a:lnTo>
                    <a:pt x="139919" y="109196"/>
                  </a:lnTo>
                  <a:lnTo>
                    <a:pt x="109240" y="139869"/>
                  </a:lnTo>
                  <a:lnTo>
                    <a:pt x="81812" y="173534"/>
                  </a:lnTo>
                  <a:lnTo>
                    <a:pt x="57893" y="209935"/>
                  </a:lnTo>
                  <a:lnTo>
                    <a:pt x="37742" y="248813"/>
                  </a:lnTo>
                  <a:lnTo>
                    <a:pt x="21618" y="289909"/>
                  </a:lnTo>
                  <a:lnTo>
                    <a:pt x="9780" y="332965"/>
                  </a:lnTo>
                  <a:lnTo>
                    <a:pt x="2488" y="377724"/>
                  </a:lnTo>
                  <a:lnTo>
                    <a:pt x="0" y="423925"/>
                  </a:lnTo>
                  <a:lnTo>
                    <a:pt x="0" y="2119629"/>
                  </a:lnTo>
                  <a:lnTo>
                    <a:pt x="2488" y="2165820"/>
                  </a:lnTo>
                  <a:lnTo>
                    <a:pt x="9780" y="2210571"/>
                  </a:lnTo>
                  <a:lnTo>
                    <a:pt x="21618" y="2253622"/>
                  </a:lnTo>
                  <a:lnTo>
                    <a:pt x="37742" y="2294715"/>
                  </a:lnTo>
                  <a:lnTo>
                    <a:pt x="57893" y="2333592"/>
                  </a:lnTo>
                  <a:lnTo>
                    <a:pt x="81812" y="2369993"/>
                  </a:lnTo>
                  <a:lnTo>
                    <a:pt x="109240" y="2403661"/>
                  </a:lnTo>
                  <a:lnTo>
                    <a:pt x="139919" y="2434337"/>
                  </a:lnTo>
                  <a:lnTo>
                    <a:pt x="173589" y="2461761"/>
                  </a:lnTo>
                  <a:lnTo>
                    <a:pt x="209992" y="2485676"/>
                  </a:lnTo>
                  <a:lnTo>
                    <a:pt x="248867" y="2505823"/>
                  </a:lnTo>
                  <a:lnTo>
                    <a:pt x="289958" y="2521943"/>
                  </a:lnTo>
                  <a:lnTo>
                    <a:pt x="333004" y="2533778"/>
                  </a:lnTo>
                  <a:lnTo>
                    <a:pt x="377746" y="2541068"/>
                  </a:lnTo>
                  <a:lnTo>
                    <a:pt x="423926" y="2543556"/>
                  </a:lnTo>
                  <a:lnTo>
                    <a:pt x="2270506" y="2543556"/>
                  </a:lnTo>
                  <a:lnTo>
                    <a:pt x="2316685" y="2541068"/>
                  </a:lnTo>
                  <a:lnTo>
                    <a:pt x="2361427" y="2533778"/>
                  </a:lnTo>
                  <a:lnTo>
                    <a:pt x="2404473" y="2521943"/>
                  </a:lnTo>
                  <a:lnTo>
                    <a:pt x="2445564" y="2505823"/>
                  </a:lnTo>
                  <a:lnTo>
                    <a:pt x="2484439" y="2485676"/>
                  </a:lnTo>
                  <a:lnTo>
                    <a:pt x="2520842" y="2461761"/>
                  </a:lnTo>
                  <a:lnTo>
                    <a:pt x="2554512" y="2434337"/>
                  </a:lnTo>
                  <a:lnTo>
                    <a:pt x="2585191" y="2403661"/>
                  </a:lnTo>
                  <a:lnTo>
                    <a:pt x="2612619" y="2369993"/>
                  </a:lnTo>
                  <a:lnTo>
                    <a:pt x="2636538" y="2333592"/>
                  </a:lnTo>
                  <a:lnTo>
                    <a:pt x="2656689" y="2294715"/>
                  </a:lnTo>
                  <a:lnTo>
                    <a:pt x="2672813" y="2253622"/>
                  </a:lnTo>
                  <a:lnTo>
                    <a:pt x="2684651" y="2210571"/>
                  </a:lnTo>
                  <a:lnTo>
                    <a:pt x="2691943" y="2165820"/>
                  </a:lnTo>
                  <a:lnTo>
                    <a:pt x="2694432" y="2119629"/>
                  </a:lnTo>
                  <a:lnTo>
                    <a:pt x="2694432" y="423925"/>
                  </a:lnTo>
                  <a:lnTo>
                    <a:pt x="2691943" y="377724"/>
                  </a:lnTo>
                  <a:lnTo>
                    <a:pt x="2684651" y="332965"/>
                  </a:lnTo>
                  <a:lnTo>
                    <a:pt x="2672813" y="289909"/>
                  </a:lnTo>
                  <a:lnTo>
                    <a:pt x="2656689" y="248813"/>
                  </a:lnTo>
                  <a:lnTo>
                    <a:pt x="2636538" y="209935"/>
                  </a:lnTo>
                  <a:lnTo>
                    <a:pt x="2612619" y="173534"/>
                  </a:lnTo>
                  <a:lnTo>
                    <a:pt x="2585191" y="139869"/>
                  </a:lnTo>
                  <a:lnTo>
                    <a:pt x="2554512" y="109196"/>
                  </a:lnTo>
                  <a:lnTo>
                    <a:pt x="2520842" y="81775"/>
                  </a:lnTo>
                  <a:lnTo>
                    <a:pt x="2484439" y="57864"/>
                  </a:lnTo>
                  <a:lnTo>
                    <a:pt x="2445564" y="37722"/>
                  </a:lnTo>
                  <a:lnTo>
                    <a:pt x="2404473" y="21606"/>
                  </a:lnTo>
                  <a:lnTo>
                    <a:pt x="2361427" y="9774"/>
                  </a:lnTo>
                  <a:lnTo>
                    <a:pt x="2316685" y="2486"/>
                  </a:lnTo>
                  <a:lnTo>
                    <a:pt x="2270506" y="0"/>
                  </a:lnTo>
                  <a:close/>
                </a:path>
              </a:pathLst>
            </a:custGeom>
            <a:solidFill>
              <a:srgbClr val="9DC3E6"/>
            </a:solidFill>
          </p:spPr>
          <p:txBody>
            <a:bodyPr wrap="square" lIns="0" tIns="0" rIns="0" bIns="0" rtlCol="0"/>
            <a:lstStyle/>
            <a:p>
              <a:endParaRPr sz="1350"/>
            </a:p>
          </p:txBody>
        </p:sp>
        <p:sp>
          <p:nvSpPr>
            <p:cNvPr id="18" name="object 18"/>
            <p:cNvSpPr/>
            <p:nvPr/>
          </p:nvSpPr>
          <p:spPr>
            <a:xfrm>
              <a:off x="6454140" y="3296411"/>
              <a:ext cx="2694940" cy="2543810"/>
            </a:xfrm>
            <a:custGeom>
              <a:avLst/>
              <a:gdLst/>
              <a:ahLst/>
              <a:cxnLst/>
              <a:rect l="l" t="t" r="r" b="b"/>
              <a:pathLst>
                <a:path w="2694940" h="2543810">
                  <a:moveTo>
                    <a:pt x="0" y="423925"/>
                  </a:moveTo>
                  <a:lnTo>
                    <a:pt x="2488" y="377724"/>
                  </a:lnTo>
                  <a:lnTo>
                    <a:pt x="9780" y="332965"/>
                  </a:lnTo>
                  <a:lnTo>
                    <a:pt x="21618" y="289909"/>
                  </a:lnTo>
                  <a:lnTo>
                    <a:pt x="37742" y="248813"/>
                  </a:lnTo>
                  <a:lnTo>
                    <a:pt x="57893" y="209935"/>
                  </a:lnTo>
                  <a:lnTo>
                    <a:pt x="81812" y="173534"/>
                  </a:lnTo>
                  <a:lnTo>
                    <a:pt x="109240" y="139869"/>
                  </a:lnTo>
                  <a:lnTo>
                    <a:pt x="139919" y="109196"/>
                  </a:lnTo>
                  <a:lnTo>
                    <a:pt x="173589" y="81775"/>
                  </a:lnTo>
                  <a:lnTo>
                    <a:pt x="209992" y="57864"/>
                  </a:lnTo>
                  <a:lnTo>
                    <a:pt x="248867" y="37722"/>
                  </a:lnTo>
                  <a:lnTo>
                    <a:pt x="289958" y="21606"/>
                  </a:lnTo>
                  <a:lnTo>
                    <a:pt x="333004" y="9774"/>
                  </a:lnTo>
                  <a:lnTo>
                    <a:pt x="377746" y="2486"/>
                  </a:lnTo>
                  <a:lnTo>
                    <a:pt x="423926" y="0"/>
                  </a:lnTo>
                  <a:lnTo>
                    <a:pt x="2270506" y="0"/>
                  </a:lnTo>
                  <a:lnTo>
                    <a:pt x="2316685" y="2486"/>
                  </a:lnTo>
                  <a:lnTo>
                    <a:pt x="2361427" y="9774"/>
                  </a:lnTo>
                  <a:lnTo>
                    <a:pt x="2404473" y="21606"/>
                  </a:lnTo>
                  <a:lnTo>
                    <a:pt x="2445564" y="37722"/>
                  </a:lnTo>
                  <a:lnTo>
                    <a:pt x="2484439" y="57864"/>
                  </a:lnTo>
                  <a:lnTo>
                    <a:pt x="2520842" y="81775"/>
                  </a:lnTo>
                  <a:lnTo>
                    <a:pt x="2554512" y="109196"/>
                  </a:lnTo>
                  <a:lnTo>
                    <a:pt x="2585191" y="139869"/>
                  </a:lnTo>
                  <a:lnTo>
                    <a:pt x="2612619" y="173534"/>
                  </a:lnTo>
                  <a:lnTo>
                    <a:pt x="2636538" y="209935"/>
                  </a:lnTo>
                  <a:lnTo>
                    <a:pt x="2656689" y="248813"/>
                  </a:lnTo>
                  <a:lnTo>
                    <a:pt x="2672813" y="289909"/>
                  </a:lnTo>
                  <a:lnTo>
                    <a:pt x="2684651" y="332965"/>
                  </a:lnTo>
                  <a:lnTo>
                    <a:pt x="2691943" y="377724"/>
                  </a:lnTo>
                  <a:lnTo>
                    <a:pt x="2694432" y="423925"/>
                  </a:lnTo>
                  <a:lnTo>
                    <a:pt x="2694432" y="2119629"/>
                  </a:lnTo>
                  <a:lnTo>
                    <a:pt x="2691943" y="2165820"/>
                  </a:lnTo>
                  <a:lnTo>
                    <a:pt x="2684651" y="2210571"/>
                  </a:lnTo>
                  <a:lnTo>
                    <a:pt x="2672813" y="2253622"/>
                  </a:lnTo>
                  <a:lnTo>
                    <a:pt x="2656689" y="2294715"/>
                  </a:lnTo>
                  <a:lnTo>
                    <a:pt x="2636538" y="2333592"/>
                  </a:lnTo>
                  <a:lnTo>
                    <a:pt x="2612619" y="2369993"/>
                  </a:lnTo>
                  <a:lnTo>
                    <a:pt x="2585191" y="2403661"/>
                  </a:lnTo>
                  <a:lnTo>
                    <a:pt x="2554512" y="2434337"/>
                  </a:lnTo>
                  <a:lnTo>
                    <a:pt x="2520842" y="2461761"/>
                  </a:lnTo>
                  <a:lnTo>
                    <a:pt x="2484439" y="2485676"/>
                  </a:lnTo>
                  <a:lnTo>
                    <a:pt x="2445564" y="2505823"/>
                  </a:lnTo>
                  <a:lnTo>
                    <a:pt x="2404473" y="2521943"/>
                  </a:lnTo>
                  <a:lnTo>
                    <a:pt x="2361427" y="2533778"/>
                  </a:lnTo>
                  <a:lnTo>
                    <a:pt x="2316685" y="2541068"/>
                  </a:lnTo>
                  <a:lnTo>
                    <a:pt x="2270506" y="2543556"/>
                  </a:lnTo>
                  <a:lnTo>
                    <a:pt x="423926" y="2543556"/>
                  </a:lnTo>
                  <a:lnTo>
                    <a:pt x="377746" y="2541068"/>
                  </a:lnTo>
                  <a:lnTo>
                    <a:pt x="333004" y="2533778"/>
                  </a:lnTo>
                  <a:lnTo>
                    <a:pt x="289958" y="2521943"/>
                  </a:lnTo>
                  <a:lnTo>
                    <a:pt x="248867" y="2505823"/>
                  </a:lnTo>
                  <a:lnTo>
                    <a:pt x="209992" y="2485676"/>
                  </a:lnTo>
                  <a:lnTo>
                    <a:pt x="173589" y="2461761"/>
                  </a:lnTo>
                  <a:lnTo>
                    <a:pt x="139919" y="2434337"/>
                  </a:lnTo>
                  <a:lnTo>
                    <a:pt x="109240" y="2403661"/>
                  </a:lnTo>
                  <a:lnTo>
                    <a:pt x="81812" y="2369993"/>
                  </a:lnTo>
                  <a:lnTo>
                    <a:pt x="57893" y="2333592"/>
                  </a:lnTo>
                  <a:lnTo>
                    <a:pt x="37742" y="2294715"/>
                  </a:lnTo>
                  <a:lnTo>
                    <a:pt x="21618" y="2253622"/>
                  </a:lnTo>
                  <a:lnTo>
                    <a:pt x="9780" y="2210571"/>
                  </a:lnTo>
                  <a:lnTo>
                    <a:pt x="2488" y="2165820"/>
                  </a:lnTo>
                  <a:lnTo>
                    <a:pt x="0" y="2119629"/>
                  </a:lnTo>
                  <a:lnTo>
                    <a:pt x="0" y="423925"/>
                  </a:lnTo>
                  <a:close/>
                </a:path>
              </a:pathLst>
            </a:custGeom>
            <a:ln w="12191">
              <a:solidFill>
                <a:srgbClr val="41709C"/>
              </a:solidFill>
            </a:ln>
          </p:spPr>
          <p:txBody>
            <a:bodyPr wrap="square" lIns="0" tIns="0" rIns="0" bIns="0" rtlCol="0"/>
            <a:lstStyle/>
            <a:p>
              <a:endParaRPr sz="1350"/>
            </a:p>
          </p:txBody>
        </p:sp>
      </p:grpSp>
      <p:sp>
        <p:nvSpPr>
          <p:cNvPr id="19" name="object 19"/>
          <p:cNvSpPr txBox="1"/>
          <p:nvPr/>
        </p:nvSpPr>
        <p:spPr>
          <a:xfrm>
            <a:off x="4592954" y="1645774"/>
            <a:ext cx="3810953" cy="1020953"/>
          </a:xfrm>
          <a:prstGeom prst="rect">
            <a:avLst/>
          </a:prstGeom>
          <a:ln w="12192">
            <a:noFill/>
          </a:ln>
        </p:spPr>
        <p:txBody>
          <a:bodyPr vert="horz" wrap="square" lIns="0" tIns="5239" rIns="0" bIns="0" rtlCol="0">
            <a:spAutoFit/>
          </a:bodyPr>
          <a:lstStyle/>
          <a:p>
            <a:pPr>
              <a:spcBef>
                <a:spcPts val="41"/>
              </a:spcBef>
            </a:pPr>
            <a:endParaRPr sz="1200" dirty="0">
              <a:latin typeface="Times New Roman"/>
              <a:cs typeface="Times New Roman"/>
            </a:endParaRPr>
          </a:p>
          <a:p>
            <a:pPr marL="343376" marR="1871663"/>
            <a:r>
              <a:rPr sz="1350" spc="-4" dirty="0">
                <a:latin typeface="Calibri"/>
                <a:cs typeface="Calibri"/>
              </a:rPr>
              <a:t>VMs</a:t>
            </a:r>
            <a:r>
              <a:rPr sz="1350" spc="-11" dirty="0">
                <a:latin typeface="Calibri"/>
                <a:cs typeface="Calibri"/>
              </a:rPr>
              <a:t> </a:t>
            </a:r>
            <a:r>
              <a:rPr sz="1350" spc="-8" dirty="0">
                <a:latin typeface="Calibri"/>
                <a:cs typeface="Calibri"/>
              </a:rPr>
              <a:t>are</a:t>
            </a:r>
            <a:r>
              <a:rPr sz="1350" spc="8" dirty="0">
                <a:latin typeface="Calibri"/>
                <a:cs typeface="Calibri"/>
              </a:rPr>
              <a:t> </a:t>
            </a:r>
            <a:r>
              <a:rPr sz="1350" spc="-11" dirty="0">
                <a:latin typeface="Calibri"/>
                <a:cs typeface="Calibri"/>
              </a:rPr>
              <a:t>separate </a:t>
            </a:r>
            <a:r>
              <a:rPr sz="1350" spc="-8" dirty="0">
                <a:latin typeface="Calibri"/>
                <a:cs typeface="Calibri"/>
              </a:rPr>
              <a:t> </a:t>
            </a:r>
            <a:r>
              <a:rPr sz="1350" spc="-11" dirty="0">
                <a:latin typeface="Calibri"/>
                <a:cs typeface="Calibri"/>
              </a:rPr>
              <a:t>systems</a:t>
            </a:r>
            <a:r>
              <a:rPr sz="1350" spc="-41" dirty="0">
                <a:latin typeface="Calibri"/>
                <a:cs typeface="Calibri"/>
              </a:rPr>
              <a:t> </a:t>
            </a:r>
            <a:r>
              <a:rPr sz="1350" spc="-4" dirty="0">
                <a:latin typeface="Calibri"/>
                <a:cs typeface="Calibri"/>
              </a:rPr>
              <a:t>with</a:t>
            </a:r>
            <a:r>
              <a:rPr sz="1350" spc="-15" dirty="0">
                <a:latin typeface="Calibri"/>
                <a:cs typeface="Calibri"/>
              </a:rPr>
              <a:t> </a:t>
            </a:r>
            <a:r>
              <a:rPr sz="1350" spc="-8" dirty="0">
                <a:latin typeface="Calibri"/>
                <a:cs typeface="Calibri"/>
              </a:rPr>
              <a:t>complete </a:t>
            </a:r>
            <a:r>
              <a:rPr sz="1350" spc="-296" dirty="0">
                <a:latin typeface="Calibri"/>
                <a:cs typeface="Calibri"/>
              </a:rPr>
              <a:t> </a:t>
            </a:r>
            <a:r>
              <a:rPr sz="1350" spc="-8" dirty="0">
                <a:latin typeface="Calibri"/>
                <a:cs typeface="Calibri"/>
              </a:rPr>
              <a:t>copies</a:t>
            </a:r>
            <a:r>
              <a:rPr sz="1350" spc="4" dirty="0">
                <a:latin typeface="Calibri"/>
                <a:cs typeface="Calibri"/>
              </a:rPr>
              <a:t> </a:t>
            </a:r>
            <a:r>
              <a:rPr sz="1350" spc="-4" dirty="0">
                <a:latin typeface="Calibri"/>
                <a:cs typeface="Calibri"/>
              </a:rPr>
              <a:t>of</a:t>
            </a:r>
            <a:r>
              <a:rPr sz="1350" spc="-8" dirty="0">
                <a:latin typeface="Calibri"/>
                <a:cs typeface="Calibri"/>
              </a:rPr>
              <a:t> </a:t>
            </a:r>
            <a:r>
              <a:rPr sz="1350" spc="-4" dirty="0">
                <a:latin typeface="Calibri"/>
                <a:cs typeface="Calibri"/>
              </a:rPr>
              <a:t>OS,</a:t>
            </a:r>
            <a:r>
              <a:rPr sz="1350" dirty="0">
                <a:latin typeface="Calibri"/>
                <a:cs typeface="Calibri"/>
              </a:rPr>
              <a:t> </a:t>
            </a:r>
            <a:r>
              <a:rPr sz="1350" spc="-4" dirty="0">
                <a:latin typeface="Calibri"/>
                <a:cs typeface="Calibri"/>
              </a:rPr>
              <a:t>user </a:t>
            </a:r>
            <a:r>
              <a:rPr sz="1350" dirty="0">
                <a:latin typeface="Calibri"/>
                <a:cs typeface="Calibri"/>
              </a:rPr>
              <a:t> </a:t>
            </a:r>
            <a:r>
              <a:rPr sz="1350" spc="-8" dirty="0">
                <a:latin typeface="Calibri"/>
                <a:cs typeface="Calibri"/>
              </a:rPr>
              <a:t>processes.</a:t>
            </a:r>
            <a:endParaRPr sz="1350" dirty="0">
              <a:latin typeface="Calibri"/>
              <a:cs typeface="Calibri"/>
            </a:endParaRPr>
          </a:p>
        </p:txBody>
      </p:sp>
      <p:grpSp>
        <p:nvGrpSpPr>
          <p:cNvPr id="20" name="object 20"/>
          <p:cNvGrpSpPr/>
          <p:nvPr/>
        </p:nvGrpSpPr>
        <p:grpSpPr>
          <a:xfrm>
            <a:off x="6924674" y="1741786"/>
            <a:ext cx="593408" cy="1855470"/>
            <a:chOff x="9322307" y="3343655"/>
            <a:chExt cx="791210" cy="2473960"/>
          </a:xfrm>
        </p:grpSpPr>
        <p:sp>
          <p:nvSpPr>
            <p:cNvPr id="21" name="object 21"/>
            <p:cNvSpPr/>
            <p:nvPr/>
          </p:nvSpPr>
          <p:spPr>
            <a:xfrm>
              <a:off x="9328403" y="3349751"/>
              <a:ext cx="779145" cy="2461260"/>
            </a:xfrm>
            <a:custGeom>
              <a:avLst/>
              <a:gdLst/>
              <a:ahLst/>
              <a:cxnLst/>
              <a:rect l="l" t="t" r="r" b="b"/>
              <a:pathLst>
                <a:path w="779145" h="2461260">
                  <a:moveTo>
                    <a:pt x="648970" y="0"/>
                  </a:moveTo>
                  <a:lnTo>
                    <a:pt x="129794" y="0"/>
                  </a:lnTo>
                  <a:lnTo>
                    <a:pt x="79295" y="10207"/>
                  </a:lnTo>
                  <a:lnTo>
                    <a:pt x="38036" y="38036"/>
                  </a:lnTo>
                  <a:lnTo>
                    <a:pt x="10207" y="79295"/>
                  </a:lnTo>
                  <a:lnTo>
                    <a:pt x="0" y="129794"/>
                  </a:lnTo>
                  <a:lnTo>
                    <a:pt x="0" y="2331466"/>
                  </a:lnTo>
                  <a:lnTo>
                    <a:pt x="10207" y="2381985"/>
                  </a:lnTo>
                  <a:lnTo>
                    <a:pt x="38036" y="2423242"/>
                  </a:lnTo>
                  <a:lnTo>
                    <a:pt x="79295" y="2451059"/>
                  </a:lnTo>
                  <a:lnTo>
                    <a:pt x="129794" y="2461260"/>
                  </a:lnTo>
                  <a:lnTo>
                    <a:pt x="648970" y="2461260"/>
                  </a:lnTo>
                  <a:lnTo>
                    <a:pt x="699468" y="2451059"/>
                  </a:lnTo>
                  <a:lnTo>
                    <a:pt x="740727" y="2423242"/>
                  </a:lnTo>
                  <a:lnTo>
                    <a:pt x="768556" y="2381985"/>
                  </a:lnTo>
                  <a:lnTo>
                    <a:pt x="778764" y="2331466"/>
                  </a:lnTo>
                  <a:lnTo>
                    <a:pt x="778764" y="129794"/>
                  </a:lnTo>
                  <a:lnTo>
                    <a:pt x="768556" y="79295"/>
                  </a:lnTo>
                  <a:lnTo>
                    <a:pt x="740727" y="38036"/>
                  </a:lnTo>
                  <a:lnTo>
                    <a:pt x="699468" y="10207"/>
                  </a:lnTo>
                  <a:lnTo>
                    <a:pt x="648970" y="0"/>
                  </a:lnTo>
                  <a:close/>
                </a:path>
              </a:pathLst>
            </a:custGeom>
            <a:solidFill>
              <a:srgbClr val="9DC3E6"/>
            </a:solidFill>
          </p:spPr>
          <p:txBody>
            <a:bodyPr wrap="square" lIns="0" tIns="0" rIns="0" bIns="0" rtlCol="0"/>
            <a:lstStyle/>
            <a:p>
              <a:endParaRPr sz="1350"/>
            </a:p>
          </p:txBody>
        </p:sp>
        <p:sp>
          <p:nvSpPr>
            <p:cNvPr id="22" name="object 22"/>
            <p:cNvSpPr/>
            <p:nvPr/>
          </p:nvSpPr>
          <p:spPr>
            <a:xfrm>
              <a:off x="9328403" y="3349751"/>
              <a:ext cx="779145" cy="2461260"/>
            </a:xfrm>
            <a:custGeom>
              <a:avLst/>
              <a:gdLst/>
              <a:ahLst/>
              <a:cxnLst/>
              <a:rect l="l" t="t" r="r" b="b"/>
              <a:pathLst>
                <a:path w="779145" h="2461260">
                  <a:moveTo>
                    <a:pt x="0" y="129794"/>
                  </a:moveTo>
                  <a:lnTo>
                    <a:pt x="10207" y="79295"/>
                  </a:lnTo>
                  <a:lnTo>
                    <a:pt x="38036" y="38036"/>
                  </a:lnTo>
                  <a:lnTo>
                    <a:pt x="79295" y="10207"/>
                  </a:lnTo>
                  <a:lnTo>
                    <a:pt x="129794" y="0"/>
                  </a:lnTo>
                  <a:lnTo>
                    <a:pt x="648970" y="0"/>
                  </a:lnTo>
                  <a:lnTo>
                    <a:pt x="699468" y="10207"/>
                  </a:lnTo>
                  <a:lnTo>
                    <a:pt x="740727" y="38036"/>
                  </a:lnTo>
                  <a:lnTo>
                    <a:pt x="768556" y="79295"/>
                  </a:lnTo>
                  <a:lnTo>
                    <a:pt x="778764" y="129794"/>
                  </a:lnTo>
                  <a:lnTo>
                    <a:pt x="778764" y="2331466"/>
                  </a:lnTo>
                  <a:lnTo>
                    <a:pt x="768556" y="2381985"/>
                  </a:lnTo>
                  <a:lnTo>
                    <a:pt x="740727" y="2423242"/>
                  </a:lnTo>
                  <a:lnTo>
                    <a:pt x="699468" y="2451059"/>
                  </a:lnTo>
                  <a:lnTo>
                    <a:pt x="648970" y="2461260"/>
                  </a:lnTo>
                  <a:lnTo>
                    <a:pt x="129794" y="2461260"/>
                  </a:lnTo>
                  <a:lnTo>
                    <a:pt x="79295" y="2451059"/>
                  </a:lnTo>
                  <a:lnTo>
                    <a:pt x="38036" y="2423242"/>
                  </a:lnTo>
                  <a:lnTo>
                    <a:pt x="10207" y="2381985"/>
                  </a:lnTo>
                  <a:lnTo>
                    <a:pt x="0" y="2331466"/>
                  </a:lnTo>
                  <a:lnTo>
                    <a:pt x="0" y="129794"/>
                  </a:lnTo>
                  <a:close/>
                </a:path>
              </a:pathLst>
            </a:custGeom>
            <a:ln w="12192">
              <a:solidFill>
                <a:srgbClr val="41709C"/>
              </a:solidFill>
            </a:ln>
          </p:spPr>
          <p:txBody>
            <a:bodyPr wrap="square" lIns="0" tIns="0" rIns="0" bIns="0" rtlCol="0"/>
            <a:lstStyle/>
            <a:p>
              <a:endParaRPr sz="1350"/>
            </a:p>
          </p:txBody>
        </p:sp>
        <p:sp>
          <p:nvSpPr>
            <p:cNvPr id="23" name="object 23"/>
            <p:cNvSpPr/>
            <p:nvPr/>
          </p:nvSpPr>
          <p:spPr>
            <a:xfrm>
              <a:off x="9389363" y="4899659"/>
              <a:ext cx="672465" cy="542925"/>
            </a:xfrm>
            <a:custGeom>
              <a:avLst/>
              <a:gdLst/>
              <a:ahLst/>
              <a:cxnLst/>
              <a:rect l="l" t="t" r="r" b="b"/>
              <a:pathLst>
                <a:path w="672465" h="542925">
                  <a:moveTo>
                    <a:pt x="672083" y="0"/>
                  </a:moveTo>
                  <a:lnTo>
                    <a:pt x="0" y="0"/>
                  </a:lnTo>
                  <a:lnTo>
                    <a:pt x="0" y="542543"/>
                  </a:lnTo>
                  <a:lnTo>
                    <a:pt x="672083" y="542543"/>
                  </a:lnTo>
                  <a:lnTo>
                    <a:pt x="672083" y="0"/>
                  </a:lnTo>
                  <a:close/>
                </a:path>
              </a:pathLst>
            </a:custGeom>
            <a:solidFill>
              <a:srgbClr val="C55A11"/>
            </a:solidFill>
          </p:spPr>
          <p:txBody>
            <a:bodyPr wrap="square" lIns="0" tIns="0" rIns="0" bIns="0" rtlCol="0"/>
            <a:lstStyle/>
            <a:p>
              <a:endParaRPr sz="1350"/>
            </a:p>
          </p:txBody>
        </p:sp>
        <p:sp>
          <p:nvSpPr>
            <p:cNvPr id="24" name="object 24"/>
            <p:cNvSpPr/>
            <p:nvPr/>
          </p:nvSpPr>
          <p:spPr>
            <a:xfrm>
              <a:off x="9389363" y="4899659"/>
              <a:ext cx="672465" cy="542925"/>
            </a:xfrm>
            <a:custGeom>
              <a:avLst/>
              <a:gdLst/>
              <a:ahLst/>
              <a:cxnLst/>
              <a:rect l="l" t="t" r="r" b="b"/>
              <a:pathLst>
                <a:path w="672465" h="542925">
                  <a:moveTo>
                    <a:pt x="0" y="542543"/>
                  </a:moveTo>
                  <a:lnTo>
                    <a:pt x="672083" y="542543"/>
                  </a:lnTo>
                  <a:lnTo>
                    <a:pt x="672083" y="0"/>
                  </a:lnTo>
                  <a:lnTo>
                    <a:pt x="0" y="0"/>
                  </a:lnTo>
                  <a:lnTo>
                    <a:pt x="0" y="542543"/>
                  </a:lnTo>
                  <a:close/>
                </a:path>
              </a:pathLst>
            </a:custGeom>
            <a:ln w="12192">
              <a:solidFill>
                <a:srgbClr val="41709C"/>
              </a:solidFill>
            </a:ln>
          </p:spPr>
          <p:txBody>
            <a:bodyPr wrap="square" lIns="0" tIns="0" rIns="0" bIns="0" rtlCol="0"/>
            <a:lstStyle/>
            <a:p>
              <a:endParaRPr sz="1350"/>
            </a:p>
          </p:txBody>
        </p:sp>
      </p:grpSp>
      <p:grpSp>
        <p:nvGrpSpPr>
          <p:cNvPr id="25" name="object 25"/>
          <p:cNvGrpSpPr/>
          <p:nvPr/>
        </p:nvGrpSpPr>
        <p:grpSpPr>
          <a:xfrm>
            <a:off x="7623047" y="1741787"/>
            <a:ext cx="636746" cy="1870234"/>
            <a:chOff x="10253471" y="3343655"/>
            <a:chExt cx="848994" cy="2493645"/>
          </a:xfrm>
        </p:grpSpPr>
        <p:sp>
          <p:nvSpPr>
            <p:cNvPr id="26" name="object 26"/>
            <p:cNvSpPr/>
            <p:nvPr/>
          </p:nvSpPr>
          <p:spPr>
            <a:xfrm>
              <a:off x="10259567" y="3349751"/>
              <a:ext cx="836930" cy="2481580"/>
            </a:xfrm>
            <a:custGeom>
              <a:avLst/>
              <a:gdLst/>
              <a:ahLst/>
              <a:cxnLst/>
              <a:rect l="l" t="t" r="r" b="b"/>
              <a:pathLst>
                <a:path w="836929" h="2481579">
                  <a:moveTo>
                    <a:pt x="697229" y="0"/>
                  </a:moveTo>
                  <a:lnTo>
                    <a:pt x="139446" y="0"/>
                  </a:lnTo>
                  <a:lnTo>
                    <a:pt x="95390" y="7114"/>
                  </a:lnTo>
                  <a:lnTo>
                    <a:pt x="57113" y="26919"/>
                  </a:lnTo>
                  <a:lnTo>
                    <a:pt x="26919" y="57113"/>
                  </a:lnTo>
                  <a:lnTo>
                    <a:pt x="7114" y="95390"/>
                  </a:lnTo>
                  <a:lnTo>
                    <a:pt x="0" y="139446"/>
                  </a:lnTo>
                  <a:lnTo>
                    <a:pt x="0" y="2341626"/>
                  </a:lnTo>
                  <a:lnTo>
                    <a:pt x="7114" y="2385701"/>
                  </a:lnTo>
                  <a:lnTo>
                    <a:pt x="26919" y="2423980"/>
                  </a:lnTo>
                  <a:lnTo>
                    <a:pt x="57113" y="2454166"/>
                  </a:lnTo>
                  <a:lnTo>
                    <a:pt x="95390" y="2473962"/>
                  </a:lnTo>
                  <a:lnTo>
                    <a:pt x="139446" y="2481072"/>
                  </a:lnTo>
                  <a:lnTo>
                    <a:pt x="697229" y="2481072"/>
                  </a:lnTo>
                  <a:lnTo>
                    <a:pt x="741285" y="2473962"/>
                  </a:lnTo>
                  <a:lnTo>
                    <a:pt x="779562" y="2454166"/>
                  </a:lnTo>
                  <a:lnTo>
                    <a:pt x="809756" y="2423980"/>
                  </a:lnTo>
                  <a:lnTo>
                    <a:pt x="829561" y="2385701"/>
                  </a:lnTo>
                  <a:lnTo>
                    <a:pt x="836676" y="2341626"/>
                  </a:lnTo>
                  <a:lnTo>
                    <a:pt x="836676" y="139446"/>
                  </a:lnTo>
                  <a:lnTo>
                    <a:pt x="829561" y="95390"/>
                  </a:lnTo>
                  <a:lnTo>
                    <a:pt x="809756" y="57113"/>
                  </a:lnTo>
                  <a:lnTo>
                    <a:pt x="779562" y="26919"/>
                  </a:lnTo>
                  <a:lnTo>
                    <a:pt x="741285" y="7114"/>
                  </a:lnTo>
                  <a:lnTo>
                    <a:pt x="697229" y="0"/>
                  </a:lnTo>
                  <a:close/>
                </a:path>
              </a:pathLst>
            </a:custGeom>
            <a:solidFill>
              <a:srgbClr val="9DC3E6"/>
            </a:solidFill>
          </p:spPr>
          <p:txBody>
            <a:bodyPr wrap="square" lIns="0" tIns="0" rIns="0" bIns="0" rtlCol="0"/>
            <a:lstStyle/>
            <a:p>
              <a:endParaRPr sz="1350"/>
            </a:p>
          </p:txBody>
        </p:sp>
        <p:sp>
          <p:nvSpPr>
            <p:cNvPr id="27" name="object 27"/>
            <p:cNvSpPr/>
            <p:nvPr/>
          </p:nvSpPr>
          <p:spPr>
            <a:xfrm>
              <a:off x="10259567" y="3349751"/>
              <a:ext cx="836930" cy="2481580"/>
            </a:xfrm>
            <a:custGeom>
              <a:avLst/>
              <a:gdLst/>
              <a:ahLst/>
              <a:cxnLst/>
              <a:rect l="l" t="t" r="r" b="b"/>
              <a:pathLst>
                <a:path w="836929" h="2481579">
                  <a:moveTo>
                    <a:pt x="0" y="139446"/>
                  </a:moveTo>
                  <a:lnTo>
                    <a:pt x="7114" y="95390"/>
                  </a:lnTo>
                  <a:lnTo>
                    <a:pt x="26919" y="57113"/>
                  </a:lnTo>
                  <a:lnTo>
                    <a:pt x="57113" y="26919"/>
                  </a:lnTo>
                  <a:lnTo>
                    <a:pt x="95390" y="7114"/>
                  </a:lnTo>
                  <a:lnTo>
                    <a:pt x="139446" y="0"/>
                  </a:lnTo>
                  <a:lnTo>
                    <a:pt x="697229" y="0"/>
                  </a:lnTo>
                  <a:lnTo>
                    <a:pt x="741285" y="7114"/>
                  </a:lnTo>
                  <a:lnTo>
                    <a:pt x="779562" y="26919"/>
                  </a:lnTo>
                  <a:lnTo>
                    <a:pt x="809756" y="57113"/>
                  </a:lnTo>
                  <a:lnTo>
                    <a:pt x="829561" y="95390"/>
                  </a:lnTo>
                  <a:lnTo>
                    <a:pt x="836676" y="139446"/>
                  </a:lnTo>
                  <a:lnTo>
                    <a:pt x="836676" y="2341626"/>
                  </a:lnTo>
                  <a:lnTo>
                    <a:pt x="829561" y="2385701"/>
                  </a:lnTo>
                  <a:lnTo>
                    <a:pt x="809756" y="2423980"/>
                  </a:lnTo>
                  <a:lnTo>
                    <a:pt x="779562" y="2454166"/>
                  </a:lnTo>
                  <a:lnTo>
                    <a:pt x="741285" y="2473962"/>
                  </a:lnTo>
                  <a:lnTo>
                    <a:pt x="697229" y="2481072"/>
                  </a:lnTo>
                  <a:lnTo>
                    <a:pt x="139446" y="2481072"/>
                  </a:lnTo>
                  <a:lnTo>
                    <a:pt x="95390" y="2473962"/>
                  </a:lnTo>
                  <a:lnTo>
                    <a:pt x="57113" y="2454166"/>
                  </a:lnTo>
                  <a:lnTo>
                    <a:pt x="26919" y="2423980"/>
                  </a:lnTo>
                  <a:lnTo>
                    <a:pt x="7114" y="2385701"/>
                  </a:lnTo>
                  <a:lnTo>
                    <a:pt x="0" y="2341626"/>
                  </a:lnTo>
                  <a:lnTo>
                    <a:pt x="0" y="139446"/>
                  </a:lnTo>
                  <a:close/>
                </a:path>
              </a:pathLst>
            </a:custGeom>
            <a:ln w="12192">
              <a:solidFill>
                <a:srgbClr val="41709C"/>
              </a:solidFill>
            </a:ln>
          </p:spPr>
          <p:txBody>
            <a:bodyPr wrap="square" lIns="0" tIns="0" rIns="0" bIns="0" rtlCol="0"/>
            <a:lstStyle/>
            <a:p>
              <a:endParaRPr sz="1350"/>
            </a:p>
          </p:txBody>
        </p:sp>
        <p:sp>
          <p:nvSpPr>
            <p:cNvPr id="28" name="object 28"/>
            <p:cNvSpPr/>
            <p:nvPr/>
          </p:nvSpPr>
          <p:spPr>
            <a:xfrm>
              <a:off x="10341863" y="4937759"/>
              <a:ext cx="672465" cy="541020"/>
            </a:xfrm>
            <a:custGeom>
              <a:avLst/>
              <a:gdLst/>
              <a:ahLst/>
              <a:cxnLst/>
              <a:rect l="l" t="t" r="r" b="b"/>
              <a:pathLst>
                <a:path w="672465" h="541020">
                  <a:moveTo>
                    <a:pt x="672083" y="0"/>
                  </a:moveTo>
                  <a:lnTo>
                    <a:pt x="0" y="0"/>
                  </a:lnTo>
                  <a:lnTo>
                    <a:pt x="0" y="541019"/>
                  </a:lnTo>
                  <a:lnTo>
                    <a:pt x="672083" y="541019"/>
                  </a:lnTo>
                  <a:lnTo>
                    <a:pt x="672083" y="0"/>
                  </a:lnTo>
                  <a:close/>
                </a:path>
              </a:pathLst>
            </a:custGeom>
            <a:solidFill>
              <a:srgbClr val="C55A11"/>
            </a:solidFill>
          </p:spPr>
          <p:txBody>
            <a:bodyPr wrap="square" lIns="0" tIns="0" rIns="0" bIns="0" rtlCol="0"/>
            <a:lstStyle/>
            <a:p>
              <a:endParaRPr sz="1350"/>
            </a:p>
          </p:txBody>
        </p:sp>
        <p:sp>
          <p:nvSpPr>
            <p:cNvPr id="29" name="object 29"/>
            <p:cNvSpPr/>
            <p:nvPr/>
          </p:nvSpPr>
          <p:spPr>
            <a:xfrm>
              <a:off x="10341863" y="4937759"/>
              <a:ext cx="672465" cy="541020"/>
            </a:xfrm>
            <a:custGeom>
              <a:avLst/>
              <a:gdLst/>
              <a:ahLst/>
              <a:cxnLst/>
              <a:rect l="l" t="t" r="r" b="b"/>
              <a:pathLst>
                <a:path w="672465" h="541020">
                  <a:moveTo>
                    <a:pt x="0" y="541019"/>
                  </a:moveTo>
                  <a:lnTo>
                    <a:pt x="672083" y="541019"/>
                  </a:lnTo>
                  <a:lnTo>
                    <a:pt x="672083" y="0"/>
                  </a:lnTo>
                  <a:lnTo>
                    <a:pt x="0" y="0"/>
                  </a:lnTo>
                  <a:lnTo>
                    <a:pt x="0" y="541019"/>
                  </a:lnTo>
                  <a:close/>
                </a:path>
              </a:pathLst>
            </a:custGeom>
            <a:ln w="12192">
              <a:solidFill>
                <a:srgbClr val="41709C"/>
              </a:solidFill>
            </a:ln>
          </p:spPr>
          <p:txBody>
            <a:bodyPr wrap="square" lIns="0" tIns="0" rIns="0" bIns="0" rtlCol="0"/>
            <a:lstStyle/>
            <a:p>
              <a:endParaRPr sz="1350"/>
            </a:p>
          </p:txBody>
        </p:sp>
      </p:grpSp>
      <p:sp>
        <p:nvSpPr>
          <p:cNvPr id="30" name="object 30"/>
          <p:cNvSpPr txBox="1"/>
          <p:nvPr/>
        </p:nvSpPr>
        <p:spPr>
          <a:xfrm>
            <a:off x="4792979" y="2908789"/>
            <a:ext cx="1986915" cy="326532"/>
          </a:xfrm>
          <a:prstGeom prst="rect">
            <a:avLst/>
          </a:prstGeom>
          <a:solidFill>
            <a:srgbClr val="C55A11"/>
          </a:solidFill>
          <a:ln w="12192">
            <a:solidFill>
              <a:srgbClr val="41709C"/>
            </a:solidFill>
          </a:ln>
        </p:spPr>
        <p:txBody>
          <a:bodyPr vert="horz" wrap="square" lIns="0" tIns="117634" rIns="0" bIns="0" rtlCol="0">
            <a:spAutoFit/>
          </a:bodyPr>
          <a:lstStyle/>
          <a:p>
            <a:pPr marL="1429" algn="ctr">
              <a:spcBef>
                <a:spcPts val="926"/>
              </a:spcBef>
            </a:pPr>
            <a:r>
              <a:rPr sz="1350" spc="-4" dirty="0">
                <a:solidFill>
                  <a:srgbClr val="FFFFFF"/>
                </a:solidFill>
                <a:latin typeface="Calibri"/>
                <a:cs typeface="Calibri"/>
              </a:rPr>
              <a:t>Guest</a:t>
            </a:r>
            <a:r>
              <a:rPr sz="1350" spc="-30" dirty="0">
                <a:solidFill>
                  <a:srgbClr val="FFFFFF"/>
                </a:solidFill>
                <a:latin typeface="Calibri"/>
                <a:cs typeface="Calibri"/>
              </a:rPr>
              <a:t> </a:t>
            </a:r>
            <a:r>
              <a:rPr sz="1350" spc="-4" dirty="0">
                <a:solidFill>
                  <a:srgbClr val="FFFFFF"/>
                </a:solidFill>
                <a:latin typeface="Calibri"/>
                <a:cs typeface="Calibri"/>
              </a:rPr>
              <a:t>OS</a:t>
            </a:r>
            <a:endParaRPr sz="135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399426"/>
            <a:ext cx="6866255" cy="452120"/>
          </a:xfrm>
          <a:prstGeom prst="rect">
            <a:avLst/>
          </a:prstGeom>
        </p:spPr>
        <p:txBody>
          <a:bodyPr vert="horz" wrap="square" lIns="0" tIns="12700" rIns="0" bIns="0" rtlCol="0">
            <a:spAutoFit/>
          </a:bodyPr>
          <a:lstStyle/>
          <a:p>
            <a:pPr marL="12700">
              <a:lnSpc>
                <a:spcPct val="100000"/>
              </a:lnSpc>
              <a:spcBef>
                <a:spcPts val="100"/>
              </a:spcBef>
            </a:pPr>
            <a:r>
              <a:rPr sz="2800" spc="70" dirty="0">
                <a:solidFill>
                  <a:srgbClr val="202729"/>
                </a:solidFill>
              </a:rPr>
              <a:t>Big</a:t>
            </a:r>
            <a:r>
              <a:rPr sz="2800" spc="-125" dirty="0">
                <a:solidFill>
                  <a:srgbClr val="202729"/>
                </a:solidFill>
              </a:rPr>
              <a:t> </a:t>
            </a:r>
            <a:r>
              <a:rPr sz="2800" spc="-80" dirty="0">
                <a:solidFill>
                  <a:srgbClr val="202729"/>
                </a:solidFill>
              </a:rPr>
              <a:t>Idea:</a:t>
            </a:r>
            <a:r>
              <a:rPr sz="2800" spc="-125" dirty="0">
                <a:solidFill>
                  <a:srgbClr val="202729"/>
                </a:solidFill>
              </a:rPr>
              <a:t> </a:t>
            </a:r>
            <a:r>
              <a:rPr sz="2800" spc="-10" dirty="0">
                <a:solidFill>
                  <a:srgbClr val="202729"/>
                </a:solidFill>
              </a:rPr>
              <a:t>Containers</a:t>
            </a:r>
            <a:r>
              <a:rPr sz="2800" spc="-125" dirty="0">
                <a:solidFill>
                  <a:srgbClr val="202729"/>
                </a:solidFill>
              </a:rPr>
              <a:t> </a:t>
            </a:r>
            <a:r>
              <a:rPr sz="2800" spc="15" dirty="0">
                <a:solidFill>
                  <a:srgbClr val="202729"/>
                </a:solidFill>
              </a:rPr>
              <a:t>have</a:t>
            </a:r>
            <a:r>
              <a:rPr sz="2800" spc="-120" dirty="0">
                <a:solidFill>
                  <a:srgbClr val="202729"/>
                </a:solidFill>
              </a:rPr>
              <a:t> </a:t>
            </a:r>
            <a:r>
              <a:rPr sz="2800" spc="45" dirty="0">
                <a:solidFill>
                  <a:srgbClr val="202729"/>
                </a:solidFill>
              </a:rPr>
              <a:t>less</a:t>
            </a:r>
            <a:r>
              <a:rPr sz="2800" spc="-125" dirty="0">
                <a:solidFill>
                  <a:srgbClr val="202729"/>
                </a:solidFill>
              </a:rPr>
              <a:t> </a:t>
            </a:r>
            <a:r>
              <a:rPr sz="2800" spc="270" dirty="0">
                <a:solidFill>
                  <a:srgbClr val="202729"/>
                </a:solidFill>
              </a:rPr>
              <a:t>OS</a:t>
            </a:r>
            <a:r>
              <a:rPr sz="2800" spc="-125" dirty="0">
                <a:solidFill>
                  <a:srgbClr val="202729"/>
                </a:solidFill>
              </a:rPr>
              <a:t> </a:t>
            </a:r>
            <a:r>
              <a:rPr sz="2800" spc="10" dirty="0">
                <a:solidFill>
                  <a:srgbClr val="202729"/>
                </a:solidFill>
              </a:rPr>
              <a:t>overhead</a:t>
            </a:r>
            <a:endParaRPr sz="2800"/>
          </a:p>
        </p:txBody>
      </p:sp>
      <p:sp>
        <p:nvSpPr>
          <p:cNvPr id="3" name="object 3"/>
          <p:cNvSpPr txBox="1"/>
          <p:nvPr/>
        </p:nvSpPr>
        <p:spPr>
          <a:xfrm>
            <a:off x="2230030" y="4141875"/>
            <a:ext cx="1709420" cy="448309"/>
          </a:xfrm>
          <a:prstGeom prst="rect">
            <a:avLst/>
          </a:prstGeom>
        </p:spPr>
        <p:txBody>
          <a:bodyPr vert="horz" wrap="square" lIns="0" tIns="22860" rIns="0" bIns="0" rtlCol="0">
            <a:spAutoFit/>
          </a:bodyPr>
          <a:lstStyle/>
          <a:p>
            <a:pPr marL="333375" marR="5080" indent="-321310">
              <a:lnSpc>
                <a:spcPts val="1650"/>
              </a:lnSpc>
              <a:spcBef>
                <a:spcPts val="180"/>
              </a:spcBef>
            </a:pPr>
            <a:r>
              <a:rPr sz="1400" spc="-5" dirty="0">
                <a:latin typeface="Arial MT"/>
                <a:cs typeface="Arial MT"/>
              </a:rPr>
              <a:t>Traditional</a:t>
            </a:r>
            <a:r>
              <a:rPr sz="1400" spc="-90" dirty="0">
                <a:latin typeface="Arial MT"/>
                <a:cs typeface="Arial MT"/>
              </a:rPr>
              <a:t> </a:t>
            </a:r>
            <a:r>
              <a:rPr sz="1400" spc="-5" dirty="0">
                <a:latin typeface="Arial MT"/>
                <a:cs typeface="Arial MT"/>
              </a:rPr>
              <a:t>VM-based </a:t>
            </a:r>
            <a:r>
              <a:rPr sz="1400" spc="-375" dirty="0">
                <a:latin typeface="Arial MT"/>
                <a:cs typeface="Arial MT"/>
              </a:rPr>
              <a:t> </a:t>
            </a:r>
            <a:r>
              <a:rPr sz="1400" spc="-5" dirty="0">
                <a:latin typeface="Arial MT"/>
                <a:cs typeface="Arial MT"/>
              </a:rPr>
              <a:t>Infrastructure</a:t>
            </a:r>
            <a:endParaRPr sz="1400">
              <a:latin typeface="Arial MT"/>
              <a:cs typeface="Arial MT"/>
            </a:endParaRPr>
          </a:p>
        </p:txBody>
      </p:sp>
      <p:sp>
        <p:nvSpPr>
          <p:cNvPr id="4" name="object 4"/>
          <p:cNvSpPr txBox="1"/>
          <p:nvPr/>
        </p:nvSpPr>
        <p:spPr>
          <a:xfrm>
            <a:off x="5415322" y="4141875"/>
            <a:ext cx="1071245" cy="448309"/>
          </a:xfrm>
          <a:prstGeom prst="rect">
            <a:avLst/>
          </a:prstGeom>
        </p:spPr>
        <p:txBody>
          <a:bodyPr vert="horz" wrap="square" lIns="0" tIns="22860" rIns="0" bIns="0" rtlCol="0">
            <a:spAutoFit/>
          </a:bodyPr>
          <a:lstStyle/>
          <a:p>
            <a:pPr marL="12700" marR="5080" indent="137795">
              <a:lnSpc>
                <a:spcPts val="1650"/>
              </a:lnSpc>
              <a:spcBef>
                <a:spcPts val="180"/>
              </a:spcBef>
            </a:pPr>
            <a:r>
              <a:rPr sz="1400" spc="-5" dirty="0">
                <a:latin typeface="Arial MT"/>
                <a:cs typeface="Arial MT"/>
              </a:rPr>
              <a:t>Container </a:t>
            </a:r>
            <a:r>
              <a:rPr sz="1400" dirty="0">
                <a:latin typeface="Arial MT"/>
                <a:cs typeface="Arial MT"/>
              </a:rPr>
              <a:t> </a:t>
            </a:r>
            <a:r>
              <a:rPr sz="1400" spc="-5" dirty="0">
                <a:latin typeface="Arial MT"/>
                <a:cs typeface="Arial MT"/>
              </a:rPr>
              <a:t>Infrastructure</a:t>
            </a:r>
            <a:endParaRPr sz="1400">
              <a:latin typeface="Arial MT"/>
              <a:cs typeface="Arial MT"/>
            </a:endParaRPr>
          </a:p>
        </p:txBody>
      </p:sp>
      <p:sp>
        <p:nvSpPr>
          <p:cNvPr id="5" name="object 5"/>
          <p:cNvSpPr txBox="1"/>
          <p:nvPr/>
        </p:nvSpPr>
        <p:spPr>
          <a:xfrm>
            <a:off x="6563414" y="4863123"/>
            <a:ext cx="250952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999999"/>
                </a:solidFill>
                <a:latin typeface="Arial MT"/>
                <a:cs typeface="Arial MT"/>
              </a:rPr>
              <a:t>https://newsroom.netapp.com/blogs/containers-vs-vms/</a:t>
            </a:r>
            <a:endParaRPr sz="800">
              <a:latin typeface="Arial MT"/>
              <a:cs typeface="Arial MT"/>
            </a:endParaRPr>
          </a:p>
        </p:txBody>
      </p:sp>
      <p:pic>
        <p:nvPicPr>
          <p:cNvPr id="6" name="object 6"/>
          <p:cNvPicPr/>
          <p:nvPr/>
        </p:nvPicPr>
        <p:blipFill>
          <a:blip r:embed="rId2" cstate="print"/>
          <a:stretch>
            <a:fillRect/>
          </a:stretch>
        </p:blipFill>
        <p:spPr>
          <a:xfrm>
            <a:off x="1726287" y="1116839"/>
            <a:ext cx="5691423" cy="2971167"/>
          </a:xfrm>
          <a:prstGeom prst="rect">
            <a:avLst/>
          </a:prstGeom>
        </p:spPr>
      </p:pic>
    </p:spTree>
    <p:extLst>
      <p:ext uri="{BB962C8B-B14F-4D97-AF65-F5344CB8AC3E}">
        <p14:creationId xmlns:p14="http://schemas.microsoft.com/office/powerpoint/2010/main" val="140722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E7BB-F134-BF4E-969B-FFFB27A55DE7}"/>
              </a:ext>
            </a:extLst>
          </p:cNvPr>
          <p:cNvSpPr>
            <a:spLocks noGrp="1"/>
          </p:cNvSpPr>
          <p:nvPr>
            <p:ph type="title"/>
          </p:nvPr>
        </p:nvSpPr>
        <p:spPr/>
        <p:txBody>
          <a:bodyPr/>
          <a:lstStyle/>
          <a:p>
            <a:r>
              <a:rPr lang="en-US" dirty="0"/>
              <a:t>Reading list</a:t>
            </a:r>
          </a:p>
        </p:txBody>
      </p:sp>
      <p:sp>
        <p:nvSpPr>
          <p:cNvPr id="3" name="Content Placeholder 2">
            <a:extLst>
              <a:ext uri="{FF2B5EF4-FFF2-40B4-BE49-F238E27FC236}">
                <a16:creationId xmlns:a16="http://schemas.microsoft.com/office/drawing/2014/main" id="{5F61FE91-ED0E-864D-A056-87F12C157EC2}"/>
              </a:ext>
            </a:extLst>
          </p:cNvPr>
          <p:cNvSpPr>
            <a:spLocks noGrp="1"/>
          </p:cNvSpPr>
          <p:nvPr>
            <p:ph idx="1"/>
          </p:nvPr>
        </p:nvSpPr>
        <p:spPr>
          <a:xfrm>
            <a:off x="420735" y="1159968"/>
            <a:ext cx="8302529" cy="369332"/>
          </a:xfrm>
        </p:spPr>
        <p:txBody>
          <a:bodyPr/>
          <a:lstStyle/>
          <a:p>
            <a:endParaRPr lang="en-US" dirty="0"/>
          </a:p>
        </p:txBody>
      </p:sp>
      <p:sp>
        <p:nvSpPr>
          <p:cNvPr id="4" name="Footer Placeholder 3">
            <a:extLst>
              <a:ext uri="{FF2B5EF4-FFF2-40B4-BE49-F238E27FC236}">
                <a16:creationId xmlns:a16="http://schemas.microsoft.com/office/drawing/2014/main" id="{292491DB-1DE9-E047-863F-CC096D022D3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GB" dirty="0"/>
          </a:p>
        </p:txBody>
      </p:sp>
      <p:sp>
        <p:nvSpPr>
          <p:cNvPr id="5" name="Slide Number Placeholder 4">
            <a:extLst>
              <a:ext uri="{FF2B5EF4-FFF2-40B4-BE49-F238E27FC236}">
                <a16:creationId xmlns:a16="http://schemas.microsoft.com/office/drawing/2014/main" id="{2DF9973A-860E-6F44-8507-5E3540E6CA1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05072F42-4DFA-4725-86F9-7594E4AB4EB5}" type="slidenum">
              <a:rPr lang="en-GB" smtClean="0"/>
              <a:pPr/>
              <a:t>2</a:t>
            </a:fld>
            <a:endParaRPr lang="en-GB"/>
          </a:p>
        </p:txBody>
      </p:sp>
      <p:sp>
        <p:nvSpPr>
          <p:cNvPr id="6" name="object 2">
            <a:extLst>
              <a:ext uri="{FF2B5EF4-FFF2-40B4-BE49-F238E27FC236}">
                <a16:creationId xmlns:a16="http://schemas.microsoft.com/office/drawing/2014/main" id="{14291E3C-1E6F-03E9-C154-2E814443F924}"/>
              </a:ext>
            </a:extLst>
          </p:cNvPr>
          <p:cNvSpPr txBox="1">
            <a:spLocks/>
          </p:cNvSpPr>
          <p:nvPr/>
        </p:nvSpPr>
        <p:spPr>
          <a:xfrm>
            <a:off x="384725" y="503825"/>
            <a:ext cx="3965575" cy="443711"/>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Reading list</a:t>
            </a:r>
          </a:p>
        </p:txBody>
      </p:sp>
    </p:spTree>
    <p:extLst>
      <p:ext uri="{BB962C8B-B14F-4D97-AF65-F5344CB8AC3E}">
        <p14:creationId xmlns:p14="http://schemas.microsoft.com/office/powerpoint/2010/main" val="173649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69785-992F-0522-B7D0-B7B7D1DC54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43C1E2-178E-B793-2B9B-FBA85ED2A865}"/>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5D93ECD3-4999-59E1-B6DF-A16C8E4A9887}"/>
              </a:ext>
            </a:extLst>
          </p:cNvPr>
          <p:cNvSpPr>
            <a:spLocks noGrp="1"/>
          </p:cNvSpPr>
          <p:nvPr>
            <p:ph idx="1"/>
          </p:nvPr>
        </p:nvSpPr>
        <p:spPr>
          <a:xfrm>
            <a:off x="531307" y="1268016"/>
            <a:ext cx="7984043" cy="3399234"/>
          </a:xfrm>
        </p:spPr>
        <p:txBody>
          <a:bodyPr>
            <a:normAutofit/>
          </a:bodyPr>
          <a:lstStyle/>
          <a:p>
            <a:pPr marL="342900" indent="-342900">
              <a:buFont typeface="Arial" panose="020B0604020202020204" pitchFamily="34" charset="0"/>
              <a:buChar char="•"/>
              <a:defRPr/>
            </a:pPr>
            <a:r>
              <a:rPr lang="en-US" dirty="0"/>
              <a:t>A Linux container needs a Linux kernel.</a:t>
            </a:r>
          </a:p>
          <a:p>
            <a:pPr marL="342900" indent="-342900">
              <a:buFont typeface="Arial" panose="020B0604020202020204" pitchFamily="34" charset="0"/>
              <a:buChar char="•"/>
              <a:defRPr/>
            </a:pPr>
            <a:r>
              <a:rPr lang="en-US" dirty="0"/>
              <a:t>A Windows container needs a Windows kernel.</a:t>
            </a:r>
          </a:p>
          <a:p>
            <a:pPr marL="342900" indent="-342900">
              <a:buFont typeface="Arial" panose="020B0604020202020204" pitchFamily="34" charset="0"/>
              <a:buChar char="•"/>
              <a:defRPr/>
            </a:pPr>
            <a:r>
              <a:rPr lang="en-US" dirty="0"/>
              <a:t>You cannot run a Windows container on a Linux host (or vice versa) natively.</a:t>
            </a:r>
          </a:p>
          <a:p>
            <a:pPr marL="342900" indent="-342900">
              <a:buFont typeface="Arial" panose="020B0604020202020204" pitchFamily="34" charset="0"/>
              <a:buChar char="•"/>
              <a:defRPr/>
            </a:pPr>
            <a:endParaRPr lang="en-US" dirty="0"/>
          </a:p>
          <a:p>
            <a:pPr>
              <a:defRPr/>
            </a:pPr>
            <a:r>
              <a:rPr lang="en-US" dirty="0"/>
              <a:t>🔹 Solution?</a:t>
            </a:r>
          </a:p>
          <a:p>
            <a:pPr marL="457200" indent="-457200">
              <a:buFont typeface="+mj-lt"/>
              <a:buAutoNum type="arabicPeriod"/>
              <a:defRPr/>
            </a:pPr>
            <a:r>
              <a:rPr lang="en-US" dirty="0"/>
              <a:t>Use Windows Subsystem for Linux (WSL 2) or Hyper-V on Windows to run Linux containers.</a:t>
            </a:r>
          </a:p>
          <a:p>
            <a:pPr marL="457200" indent="-457200">
              <a:buFont typeface="+mj-lt"/>
              <a:buAutoNum type="arabicPeriod"/>
              <a:defRPr/>
            </a:pPr>
            <a:r>
              <a:rPr lang="en-US" dirty="0"/>
              <a:t>Use Windows Server to run native Windows containers.</a:t>
            </a:r>
          </a:p>
        </p:txBody>
      </p:sp>
      <p:sp>
        <p:nvSpPr>
          <p:cNvPr id="4" name="object 2">
            <a:extLst>
              <a:ext uri="{FF2B5EF4-FFF2-40B4-BE49-F238E27FC236}">
                <a16:creationId xmlns:a16="http://schemas.microsoft.com/office/drawing/2014/main" id="{AB2C284F-B4E6-97BC-0F8A-5B441C4FC3FA}"/>
              </a:ext>
            </a:extLst>
          </p:cNvPr>
          <p:cNvSpPr txBox="1">
            <a:spLocks/>
          </p:cNvSpPr>
          <p:nvPr/>
        </p:nvSpPr>
        <p:spPr>
          <a:xfrm>
            <a:off x="384725" y="503825"/>
            <a:ext cx="8759275" cy="443711"/>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Run Windows Containers on a Linux Host (or Vice Versa)</a:t>
            </a:r>
            <a:endParaRPr lang="en-US" sz="2800" kern="0" dirty="0"/>
          </a:p>
        </p:txBody>
      </p:sp>
    </p:spTree>
    <p:extLst>
      <p:ext uri="{BB962C8B-B14F-4D97-AF65-F5344CB8AC3E}">
        <p14:creationId xmlns:p14="http://schemas.microsoft.com/office/powerpoint/2010/main" val="3370146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31971" y="982147"/>
            <a:ext cx="8080058" cy="3220658"/>
          </a:xfrm>
          <a:prstGeom prst="rect">
            <a:avLst/>
          </a:prstGeom>
        </p:spPr>
        <p:txBody>
          <a:bodyPr vert="horz" wrap="square" lIns="0" tIns="10001" rIns="0" bIns="0" rtlCol="0">
            <a:spAutoFit/>
          </a:bodyPr>
          <a:lstStyle/>
          <a:p>
            <a:pPr marL="180975" indent="-171926">
              <a:lnSpc>
                <a:spcPts val="2336"/>
              </a:lnSpc>
              <a:spcBef>
                <a:spcPts val="79"/>
              </a:spcBef>
              <a:buFont typeface="Arial MT"/>
              <a:buChar char="•"/>
              <a:tabLst>
                <a:tab pos="181451" algn="l"/>
              </a:tabLst>
            </a:pPr>
            <a:r>
              <a:rPr sz="1950" spc="-34" dirty="0">
                <a:latin typeface="Calibri"/>
                <a:cs typeface="Calibri"/>
              </a:rPr>
              <a:t>Two</a:t>
            </a:r>
            <a:r>
              <a:rPr sz="1950" spc="-4" dirty="0">
                <a:latin typeface="Calibri"/>
                <a:cs typeface="Calibri"/>
              </a:rPr>
              <a:t> </a:t>
            </a:r>
            <a:r>
              <a:rPr sz="1950" dirty="0">
                <a:latin typeface="Calibri"/>
                <a:cs typeface="Calibri"/>
              </a:rPr>
              <a:t>mechanisms</a:t>
            </a:r>
            <a:r>
              <a:rPr sz="1950" spc="-23" dirty="0">
                <a:latin typeface="Calibri"/>
                <a:cs typeface="Calibri"/>
              </a:rPr>
              <a:t> </a:t>
            </a:r>
            <a:r>
              <a:rPr sz="1950" dirty="0">
                <a:latin typeface="Calibri"/>
                <a:cs typeface="Calibri"/>
              </a:rPr>
              <a:t>in</a:t>
            </a:r>
            <a:r>
              <a:rPr sz="1950" spc="-8" dirty="0">
                <a:latin typeface="Calibri"/>
                <a:cs typeface="Calibri"/>
              </a:rPr>
              <a:t> </a:t>
            </a:r>
            <a:r>
              <a:rPr sz="1950" spc="-4" dirty="0">
                <a:latin typeface="Calibri"/>
                <a:cs typeface="Calibri"/>
              </a:rPr>
              <a:t>Linux</a:t>
            </a:r>
            <a:r>
              <a:rPr sz="1950" spc="-8" dirty="0">
                <a:latin typeface="Calibri"/>
                <a:cs typeface="Calibri"/>
              </a:rPr>
              <a:t> </a:t>
            </a:r>
            <a:r>
              <a:rPr sz="1950" spc="-11" dirty="0">
                <a:latin typeface="Calibri"/>
                <a:cs typeface="Calibri"/>
              </a:rPr>
              <a:t>kernel</a:t>
            </a:r>
            <a:r>
              <a:rPr sz="1950" spc="-15" dirty="0">
                <a:latin typeface="Calibri"/>
                <a:cs typeface="Calibri"/>
              </a:rPr>
              <a:t> </a:t>
            </a:r>
            <a:r>
              <a:rPr sz="1950" spc="-11" dirty="0">
                <a:latin typeface="Calibri"/>
                <a:cs typeface="Calibri"/>
              </a:rPr>
              <a:t>over</a:t>
            </a:r>
            <a:r>
              <a:rPr sz="1950" spc="-8" dirty="0">
                <a:latin typeface="Calibri"/>
                <a:cs typeface="Calibri"/>
              </a:rPr>
              <a:t> </a:t>
            </a:r>
            <a:r>
              <a:rPr sz="1950" dirty="0">
                <a:latin typeface="Calibri"/>
                <a:cs typeface="Calibri"/>
              </a:rPr>
              <a:t>which</a:t>
            </a:r>
            <a:r>
              <a:rPr sz="1950" spc="-4" dirty="0">
                <a:latin typeface="Calibri"/>
                <a:cs typeface="Calibri"/>
              </a:rPr>
              <a:t> </a:t>
            </a:r>
            <a:r>
              <a:rPr sz="1950" spc="-11" dirty="0">
                <a:latin typeface="Calibri"/>
                <a:cs typeface="Calibri"/>
              </a:rPr>
              <a:t>containers </a:t>
            </a:r>
            <a:r>
              <a:rPr sz="1950" spc="-8" dirty="0">
                <a:latin typeface="Calibri"/>
                <a:cs typeface="Calibri"/>
              </a:rPr>
              <a:t>are</a:t>
            </a:r>
            <a:r>
              <a:rPr sz="1950" dirty="0">
                <a:latin typeface="Calibri"/>
                <a:cs typeface="Calibri"/>
              </a:rPr>
              <a:t> </a:t>
            </a:r>
            <a:r>
              <a:rPr sz="1950" spc="-4" dirty="0">
                <a:latin typeface="Calibri"/>
                <a:cs typeface="Calibri"/>
              </a:rPr>
              <a:t>built:</a:t>
            </a:r>
            <a:endParaRPr sz="1950" dirty="0">
              <a:latin typeface="Calibri"/>
              <a:cs typeface="Calibri"/>
            </a:endParaRPr>
          </a:p>
          <a:p>
            <a:pPr marL="523875" marR="3810" lvl="1" indent="-171450">
              <a:lnSpc>
                <a:spcPct val="80100"/>
              </a:lnSpc>
              <a:spcBef>
                <a:spcPts val="390"/>
              </a:spcBef>
              <a:buFont typeface="Arial MT"/>
              <a:buChar char="•"/>
              <a:tabLst>
                <a:tab pos="523875" algn="l"/>
                <a:tab pos="524351" algn="l"/>
              </a:tabLst>
            </a:pPr>
            <a:r>
              <a:rPr sz="1650" spc="-4" dirty="0">
                <a:solidFill>
                  <a:srgbClr val="006FC0"/>
                </a:solidFill>
                <a:latin typeface="Calibri"/>
                <a:cs typeface="Calibri"/>
              </a:rPr>
              <a:t>Namespaces</a:t>
            </a:r>
            <a:r>
              <a:rPr sz="1650" spc="-4" dirty="0">
                <a:latin typeface="Calibri"/>
                <a:cs typeface="Calibri"/>
              </a:rPr>
              <a:t>:</a:t>
            </a:r>
            <a:r>
              <a:rPr sz="1650" spc="11" dirty="0">
                <a:latin typeface="Calibri"/>
                <a:cs typeface="Calibri"/>
              </a:rPr>
              <a:t> </a:t>
            </a:r>
            <a:r>
              <a:rPr sz="1650" spc="-4" dirty="0">
                <a:latin typeface="Calibri"/>
                <a:cs typeface="Calibri"/>
              </a:rPr>
              <a:t>a</a:t>
            </a:r>
            <a:r>
              <a:rPr sz="1650" dirty="0">
                <a:latin typeface="Calibri"/>
                <a:cs typeface="Calibri"/>
              </a:rPr>
              <a:t> </a:t>
            </a:r>
            <a:r>
              <a:rPr sz="1650" spc="-19" dirty="0">
                <a:latin typeface="Calibri"/>
                <a:cs typeface="Calibri"/>
              </a:rPr>
              <a:t>way</a:t>
            </a:r>
            <a:r>
              <a:rPr sz="1650" spc="4" dirty="0">
                <a:latin typeface="Calibri"/>
                <a:cs typeface="Calibri"/>
              </a:rPr>
              <a:t> </a:t>
            </a:r>
            <a:r>
              <a:rPr sz="1650" spc="-15" dirty="0">
                <a:latin typeface="Calibri"/>
                <a:cs typeface="Calibri"/>
              </a:rPr>
              <a:t>to</a:t>
            </a:r>
            <a:r>
              <a:rPr sz="1650" spc="8" dirty="0">
                <a:latin typeface="Calibri"/>
                <a:cs typeface="Calibri"/>
              </a:rPr>
              <a:t> </a:t>
            </a:r>
            <a:r>
              <a:rPr sz="1650" spc="-11" dirty="0">
                <a:latin typeface="Calibri"/>
                <a:cs typeface="Calibri"/>
              </a:rPr>
              <a:t>provide</a:t>
            </a:r>
            <a:r>
              <a:rPr sz="1650" spc="-4" dirty="0">
                <a:latin typeface="Calibri"/>
                <a:cs typeface="Calibri"/>
              </a:rPr>
              <a:t> </a:t>
            </a:r>
            <a:r>
              <a:rPr sz="1650" spc="-8" dirty="0">
                <a:solidFill>
                  <a:srgbClr val="FF0000"/>
                </a:solidFill>
                <a:latin typeface="Calibri"/>
                <a:cs typeface="Calibri"/>
              </a:rPr>
              <a:t>isolated</a:t>
            </a:r>
            <a:r>
              <a:rPr sz="1650" spc="-8" dirty="0">
                <a:latin typeface="Calibri"/>
                <a:cs typeface="Calibri"/>
              </a:rPr>
              <a:t> </a:t>
            </a:r>
            <a:r>
              <a:rPr sz="1650" spc="-4" dirty="0">
                <a:latin typeface="Calibri"/>
                <a:cs typeface="Calibri"/>
              </a:rPr>
              <a:t>view</a:t>
            </a:r>
            <a:r>
              <a:rPr sz="1650" spc="4" dirty="0">
                <a:latin typeface="Calibri"/>
                <a:cs typeface="Calibri"/>
              </a:rPr>
              <a:t> </a:t>
            </a:r>
            <a:r>
              <a:rPr sz="1650" spc="-4" dirty="0">
                <a:latin typeface="Calibri"/>
                <a:cs typeface="Calibri"/>
              </a:rPr>
              <a:t>of</a:t>
            </a:r>
            <a:r>
              <a:rPr sz="1650" spc="4" dirty="0">
                <a:latin typeface="Calibri"/>
                <a:cs typeface="Calibri"/>
              </a:rPr>
              <a:t> </a:t>
            </a:r>
            <a:r>
              <a:rPr sz="1650" spc="-4" dirty="0">
                <a:latin typeface="Calibri"/>
                <a:cs typeface="Calibri"/>
              </a:rPr>
              <a:t>a</a:t>
            </a:r>
            <a:r>
              <a:rPr sz="1650" dirty="0">
                <a:latin typeface="Calibri"/>
                <a:cs typeface="Calibri"/>
              </a:rPr>
              <a:t> </a:t>
            </a:r>
            <a:r>
              <a:rPr sz="1650" spc="-8" dirty="0">
                <a:latin typeface="Calibri"/>
                <a:cs typeface="Calibri"/>
              </a:rPr>
              <a:t>certain</a:t>
            </a:r>
            <a:r>
              <a:rPr sz="1650" dirty="0">
                <a:latin typeface="Calibri"/>
                <a:cs typeface="Calibri"/>
              </a:rPr>
              <a:t> </a:t>
            </a:r>
            <a:r>
              <a:rPr sz="1650" spc="-4" dirty="0">
                <a:latin typeface="Calibri"/>
                <a:cs typeface="Calibri"/>
              </a:rPr>
              <a:t>global</a:t>
            </a:r>
            <a:r>
              <a:rPr sz="1650" dirty="0">
                <a:latin typeface="Calibri"/>
                <a:cs typeface="Calibri"/>
              </a:rPr>
              <a:t> </a:t>
            </a:r>
            <a:r>
              <a:rPr sz="1650" spc="-8" dirty="0">
                <a:latin typeface="Calibri"/>
                <a:cs typeface="Calibri"/>
              </a:rPr>
              <a:t>resource</a:t>
            </a:r>
            <a:r>
              <a:rPr sz="1650" spc="-4" dirty="0">
                <a:latin typeface="Calibri"/>
                <a:cs typeface="Calibri"/>
              </a:rPr>
              <a:t> (e.g.,</a:t>
            </a:r>
            <a:r>
              <a:rPr sz="1650" spc="8" dirty="0">
                <a:latin typeface="Calibri"/>
                <a:cs typeface="Calibri"/>
              </a:rPr>
              <a:t> </a:t>
            </a:r>
            <a:r>
              <a:rPr sz="1650" spc="-8" dirty="0">
                <a:latin typeface="Calibri"/>
                <a:cs typeface="Calibri"/>
              </a:rPr>
              <a:t>root </a:t>
            </a:r>
            <a:r>
              <a:rPr sz="1650" spc="-4" dirty="0">
                <a:latin typeface="Calibri"/>
                <a:cs typeface="Calibri"/>
              </a:rPr>
              <a:t> </a:t>
            </a:r>
            <a:r>
              <a:rPr sz="1650" spc="-11" dirty="0">
                <a:latin typeface="Calibri"/>
                <a:cs typeface="Calibri"/>
              </a:rPr>
              <a:t>filesystem)</a:t>
            </a:r>
            <a:r>
              <a:rPr sz="1650" spc="23" dirty="0">
                <a:latin typeface="Calibri"/>
                <a:cs typeface="Calibri"/>
              </a:rPr>
              <a:t> </a:t>
            </a:r>
            <a:r>
              <a:rPr sz="1650" spc="-15" dirty="0">
                <a:latin typeface="Calibri"/>
                <a:cs typeface="Calibri"/>
              </a:rPr>
              <a:t>to</a:t>
            </a:r>
            <a:r>
              <a:rPr sz="1650" spc="11" dirty="0">
                <a:latin typeface="Calibri"/>
                <a:cs typeface="Calibri"/>
              </a:rPr>
              <a:t> </a:t>
            </a:r>
            <a:r>
              <a:rPr sz="1650" spc="-4" dirty="0">
                <a:solidFill>
                  <a:srgbClr val="FF0000"/>
                </a:solidFill>
                <a:latin typeface="Calibri"/>
                <a:cs typeface="Calibri"/>
              </a:rPr>
              <a:t>a</a:t>
            </a:r>
            <a:r>
              <a:rPr sz="1650" spc="11" dirty="0">
                <a:solidFill>
                  <a:srgbClr val="FF0000"/>
                </a:solidFill>
                <a:latin typeface="Calibri"/>
                <a:cs typeface="Calibri"/>
              </a:rPr>
              <a:t> </a:t>
            </a:r>
            <a:r>
              <a:rPr sz="1650" spc="-8" dirty="0">
                <a:solidFill>
                  <a:srgbClr val="FF0000"/>
                </a:solidFill>
                <a:latin typeface="Calibri"/>
                <a:cs typeface="Calibri"/>
              </a:rPr>
              <a:t>set</a:t>
            </a:r>
            <a:r>
              <a:rPr sz="1650" spc="4" dirty="0">
                <a:solidFill>
                  <a:srgbClr val="FF0000"/>
                </a:solidFill>
                <a:latin typeface="Calibri"/>
                <a:cs typeface="Calibri"/>
              </a:rPr>
              <a:t> </a:t>
            </a:r>
            <a:r>
              <a:rPr sz="1650" dirty="0">
                <a:solidFill>
                  <a:srgbClr val="FF0000"/>
                </a:solidFill>
                <a:latin typeface="Calibri"/>
                <a:cs typeface="Calibri"/>
              </a:rPr>
              <a:t>of</a:t>
            </a:r>
            <a:r>
              <a:rPr sz="1650" spc="11" dirty="0">
                <a:solidFill>
                  <a:srgbClr val="FF0000"/>
                </a:solidFill>
                <a:latin typeface="Calibri"/>
                <a:cs typeface="Calibri"/>
              </a:rPr>
              <a:t> </a:t>
            </a:r>
            <a:r>
              <a:rPr sz="1650" spc="-8" dirty="0">
                <a:solidFill>
                  <a:srgbClr val="FF0000"/>
                </a:solidFill>
                <a:latin typeface="Calibri"/>
                <a:cs typeface="Calibri"/>
              </a:rPr>
              <a:t>processes</a:t>
            </a:r>
            <a:r>
              <a:rPr sz="1650" spc="-8" dirty="0">
                <a:latin typeface="Calibri"/>
                <a:cs typeface="Calibri"/>
              </a:rPr>
              <a:t>.</a:t>
            </a:r>
            <a:r>
              <a:rPr sz="1650" spc="4" dirty="0">
                <a:latin typeface="Calibri"/>
                <a:cs typeface="Calibri"/>
              </a:rPr>
              <a:t> </a:t>
            </a:r>
            <a:r>
              <a:rPr sz="1650" spc="-8" dirty="0">
                <a:latin typeface="Calibri"/>
                <a:cs typeface="Calibri"/>
              </a:rPr>
              <a:t>Processes</a:t>
            </a:r>
            <a:r>
              <a:rPr sz="1650" spc="15" dirty="0">
                <a:latin typeface="Calibri"/>
                <a:cs typeface="Calibri"/>
              </a:rPr>
              <a:t> </a:t>
            </a:r>
            <a:r>
              <a:rPr sz="1650" spc="-4" dirty="0">
                <a:latin typeface="Calibri"/>
                <a:cs typeface="Calibri"/>
              </a:rPr>
              <a:t>within a</a:t>
            </a:r>
            <a:r>
              <a:rPr sz="1650" spc="4" dirty="0">
                <a:latin typeface="Calibri"/>
                <a:cs typeface="Calibri"/>
              </a:rPr>
              <a:t> </a:t>
            </a:r>
            <a:r>
              <a:rPr sz="1650" spc="-8" dirty="0">
                <a:latin typeface="Calibri"/>
                <a:cs typeface="Calibri"/>
              </a:rPr>
              <a:t>namespace</a:t>
            </a:r>
            <a:r>
              <a:rPr sz="1650" spc="15" dirty="0">
                <a:latin typeface="Calibri"/>
                <a:cs typeface="Calibri"/>
              </a:rPr>
              <a:t> </a:t>
            </a:r>
            <a:r>
              <a:rPr sz="1650" spc="-8" dirty="0">
                <a:latin typeface="Calibri"/>
                <a:cs typeface="Calibri"/>
              </a:rPr>
              <a:t>see</a:t>
            </a:r>
            <a:r>
              <a:rPr sz="1650" spc="19" dirty="0">
                <a:latin typeface="Calibri"/>
                <a:cs typeface="Calibri"/>
              </a:rPr>
              <a:t> </a:t>
            </a:r>
            <a:r>
              <a:rPr sz="1650" spc="-4" dirty="0">
                <a:latin typeface="Calibri"/>
                <a:cs typeface="Calibri"/>
              </a:rPr>
              <a:t>only</a:t>
            </a:r>
            <a:r>
              <a:rPr sz="1650" spc="4" dirty="0">
                <a:latin typeface="Calibri"/>
                <a:cs typeface="Calibri"/>
              </a:rPr>
              <a:t> </a:t>
            </a:r>
            <a:r>
              <a:rPr sz="1650" spc="-8" dirty="0">
                <a:latin typeface="Calibri"/>
                <a:cs typeface="Calibri"/>
              </a:rPr>
              <a:t>their</a:t>
            </a:r>
            <a:r>
              <a:rPr sz="1650" spc="4" dirty="0">
                <a:latin typeface="Calibri"/>
                <a:cs typeface="Calibri"/>
              </a:rPr>
              <a:t> </a:t>
            </a:r>
            <a:r>
              <a:rPr sz="1650" spc="-4" dirty="0">
                <a:latin typeface="Calibri"/>
                <a:cs typeface="Calibri"/>
              </a:rPr>
              <a:t>slice</a:t>
            </a:r>
            <a:r>
              <a:rPr sz="1650" spc="8" dirty="0">
                <a:latin typeface="Calibri"/>
                <a:cs typeface="Calibri"/>
              </a:rPr>
              <a:t> </a:t>
            </a:r>
            <a:r>
              <a:rPr sz="1650" dirty="0">
                <a:latin typeface="Calibri"/>
                <a:cs typeface="Calibri"/>
              </a:rPr>
              <a:t>of</a:t>
            </a:r>
            <a:r>
              <a:rPr sz="1650" spc="4" dirty="0">
                <a:latin typeface="Calibri"/>
                <a:cs typeface="Calibri"/>
              </a:rPr>
              <a:t> </a:t>
            </a:r>
            <a:r>
              <a:rPr sz="1650" spc="-8" dirty="0">
                <a:latin typeface="Calibri"/>
                <a:cs typeface="Calibri"/>
              </a:rPr>
              <a:t>the </a:t>
            </a:r>
            <a:r>
              <a:rPr sz="1650" spc="-360" dirty="0">
                <a:latin typeface="Calibri"/>
                <a:cs typeface="Calibri"/>
              </a:rPr>
              <a:t> </a:t>
            </a:r>
            <a:r>
              <a:rPr sz="1650" spc="-4" dirty="0">
                <a:latin typeface="Calibri"/>
                <a:cs typeface="Calibri"/>
              </a:rPr>
              <a:t>global </a:t>
            </a:r>
            <a:r>
              <a:rPr sz="1650" spc="-8" dirty="0">
                <a:latin typeface="Calibri"/>
                <a:cs typeface="Calibri"/>
              </a:rPr>
              <a:t>resource</a:t>
            </a:r>
            <a:endParaRPr sz="1650" dirty="0">
              <a:latin typeface="Calibri"/>
              <a:cs typeface="Calibri"/>
            </a:endParaRPr>
          </a:p>
          <a:p>
            <a:pPr marL="523875" lvl="1" indent="-171926">
              <a:lnSpc>
                <a:spcPts val="1954"/>
              </a:lnSpc>
              <a:buFont typeface="Arial MT"/>
              <a:buChar char="•"/>
              <a:tabLst>
                <a:tab pos="523875" algn="l"/>
                <a:tab pos="524351" algn="l"/>
              </a:tabLst>
            </a:pPr>
            <a:r>
              <a:rPr sz="1650" spc="-8" dirty="0">
                <a:solidFill>
                  <a:srgbClr val="006FC0"/>
                </a:solidFill>
                <a:latin typeface="Calibri"/>
                <a:cs typeface="Calibri"/>
              </a:rPr>
              <a:t>Cgroups</a:t>
            </a:r>
            <a:r>
              <a:rPr sz="1650" spc="-8" dirty="0">
                <a:latin typeface="Calibri"/>
                <a:cs typeface="Calibri"/>
              </a:rPr>
              <a:t>:</a:t>
            </a:r>
            <a:r>
              <a:rPr sz="1650" dirty="0">
                <a:latin typeface="Calibri"/>
                <a:cs typeface="Calibri"/>
              </a:rPr>
              <a:t> </a:t>
            </a:r>
            <a:r>
              <a:rPr sz="1650" spc="-4" dirty="0">
                <a:latin typeface="Calibri"/>
                <a:cs typeface="Calibri"/>
              </a:rPr>
              <a:t>a </a:t>
            </a:r>
            <a:r>
              <a:rPr sz="1650" spc="-19" dirty="0">
                <a:latin typeface="Calibri"/>
                <a:cs typeface="Calibri"/>
              </a:rPr>
              <a:t>way</a:t>
            </a:r>
            <a:r>
              <a:rPr sz="1650" spc="4" dirty="0">
                <a:latin typeface="Calibri"/>
                <a:cs typeface="Calibri"/>
              </a:rPr>
              <a:t> </a:t>
            </a:r>
            <a:r>
              <a:rPr sz="1650" spc="-15" dirty="0">
                <a:latin typeface="Calibri"/>
                <a:cs typeface="Calibri"/>
              </a:rPr>
              <a:t>to</a:t>
            </a:r>
            <a:r>
              <a:rPr sz="1650" spc="4" dirty="0">
                <a:latin typeface="Calibri"/>
                <a:cs typeface="Calibri"/>
              </a:rPr>
              <a:t> </a:t>
            </a:r>
            <a:r>
              <a:rPr lang="en-US" sz="1650" spc="-8" dirty="0">
                <a:latin typeface="Calibri"/>
                <a:cs typeface="Calibri"/>
              </a:rPr>
              <a:t>control</a:t>
            </a:r>
            <a:r>
              <a:rPr sz="1650" spc="-4" dirty="0">
                <a:latin typeface="Calibri"/>
                <a:cs typeface="Calibri"/>
              </a:rPr>
              <a:t> </a:t>
            </a:r>
            <a:r>
              <a:rPr sz="1650" spc="-8" dirty="0">
                <a:latin typeface="Calibri"/>
                <a:cs typeface="Calibri"/>
              </a:rPr>
              <a:t>resource</a:t>
            </a:r>
            <a:r>
              <a:rPr sz="1650" spc="-4" dirty="0">
                <a:latin typeface="Calibri"/>
                <a:cs typeface="Calibri"/>
              </a:rPr>
              <a:t> on a</a:t>
            </a:r>
            <a:r>
              <a:rPr sz="1650" dirty="0">
                <a:latin typeface="Calibri"/>
                <a:cs typeface="Calibri"/>
              </a:rPr>
              <a:t> </a:t>
            </a:r>
            <a:r>
              <a:rPr sz="1650" spc="-11" dirty="0">
                <a:latin typeface="Calibri"/>
                <a:cs typeface="Calibri"/>
              </a:rPr>
              <a:t>group</a:t>
            </a:r>
            <a:r>
              <a:rPr sz="1650" spc="-4" dirty="0">
                <a:latin typeface="Calibri"/>
                <a:cs typeface="Calibri"/>
              </a:rPr>
              <a:t> of</a:t>
            </a:r>
            <a:r>
              <a:rPr sz="1650" spc="4" dirty="0">
                <a:latin typeface="Calibri"/>
                <a:cs typeface="Calibri"/>
              </a:rPr>
              <a:t> </a:t>
            </a:r>
            <a:r>
              <a:rPr sz="1650" spc="-8" dirty="0">
                <a:latin typeface="Calibri"/>
                <a:cs typeface="Calibri"/>
              </a:rPr>
              <a:t>processes</a:t>
            </a:r>
            <a:endParaRPr sz="1650" dirty="0">
              <a:latin typeface="Calibri"/>
              <a:cs typeface="Calibri"/>
            </a:endParaRPr>
          </a:p>
          <a:p>
            <a:pPr marL="180975" marR="64294" indent="-171926">
              <a:lnSpc>
                <a:spcPts val="1875"/>
              </a:lnSpc>
              <a:spcBef>
                <a:spcPts val="724"/>
              </a:spcBef>
              <a:buFont typeface="Arial MT"/>
              <a:buChar char="•"/>
              <a:tabLst>
                <a:tab pos="181451" algn="l"/>
              </a:tabLst>
            </a:pPr>
            <a:r>
              <a:rPr sz="1950" spc="-41" dirty="0">
                <a:latin typeface="Calibri"/>
                <a:cs typeface="Calibri"/>
              </a:rPr>
              <a:t>Together,</a:t>
            </a:r>
            <a:r>
              <a:rPr sz="1950" spc="-23" dirty="0">
                <a:latin typeface="Calibri"/>
                <a:cs typeface="Calibri"/>
              </a:rPr>
              <a:t> </a:t>
            </a:r>
            <a:r>
              <a:rPr sz="1950" spc="-4" dirty="0">
                <a:latin typeface="Calibri"/>
                <a:cs typeface="Calibri"/>
              </a:rPr>
              <a:t>namespaces</a:t>
            </a:r>
            <a:r>
              <a:rPr sz="1950" spc="-26" dirty="0">
                <a:latin typeface="Calibri"/>
                <a:cs typeface="Calibri"/>
              </a:rPr>
              <a:t> </a:t>
            </a:r>
            <a:r>
              <a:rPr sz="1950" dirty="0">
                <a:latin typeface="Calibri"/>
                <a:cs typeface="Calibri"/>
              </a:rPr>
              <a:t>and</a:t>
            </a:r>
            <a:r>
              <a:rPr sz="1950" spc="15" dirty="0">
                <a:latin typeface="Calibri"/>
                <a:cs typeface="Calibri"/>
              </a:rPr>
              <a:t> </a:t>
            </a:r>
            <a:r>
              <a:rPr sz="1950" spc="-8" dirty="0">
                <a:latin typeface="Calibri"/>
                <a:cs typeface="Calibri"/>
              </a:rPr>
              <a:t>cgroups</a:t>
            </a:r>
            <a:r>
              <a:rPr sz="1950" spc="-11" dirty="0">
                <a:latin typeface="Calibri"/>
                <a:cs typeface="Calibri"/>
              </a:rPr>
              <a:t> </a:t>
            </a:r>
            <a:r>
              <a:rPr sz="1950" spc="-4" dirty="0">
                <a:latin typeface="Calibri"/>
                <a:cs typeface="Calibri"/>
              </a:rPr>
              <a:t>allow</a:t>
            </a:r>
            <a:r>
              <a:rPr sz="1950" spc="8" dirty="0">
                <a:latin typeface="Calibri"/>
                <a:cs typeface="Calibri"/>
              </a:rPr>
              <a:t> </a:t>
            </a:r>
            <a:r>
              <a:rPr sz="1950" spc="-4" dirty="0">
                <a:latin typeface="Calibri"/>
                <a:cs typeface="Calibri"/>
              </a:rPr>
              <a:t>us</a:t>
            </a:r>
            <a:r>
              <a:rPr sz="1950" spc="-8" dirty="0">
                <a:latin typeface="Calibri"/>
                <a:cs typeface="Calibri"/>
              </a:rPr>
              <a:t> </a:t>
            </a:r>
            <a:r>
              <a:rPr sz="1950" spc="-11" dirty="0">
                <a:latin typeface="Calibri"/>
                <a:cs typeface="Calibri"/>
              </a:rPr>
              <a:t>to</a:t>
            </a:r>
            <a:r>
              <a:rPr sz="1950" spc="-4" dirty="0">
                <a:latin typeface="Calibri"/>
                <a:cs typeface="Calibri"/>
              </a:rPr>
              <a:t> </a:t>
            </a:r>
            <a:r>
              <a:rPr sz="1950" spc="-8" dirty="0">
                <a:latin typeface="Calibri"/>
                <a:cs typeface="Calibri"/>
              </a:rPr>
              <a:t>isolate</a:t>
            </a:r>
            <a:r>
              <a:rPr sz="1950" spc="-4" dirty="0">
                <a:latin typeface="Calibri"/>
                <a:cs typeface="Calibri"/>
              </a:rPr>
              <a:t> </a:t>
            </a:r>
            <a:r>
              <a:rPr sz="1950" dirty="0">
                <a:latin typeface="Calibri"/>
                <a:cs typeface="Calibri"/>
              </a:rPr>
              <a:t>a</a:t>
            </a:r>
            <a:r>
              <a:rPr sz="1950" spc="4" dirty="0">
                <a:latin typeface="Calibri"/>
                <a:cs typeface="Calibri"/>
              </a:rPr>
              <a:t> </a:t>
            </a:r>
            <a:r>
              <a:rPr sz="1950" spc="-4" dirty="0">
                <a:latin typeface="Calibri"/>
                <a:cs typeface="Calibri"/>
              </a:rPr>
              <a:t>set of</a:t>
            </a:r>
            <a:r>
              <a:rPr sz="1950" dirty="0">
                <a:latin typeface="Calibri"/>
                <a:cs typeface="Calibri"/>
              </a:rPr>
              <a:t> </a:t>
            </a:r>
            <a:r>
              <a:rPr sz="1950" spc="-8" dirty="0">
                <a:latin typeface="Calibri"/>
                <a:cs typeface="Calibri"/>
              </a:rPr>
              <a:t>processes</a:t>
            </a:r>
            <a:r>
              <a:rPr sz="1950" spc="-34" dirty="0">
                <a:latin typeface="Calibri"/>
                <a:cs typeface="Calibri"/>
              </a:rPr>
              <a:t> </a:t>
            </a:r>
            <a:r>
              <a:rPr sz="1950" spc="-8" dirty="0">
                <a:latin typeface="Calibri"/>
                <a:cs typeface="Calibri"/>
              </a:rPr>
              <a:t>into</a:t>
            </a:r>
            <a:r>
              <a:rPr sz="1950" spc="-4" dirty="0">
                <a:latin typeface="Calibri"/>
                <a:cs typeface="Calibri"/>
              </a:rPr>
              <a:t> </a:t>
            </a:r>
            <a:r>
              <a:rPr sz="1950" dirty="0">
                <a:latin typeface="Calibri"/>
                <a:cs typeface="Calibri"/>
              </a:rPr>
              <a:t>a </a:t>
            </a:r>
            <a:r>
              <a:rPr sz="1950" spc="-428" dirty="0">
                <a:latin typeface="Calibri"/>
                <a:cs typeface="Calibri"/>
              </a:rPr>
              <a:t> </a:t>
            </a:r>
            <a:r>
              <a:rPr sz="1950" spc="-4" dirty="0">
                <a:latin typeface="Calibri"/>
                <a:cs typeface="Calibri"/>
              </a:rPr>
              <a:t>bubble</a:t>
            </a:r>
            <a:r>
              <a:rPr sz="1950" spc="-34" dirty="0">
                <a:latin typeface="Calibri"/>
                <a:cs typeface="Calibri"/>
              </a:rPr>
              <a:t> </a:t>
            </a:r>
            <a:r>
              <a:rPr sz="1950" dirty="0">
                <a:latin typeface="Calibri"/>
                <a:cs typeface="Calibri"/>
              </a:rPr>
              <a:t>and </a:t>
            </a:r>
            <a:r>
              <a:rPr sz="1950" spc="-8" dirty="0">
                <a:latin typeface="Calibri"/>
                <a:cs typeface="Calibri"/>
              </a:rPr>
              <a:t>set</a:t>
            </a:r>
            <a:r>
              <a:rPr sz="1950" spc="-19" dirty="0">
                <a:latin typeface="Calibri"/>
                <a:cs typeface="Calibri"/>
              </a:rPr>
              <a:t> </a:t>
            </a:r>
            <a:r>
              <a:rPr sz="1950" spc="-8" dirty="0">
                <a:latin typeface="Calibri"/>
                <a:cs typeface="Calibri"/>
              </a:rPr>
              <a:t>resource</a:t>
            </a:r>
            <a:r>
              <a:rPr sz="1950" spc="-19" dirty="0">
                <a:latin typeface="Calibri"/>
                <a:cs typeface="Calibri"/>
              </a:rPr>
              <a:t> </a:t>
            </a:r>
            <a:r>
              <a:rPr sz="1950" dirty="0">
                <a:latin typeface="Calibri"/>
                <a:cs typeface="Calibri"/>
              </a:rPr>
              <a:t>limits</a:t>
            </a:r>
          </a:p>
          <a:p>
            <a:pPr marL="180975" marR="421005" indent="-171926">
              <a:lnSpc>
                <a:spcPct val="80000"/>
              </a:lnSpc>
              <a:spcBef>
                <a:spcPts val="761"/>
              </a:spcBef>
              <a:buFont typeface="Arial MT"/>
              <a:buChar char="•"/>
              <a:tabLst>
                <a:tab pos="181451" algn="l"/>
              </a:tabLst>
            </a:pPr>
            <a:r>
              <a:rPr sz="1950" spc="-8" dirty="0">
                <a:latin typeface="Calibri"/>
                <a:cs typeface="Calibri"/>
              </a:rPr>
              <a:t>Container implementations </a:t>
            </a:r>
            <a:r>
              <a:rPr sz="1950" spc="-15" dirty="0">
                <a:latin typeface="Calibri"/>
                <a:cs typeface="Calibri"/>
              </a:rPr>
              <a:t>like </a:t>
            </a:r>
            <a:r>
              <a:rPr sz="1950" spc="-19" dirty="0">
                <a:latin typeface="Calibri"/>
                <a:cs typeface="Calibri"/>
              </a:rPr>
              <a:t>LXC, </a:t>
            </a:r>
            <a:r>
              <a:rPr sz="1950" spc="-11" dirty="0">
                <a:latin typeface="Calibri"/>
                <a:cs typeface="Calibri"/>
              </a:rPr>
              <a:t>Docker leverage </a:t>
            </a:r>
            <a:r>
              <a:rPr sz="1950" dirty="0">
                <a:latin typeface="Calibri"/>
                <a:cs typeface="Calibri"/>
              </a:rPr>
              <a:t>these mechanisms </a:t>
            </a:r>
            <a:r>
              <a:rPr sz="1950" spc="-11" dirty="0">
                <a:latin typeface="Calibri"/>
                <a:cs typeface="Calibri"/>
              </a:rPr>
              <a:t>to </a:t>
            </a:r>
            <a:r>
              <a:rPr sz="1950" spc="-431" dirty="0">
                <a:latin typeface="Calibri"/>
                <a:cs typeface="Calibri"/>
              </a:rPr>
              <a:t> </a:t>
            </a:r>
            <a:r>
              <a:rPr sz="1950" spc="-4" dirty="0">
                <a:latin typeface="Calibri"/>
                <a:cs typeface="Calibri"/>
              </a:rPr>
              <a:t>build</a:t>
            </a:r>
            <a:r>
              <a:rPr sz="1950" spc="-8" dirty="0">
                <a:latin typeface="Calibri"/>
                <a:cs typeface="Calibri"/>
              </a:rPr>
              <a:t> </a:t>
            </a:r>
            <a:r>
              <a:rPr sz="1950" dirty="0">
                <a:latin typeface="Calibri"/>
                <a:cs typeface="Calibri"/>
              </a:rPr>
              <a:t>the</a:t>
            </a:r>
            <a:r>
              <a:rPr sz="1950" spc="-23" dirty="0">
                <a:latin typeface="Calibri"/>
                <a:cs typeface="Calibri"/>
              </a:rPr>
              <a:t> </a:t>
            </a:r>
            <a:r>
              <a:rPr sz="1950" spc="-8" dirty="0">
                <a:latin typeface="Calibri"/>
                <a:cs typeface="Calibri"/>
              </a:rPr>
              <a:t>container</a:t>
            </a:r>
            <a:r>
              <a:rPr sz="1950" dirty="0">
                <a:latin typeface="Calibri"/>
                <a:cs typeface="Calibri"/>
              </a:rPr>
              <a:t> </a:t>
            </a:r>
            <a:r>
              <a:rPr sz="1950" spc="-8" dirty="0">
                <a:latin typeface="Calibri"/>
                <a:cs typeface="Calibri"/>
              </a:rPr>
              <a:t>abstractions</a:t>
            </a:r>
            <a:endParaRPr sz="1950" dirty="0">
              <a:latin typeface="Calibri"/>
              <a:cs typeface="Calibri"/>
            </a:endParaRPr>
          </a:p>
          <a:p>
            <a:pPr marL="523875" lvl="1" indent="-171926">
              <a:lnSpc>
                <a:spcPts val="1973"/>
              </a:lnSpc>
              <a:buFont typeface="Arial MT"/>
              <a:buChar char="•"/>
              <a:tabLst>
                <a:tab pos="523875" algn="l"/>
                <a:tab pos="524351" algn="l"/>
              </a:tabLst>
            </a:pPr>
            <a:r>
              <a:rPr sz="1650" spc="-19" dirty="0">
                <a:latin typeface="Calibri"/>
                <a:cs typeface="Calibri"/>
              </a:rPr>
              <a:t>LXC</a:t>
            </a:r>
            <a:r>
              <a:rPr sz="1650" dirty="0">
                <a:latin typeface="Calibri"/>
                <a:cs typeface="Calibri"/>
              </a:rPr>
              <a:t> </a:t>
            </a:r>
            <a:r>
              <a:rPr sz="1650" spc="-4" dirty="0">
                <a:latin typeface="Calibri"/>
                <a:cs typeface="Calibri"/>
              </a:rPr>
              <a:t>is</a:t>
            </a:r>
            <a:r>
              <a:rPr sz="1650" spc="11" dirty="0">
                <a:latin typeface="Calibri"/>
                <a:cs typeface="Calibri"/>
              </a:rPr>
              <a:t> </a:t>
            </a:r>
            <a:r>
              <a:rPr sz="1650" spc="-11" dirty="0">
                <a:latin typeface="Calibri"/>
                <a:cs typeface="Calibri"/>
              </a:rPr>
              <a:t>general</a:t>
            </a:r>
            <a:r>
              <a:rPr sz="1650" spc="8" dirty="0">
                <a:latin typeface="Calibri"/>
                <a:cs typeface="Calibri"/>
              </a:rPr>
              <a:t> </a:t>
            </a:r>
            <a:r>
              <a:rPr sz="1650" spc="-11" dirty="0">
                <a:latin typeface="Calibri"/>
                <a:cs typeface="Calibri"/>
              </a:rPr>
              <a:t>container</a:t>
            </a:r>
            <a:r>
              <a:rPr sz="1650" spc="8" dirty="0">
                <a:latin typeface="Calibri"/>
                <a:cs typeface="Calibri"/>
              </a:rPr>
              <a:t> </a:t>
            </a:r>
            <a:r>
              <a:rPr sz="1650" spc="-4" dirty="0">
                <a:latin typeface="Calibri"/>
                <a:cs typeface="Calibri"/>
              </a:rPr>
              <a:t>while</a:t>
            </a:r>
            <a:r>
              <a:rPr sz="1650" dirty="0">
                <a:latin typeface="Calibri"/>
                <a:cs typeface="Calibri"/>
              </a:rPr>
              <a:t> </a:t>
            </a:r>
            <a:r>
              <a:rPr sz="1650" spc="-11" dirty="0">
                <a:latin typeface="Calibri"/>
                <a:cs typeface="Calibri"/>
              </a:rPr>
              <a:t>Docker</a:t>
            </a:r>
            <a:r>
              <a:rPr sz="1650" spc="4" dirty="0">
                <a:latin typeface="Calibri"/>
                <a:cs typeface="Calibri"/>
              </a:rPr>
              <a:t> </a:t>
            </a:r>
            <a:r>
              <a:rPr sz="1650" spc="-11" dirty="0">
                <a:latin typeface="Calibri"/>
                <a:cs typeface="Calibri"/>
              </a:rPr>
              <a:t>optimized</a:t>
            </a:r>
            <a:r>
              <a:rPr sz="1650" spc="26" dirty="0">
                <a:latin typeface="Calibri"/>
                <a:cs typeface="Calibri"/>
              </a:rPr>
              <a:t> </a:t>
            </a:r>
            <a:r>
              <a:rPr sz="1650" spc="-15" dirty="0">
                <a:latin typeface="Calibri"/>
                <a:cs typeface="Calibri"/>
              </a:rPr>
              <a:t>for</a:t>
            </a:r>
            <a:r>
              <a:rPr sz="1650" spc="4" dirty="0">
                <a:latin typeface="Calibri"/>
                <a:cs typeface="Calibri"/>
              </a:rPr>
              <a:t> </a:t>
            </a:r>
            <a:r>
              <a:rPr sz="1650" spc="-8" dirty="0">
                <a:latin typeface="Calibri"/>
                <a:cs typeface="Calibri"/>
              </a:rPr>
              <a:t>single</a:t>
            </a:r>
            <a:r>
              <a:rPr sz="1650" dirty="0">
                <a:latin typeface="Calibri"/>
                <a:cs typeface="Calibri"/>
              </a:rPr>
              <a:t> </a:t>
            </a:r>
            <a:r>
              <a:rPr sz="1650" spc="-8" dirty="0">
                <a:latin typeface="Calibri"/>
                <a:cs typeface="Calibri"/>
              </a:rPr>
              <a:t>application</a:t>
            </a:r>
            <a:endParaRPr sz="1650" dirty="0">
              <a:latin typeface="Calibri"/>
              <a:cs typeface="Calibri"/>
            </a:endParaRPr>
          </a:p>
          <a:p>
            <a:pPr marL="180975" marR="100013" indent="-171926">
              <a:lnSpc>
                <a:spcPts val="1875"/>
              </a:lnSpc>
              <a:spcBef>
                <a:spcPts val="716"/>
              </a:spcBef>
              <a:buFont typeface="Arial MT"/>
              <a:buChar char="•"/>
              <a:tabLst>
                <a:tab pos="181451" algn="l"/>
              </a:tabLst>
            </a:pPr>
            <a:r>
              <a:rPr sz="1950" spc="-11" dirty="0">
                <a:latin typeface="Calibri"/>
                <a:cs typeface="Calibri"/>
              </a:rPr>
              <a:t>Frameworks</a:t>
            </a:r>
            <a:r>
              <a:rPr sz="1950" spc="-4" dirty="0">
                <a:latin typeface="Calibri"/>
                <a:cs typeface="Calibri"/>
              </a:rPr>
              <a:t> </a:t>
            </a:r>
            <a:r>
              <a:rPr sz="1950" spc="-15" dirty="0">
                <a:latin typeface="Calibri"/>
                <a:cs typeface="Calibri"/>
              </a:rPr>
              <a:t>like</a:t>
            </a:r>
            <a:r>
              <a:rPr sz="1950" spc="-8" dirty="0">
                <a:latin typeface="Calibri"/>
                <a:cs typeface="Calibri"/>
              </a:rPr>
              <a:t> </a:t>
            </a:r>
            <a:r>
              <a:rPr sz="1950" spc="-11" dirty="0">
                <a:latin typeface="Calibri"/>
                <a:cs typeface="Calibri"/>
              </a:rPr>
              <a:t>Docker </a:t>
            </a:r>
            <a:r>
              <a:rPr sz="1950" spc="-8" dirty="0">
                <a:latin typeface="Calibri"/>
                <a:cs typeface="Calibri"/>
              </a:rPr>
              <a:t>Swarm</a:t>
            </a:r>
            <a:r>
              <a:rPr sz="1950" spc="4" dirty="0">
                <a:latin typeface="Calibri"/>
                <a:cs typeface="Calibri"/>
              </a:rPr>
              <a:t> </a:t>
            </a:r>
            <a:r>
              <a:rPr sz="1950" spc="-4" dirty="0">
                <a:latin typeface="Calibri"/>
                <a:cs typeface="Calibri"/>
              </a:rPr>
              <a:t>or</a:t>
            </a:r>
            <a:r>
              <a:rPr sz="1950" spc="8" dirty="0">
                <a:latin typeface="Calibri"/>
                <a:cs typeface="Calibri"/>
              </a:rPr>
              <a:t> </a:t>
            </a:r>
            <a:r>
              <a:rPr sz="1950" spc="-11" dirty="0">
                <a:latin typeface="Calibri"/>
                <a:cs typeface="Calibri"/>
              </a:rPr>
              <a:t>Kubernetes</a:t>
            </a:r>
            <a:r>
              <a:rPr sz="1950" spc="-34" dirty="0">
                <a:latin typeface="Calibri"/>
                <a:cs typeface="Calibri"/>
              </a:rPr>
              <a:t> </a:t>
            </a:r>
            <a:r>
              <a:rPr sz="1950" spc="-4" dirty="0">
                <a:latin typeface="Calibri"/>
                <a:cs typeface="Calibri"/>
              </a:rPr>
              <a:t>help</a:t>
            </a:r>
            <a:r>
              <a:rPr sz="1950" spc="-15" dirty="0">
                <a:latin typeface="Calibri"/>
                <a:cs typeface="Calibri"/>
              </a:rPr>
              <a:t> </a:t>
            </a:r>
            <a:r>
              <a:rPr sz="1950" spc="-4" dirty="0">
                <a:latin typeface="Calibri"/>
                <a:cs typeface="Calibri"/>
              </a:rPr>
              <a:t>manage</a:t>
            </a:r>
            <a:r>
              <a:rPr sz="1950" spc="-8" dirty="0">
                <a:latin typeface="Calibri"/>
                <a:cs typeface="Calibri"/>
              </a:rPr>
              <a:t> </a:t>
            </a:r>
            <a:r>
              <a:rPr sz="1950" dirty="0">
                <a:latin typeface="Calibri"/>
                <a:cs typeface="Calibri"/>
              </a:rPr>
              <a:t>multiple </a:t>
            </a:r>
            <a:r>
              <a:rPr sz="1950" spc="4" dirty="0">
                <a:latin typeface="Calibri"/>
                <a:cs typeface="Calibri"/>
              </a:rPr>
              <a:t> </a:t>
            </a:r>
            <a:r>
              <a:rPr sz="1950" spc="-11" dirty="0">
                <a:latin typeface="Calibri"/>
                <a:cs typeface="Calibri"/>
              </a:rPr>
              <a:t>containers</a:t>
            </a:r>
            <a:r>
              <a:rPr sz="1950" spc="-4" dirty="0">
                <a:latin typeface="Calibri"/>
                <a:cs typeface="Calibri"/>
              </a:rPr>
              <a:t> across </a:t>
            </a:r>
            <a:r>
              <a:rPr sz="1950" spc="-8" dirty="0">
                <a:latin typeface="Calibri"/>
                <a:cs typeface="Calibri"/>
              </a:rPr>
              <a:t>hosts, </a:t>
            </a:r>
            <a:r>
              <a:rPr sz="1950" dirty="0">
                <a:latin typeface="Calibri"/>
                <a:cs typeface="Calibri"/>
              </a:rPr>
              <a:t>along</a:t>
            </a:r>
            <a:r>
              <a:rPr sz="1950" spc="8" dirty="0">
                <a:latin typeface="Calibri"/>
                <a:cs typeface="Calibri"/>
              </a:rPr>
              <a:t> </a:t>
            </a:r>
            <a:r>
              <a:rPr sz="1950" dirty="0">
                <a:latin typeface="Calibri"/>
                <a:cs typeface="Calibri"/>
              </a:rPr>
              <a:t>with</a:t>
            </a:r>
            <a:r>
              <a:rPr sz="1950" spc="11" dirty="0">
                <a:latin typeface="Calibri"/>
                <a:cs typeface="Calibri"/>
              </a:rPr>
              <a:t> </a:t>
            </a:r>
            <a:r>
              <a:rPr sz="1950" spc="-4" dirty="0">
                <a:latin typeface="Calibri"/>
                <a:cs typeface="Calibri"/>
              </a:rPr>
              <a:t>autoscaling,</a:t>
            </a:r>
            <a:r>
              <a:rPr sz="1950" spc="8" dirty="0">
                <a:latin typeface="Calibri"/>
                <a:cs typeface="Calibri"/>
              </a:rPr>
              <a:t> </a:t>
            </a:r>
            <a:r>
              <a:rPr sz="1950" spc="-11" dirty="0">
                <a:latin typeface="Calibri"/>
                <a:cs typeface="Calibri"/>
              </a:rPr>
              <a:t>lifecycle</a:t>
            </a:r>
            <a:r>
              <a:rPr sz="1950" spc="-19" dirty="0">
                <a:latin typeface="Calibri"/>
                <a:cs typeface="Calibri"/>
              </a:rPr>
              <a:t> </a:t>
            </a:r>
            <a:r>
              <a:rPr sz="1950" spc="-4" dirty="0">
                <a:latin typeface="Calibri"/>
                <a:cs typeface="Calibri"/>
              </a:rPr>
              <a:t>management,</a:t>
            </a:r>
            <a:r>
              <a:rPr sz="1950" spc="-11" dirty="0">
                <a:latin typeface="Calibri"/>
                <a:cs typeface="Calibri"/>
              </a:rPr>
              <a:t> </a:t>
            </a:r>
            <a:r>
              <a:rPr sz="1950" dirty="0">
                <a:latin typeface="Calibri"/>
                <a:cs typeface="Calibri"/>
              </a:rPr>
              <a:t>and </a:t>
            </a:r>
            <a:r>
              <a:rPr sz="1950" spc="-4" dirty="0">
                <a:latin typeface="Calibri"/>
                <a:cs typeface="Calibri"/>
              </a:rPr>
              <a:t>so</a:t>
            </a:r>
            <a:endParaRPr sz="1950" dirty="0">
              <a:latin typeface="Calibri"/>
              <a:cs typeface="Calibri"/>
            </a:endParaRPr>
          </a:p>
        </p:txBody>
      </p:sp>
      <p:sp>
        <p:nvSpPr>
          <p:cNvPr id="9" name="object 2">
            <a:extLst>
              <a:ext uri="{FF2B5EF4-FFF2-40B4-BE49-F238E27FC236}">
                <a16:creationId xmlns:a16="http://schemas.microsoft.com/office/drawing/2014/main" id="{9BC7F6A3-B3E4-87D7-6557-CDF9E01D8AC1}"/>
              </a:ext>
            </a:extLst>
          </p:cNvPr>
          <p:cNvSpPr txBox="1">
            <a:spLocks noGrp="1"/>
          </p:cNvSpPr>
          <p:nvPr>
            <p:ph type="title"/>
          </p:nvPr>
        </p:nvSpPr>
        <p:spPr>
          <a:xfrm>
            <a:off x="384725" y="399426"/>
            <a:ext cx="6866255" cy="452120"/>
          </a:xfrm>
          <a:prstGeom prst="rect">
            <a:avLst/>
          </a:prstGeom>
        </p:spPr>
        <p:txBody>
          <a:bodyPr vert="horz" wrap="square" lIns="0" tIns="12700" rIns="0" bIns="0" rtlCol="0">
            <a:spAutoFit/>
          </a:bodyPr>
          <a:lstStyle/>
          <a:p>
            <a:pPr marL="12700">
              <a:lnSpc>
                <a:spcPct val="100000"/>
              </a:lnSpc>
              <a:spcBef>
                <a:spcPts val="100"/>
              </a:spcBef>
            </a:pPr>
            <a:r>
              <a:rPr lang="en-US" sz="2800" spc="70" dirty="0">
                <a:solidFill>
                  <a:srgbClr val="202729"/>
                </a:solidFill>
              </a:rPr>
              <a:t>Namespaces and </a:t>
            </a:r>
            <a:r>
              <a:rPr lang="en-US" sz="2800" spc="70" dirty="0" err="1">
                <a:solidFill>
                  <a:srgbClr val="202729"/>
                </a:solidFill>
              </a:rPr>
              <a:t>Cgroups</a:t>
            </a:r>
            <a:endParaRPr lang="en-US"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361722"/>
            <a:ext cx="2149316" cy="1025761"/>
          </a:xfrm>
          <a:prstGeom prst="rect">
            <a:avLst/>
          </a:prstGeom>
        </p:spPr>
        <p:txBody>
          <a:bodyPr vert="horz" wrap="square" lIns="0" tIns="10001" rIns="0" bIns="0" rtlCol="0">
            <a:spAutoFit/>
          </a:bodyPr>
          <a:lstStyle/>
          <a:p>
            <a:pPr marL="9525">
              <a:spcBef>
                <a:spcPts val="79"/>
              </a:spcBef>
            </a:pPr>
            <a:r>
              <a:rPr sz="3300" spc="-4" dirty="0"/>
              <a:t>Namespaces</a:t>
            </a:r>
            <a:endParaRPr sz="3300" dirty="0"/>
          </a:p>
        </p:txBody>
      </p:sp>
      <p:sp>
        <p:nvSpPr>
          <p:cNvPr id="3" name="object 3"/>
          <p:cNvSpPr txBox="1"/>
          <p:nvPr/>
        </p:nvSpPr>
        <p:spPr>
          <a:xfrm>
            <a:off x="687704" y="958119"/>
            <a:ext cx="7729538" cy="3580339"/>
          </a:xfrm>
          <a:prstGeom prst="rect">
            <a:avLst/>
          </a:prstGeom>
        </p:spPr>
        <p:txBody>
          <a:bodyPr vert="horz" wrap="square" lIns="0" tIns="9525" rIns="0" bIns="0" rtlCol="0">
            <a:spAutoFit/>
          </a:bodyPr>
          <a:lstStyle/>
          <a:p>
            <a:pPr marL="180975" indent="-171926">
              <a:spcBef>
                <a:spcPts val="75"/>
              </a:spcBef>
              <a:buFont typeface="Arial MT"/>
              <a:buChar char="•"/>
              <a:tabLst>
                <a:tab pos="181451" algn="l"/>
              </a:tabLst>
            </a:pPr>
            <a:r>
              <a:rPr spc="-8" dirty="0">
                <a:latin typeface="Calibri"/>
                <a:cs typeface="Calibri"/>
              </a:rPr>
              <a:t>Group</a:t>
            </a:r>
            <a:r>
              <a:rPr spc="-11" dirty="0">
                <a:latin typeface="Calibri"/>
                <a:cs typeface="Calibri"/>
              </a:rPr>
              <a:t> </a:t>
            </a:r>
            <a:r>
              <a:rPr spc="-4" dirty="0">
                <a:latin typeface="Calibri"/>
                <a:cs typeface="Calibri"/>
              </a:rPr>
              <a:t>of</a:t>
            </a:r>
            <a:r>
              <a:rPr spc="-8" dirty="0">
                <a:latin typeface="Calibri"/>
                <a:cs typeface="Calibri"/>
              </a:rPr>
              <a:t> processes</a:t>
            </a:r>
            <a:r>
              <a:rPr spc="-4" dirty="0">
                <a:latin typeface="Calibri"/>
                <a:cs typeface="Calibri"/>
              </a:rPr>
              <a:t> </a:t>
            </a:r>
            <a:r>
              <a:rPr spc="-8" dirty="0">
                <a:latin typeface="Calibri"/>
                <a:cs typeface="Calibri"/>
              </a:rPr>
              <a:t>that</a:t>
            </a:r>
            <a:r>
              <a:rPr spc="-11" dirty="0">
                <a:latin typeface="Calibri"/>
                <a:cs typeface="Calibri"/>
              </a:rPr>
              <a:t> </a:t>
            </a:r>
            <a:r>
              <a:rPr spc="-15" dirty="0">
                <a:latin typeface="Calibri"/>
                <a:cs typeface="Calibri"/>
              </a:rPr>
              <a:t>have</a:t>
            </a:r>
            <a:r>
              <a:rPr spc="8" dirty="0">
                <a:latin typeface="Calibri"/>
                <a:cs typeface="Calibri"/>
              </a:rPr>
              <a:t> </a:t>
            </a:r>
            <a:r>
              <a:rPr dirty="0">
                <a:latin typeface="Calibri"/>
                <a:cs typeface="Calibri"/>
              </a:rPr>
              <a:t>an</a:t>
            </a:r>
            <a:r>
              <a:rPr spc="-11" dirty="0">
                <a:latin typeface="Calibri"/>
                <a:cs typeface="Calibri"/>
              </a:rPr>
              <a:t> </a:t>
            </a:r>
            <a:r>
              <a:rPr spc="-8" dirty="0">
                <a:latin typeface="Calibri"/>
                <a:cs typeface="Calibri"/>
              </a:rPr>
              <a:t>isolated/sliced</a:t>
            </a:r>
            <a:r>
              <a:rPr spc="-11" dirty="0">
                <a:latin typeface="Calibri"/>
                <a:cs typeface="Calibri"/>
              </a:rPr>
              <a:t> </a:t>
            </a:r>
            <a:r>
              <a:rPr spc="-4" dirty="0">
                <a:latin typeface="Calibri"/>
                <a:cs typeface="Calibri"/>
              </a:rPr>
              <a:t>view</a:t>
            </a:r>
            <a:r>
              <a:rPr dirty="0">
                <a:latin typeface="Calibri"/>
                <a:cs typeface="Calibri"/>
              </a:rPr>
              <a:t> </a:t>
            </a:r>
            <a:r>
              <a:rPr spc="-4" dirty="0">
                <a:latin typeface="Calibri"/>
                <a:cs typeface="Calibri"/>
              </a:rPr>
              <a:t>of</a:t>
            </a:r>
            <a:r>
              <a:rPr spc="4" dirty="0">
                <a:latin typeface="Calibri"/>
                <a:cs typeface="Calibri"/>
              </a:rPr>
              <a:t> </a:t>
            </a:r>
            <a:r>
              <a:rPr dirty="0">
                <a:latin typeface="Calibri"/>
                <a:cs typeface="Calibri"/>
              </a:rPr>
              <a:t>a</a:t>
            </a:r>
            <a:r>
              <a:rPr spc="-4" dirty="0">
                <a:latin typeface="Calibri"/>
                <a:cs typeface="Calibri"/>
              </a:rPr>
              <a:t> global</a:t>
            </a:r>
            <a:r>
              <a:rPr spc="11" dirty="0">
                <a:latin typeface="Calibri"/>
                <a:cs typeface="Calibri"/>
              </a:rPr>
              <a:t> </a:t>
            </a:r>
            <a:r>
              <a:rPr spc="-8" dirty="0">
                <a:latin typeface="Calibri"/>
                <a:cs typeface="Calibri"/>
              </a:rPr>
              <a:t>resource</a:t>
            </a:r>
            <a:endParaRPr dirty="0">
              <a:latin typeface="Calibri"/>
              <a:cs typeface="Calibri"/>
            </a:endParaRPr>
          </a:p>
          <a:p>
            <a:pPr marL="180975" marR="926783" indent="-171926">
              <a:lnSpc>
                <a:spcPct val="70000"/>
              </a:lnSpc>
              <a:spcBef>
                <a:spcPts val="746"/>
              </a:spcBef>
              <a:buFont typeface="Arial MT"/>
              <a:buChar char="•"/>
              <a:tabLst>
                <a:tab pos="181451" algn="l"/>
              </a:tabLst>
            </a:pPr>
            <a:r>
              <a:rPr spc="-11" dirty="0">
                <a:latin typeface="Calibri"/>
                <a:cs typeface="Calibri"/>
              </a:rPr>
              <a:t>Default</a:t>
            </a:r>
            <a:r>
              <a:rPr spc="-4" dirty="0">
                <a:latin typeface="Calibri"/>
                <a:cs typeface="Calibri"/>
              </a:rPr>
              <a:t> namespace</a:t>
            </a:r>
            <a:r>
              <a:rPr spc="-8" dirty="0">
                <a:latin typeface="Calibri"/>
                <a:cs typeface="Calibri"/>
              </a:rPr>
              <a:t> </a:t>
            </a:r>
            <a:r>
              <a:rPr spc="-15" dirty="0">
                <a:latin typeface="Calibri"/>
                <a:cs typeface="Calibri"/>
              </a:rPr>
              <a:t>for</a:t>
            </a:r>
            <a:r>
              <a:rPr dirty="0">
                <a:latin typeface="Calibri"/>
                <a:cs typeface="Calibri"/>
              </a:rPr>
              <a:t> all</a:t>
            </a:r>
            <a:r>
              <a:rPr spc="-15" dirty="0">
                <a:latin typeface="Calibri"/>
                <a:cs typeface="Calibri"/>
              </a:rPr>
              <a:t> </a:t>
            </a:r>
            <a:r>
              <a:rPr spc="-8" dirty="0">
                <a:latin typeface="Calibri"/>
                <a:cs typeface="Calibri"/>
              </a:rPr>
              <a:t>processes</a:t>
            </a:r>
            <a:r>
              <a:rPr spc="-4" dirty="0">
                <a:latin typeface="Calibri"/>
                <a:cs typeface="Calibri"/>
              </a:rPr>
              <a:t> </a:t>
            </a:r>
            <a:r>
              <a:rPr dirty="0">
                <a:latin typeface="Calibri"/>
                <a:cs typeface="Calibri"/>
              </a:rPr>
              <a:t>in</a:t>
            </a:r>
            <a:r>
              <a:rPr spc="4" dirty="0">
                <a:latin typeface="Calibri"/>
                <a:cs typeface="Calibri"/>
              </a:rPr>
              <a:t> </a:t>
            </a:r>
            <a:r>
              <a:rPr spc="-4" dirty="0">
                <a:latin typeface="Calibri"/>
                <a:cs typeface="Calibri"/>
              </a:rPr>
              <a:t>Linux,</a:t>
            </a:r>
            <a:r>
              <a:rPr spc="-11" dirty="0">
                <a:latin typeface="Calibri"/>
                <a:cs typeface="Calibri"/>
              </a:rPr>
              <a:t> </a:t>
            </a:r>
            <a:r>
              <a:rPr spc="-19" dirty="0">
                <a:latin typeface="Calibri"/>
                <a:cs typeface="Calibri"/>
              </a:rPr>
              <a:t>system</a:t>
            </a:r>
            <a:r>
              <a:rPr spc="-8" dirty="0">
                <a:latin typeface="Calibri"/>
                <a:cs typeface="Calibri"/>
              </a:rPr>
              <a:t> </a:t>
            </a:r>
            <a:r>
              <a:rPr spc="-4" dirty="0">
                <a:latin typeface="Calibri"/>
                <a:cs typeface="Calibri"/>
              </a:rPr>
              <a:t>calls</a:t>
            </a:r>
            <a:r>
              <a:rPr spc="-8" dirty="0">
                <a:latin typeface="Calibri"/>
                <a:cs typeface="Calibri"/>
              </a:rPr>
              <a:t> </a:t>
            </a:r>
            <a:r>
              <a:rPr spc="-11" dirty="0">
                <a:latin typeface="Calibri"/>
                <a:cs typeface="Calibri"/>
              </a:rPr>
              <a:t>to</a:t>
            </a:r>
            <a:r>
              <a:rPr spc="-8" dirty="0">
                <a:latin typeface="Calibri"/>
                <a:cs typeface="Calibri"/>
              </a:rPr>
              <a:t> </a:t>
            </a:r>
            <a:r>
              <a:rPr spc="-11" dirty="0">
                <a:latin typeface="Calibri"/>
                <a:cs typeface="Calibri"/>
              </a:rPr>
              <a:t>create</a:t>
            </a:r>
            <a:r>
              <a:rPr spc="-8" dirty="0">
                <a:latin typeface="Calibri"/>
                <a:cs typeface="Calibri"/>
              </a:rPr>
              <a:t> </a:t>
            </a:r>
            <a:r>
              <a:rPr spc="-4" dirty="0">
                <a:latin typeface="Calibri"/>
                <a:cs typeface="Calibri"/>
              </a:rPr>
              <a:t>new </a:t>
            </a:r>
            <a:r>
              <a:rPr spc="-394" dirty="0">
                <a:latin typeface="Calibri"/>
                <a:cs typeface="Calibri"/>
              </a:rPr>
              <a:t> </a:t>
            </a:r>
            <a:r>
              <a:rPr spc="-4" dirty="0">
                <a:latin typeface="Calibri"/>
                <a:cs typeface="Calibri"/>
              </a:rPr>
              <a:t>namespaces</a:t>
            </a:r>
            <a:r>
              <a:rPr spc="-19" dirty="0">
                <a:latin typeface="Calibri"/>
                <a:cs typeface="Calibri"/>
              </a:rPr>
              <a:t> </a:t>
            </a:r>
            <a:r>
              <a:rPr dirty="0">
                <a:latin typeface="Calibri"/>
                <a:cs typeface="Calibri"/>
              </a:rPr>
              <a:t>and</a:t>
            </a:r>
            <a:r>
              <a:rPr spc="-4" dirty="0">
                <a:latin typeface="Calibri"/>
                <a:cs typeface="Calibri"/>
              </a:rPr>
              <a:t> place</a:t>
            </a:r>
            <a:r>
              <a:rPr spc="-8" dirty="0">
                <a:latin typeface="Calibri"/>
                <a:cs typeface="Calibri"/>
              </a:rPr>
              <a:t> processes</a:t>
            </a:r>
            <a:r>
              <a:rPr spc="-4" dirty="0">
                <a:latin typeface="Calibri"/>
                <a:cs typeface="Calibri"/>
              </a:rPr>
              <a:t> </a:t>
            </a:r>
            <a:r>
              <a:rPr dirty="0">
                <a:latin typeface="Calibri"/>
                <a:cs typeface="Calibri"/>
              </a:rPr>
              <a:t>in</a:t>
            </a:r>
            <a:r>
              <a:rPr spc="-11" dirty="0">
                <a:latin typeface="Calibri"/>
                <a:cs typeface="Calibri"/>
              </a:rPr>
              <a:t> </a:t>
            </a:r>
            <a:r>
              <a:rPr dirty="0">
                <a:latin typeface="Calibri"/>
                <a:cs typeface="Calibri"/>
              </a:rPr>
              <a:t>them</a:t>
            </a:r>
          </a:p>
          <a:p>
            <a:pPr marL="180975" indent="-171926">
              <a:lnSpc>
                <a:spcPts val="2078"/>
              </a:lnSpc>
              <a:spcBef>
                <a:spcPts val="109"/>
              </a:spcBef>
              <a:buFont typeface="Arial MT"/>
              <a:buChar char="•"/>
              <a:tabLst>
                <a:tab pos="181451" algn="l"/>
              </a:tabLst>
            </a:pPr>
            <a:r>
              <a:rPr dirty="0">
                <a:latin typeface="Calibri"/>
                <a:cs typeface="Calibri"/>
              </a:rPr>
              <a:t>Which</a:t>
            </a:r>
            <a:r>
              <a:rPr spc="-4" dirty="0">
                <a:latin typeface="Calibri"/>
                <a:cs typeface="Calibri"/>
              </a:rPr>
              <a:t> </a:t>
            </a:r>
            <a:r>
              <a:rPr spc="-8" dirty="0">
                <a:latin typeface="Calibri"/>
                <a:cs typeface="Calibri"/>
              </a:rPr>
              <a:t>resources</a:t>
            </a:r>
            <a:r>
              <a:rPr spc="-19" dirty="0">
                <a:latin typeface="Calibri"/>
                <a:cs typeface="Calibri"/>
              </a:rPr>
              <a:t> </a:t>
            </a:r>
            <a:r>
              <a:rPr spc="-8" dirty="0">
                <a:latin typeface="Calibri"/>
                <a:cs typeface="Calibri"/>
              </a:rPr>
              <a:t>can</a:t>
            </a:r>
            <a:r>
              <a:rPr spc="-4" dirty="0">
                <a:latin typeface="Calibri"/>
                <a:cs typeface="Calibri"/>
              </a:rPr>
              <a:t> be</a:t>
            </a:r>
            <a:r>
              <a:rPr spc="-8" dirty="0">
                <a:latin typeface="Calibri"/>
                <a:cs typeface="Calibri"/>
              </a:rPr>
              <a:t> </a:t>
            </a:r>
            <a:r>
              <a:rPr spc="-4" dirty="0">
                <a:latin typeface="Calibri"/>
                <a:cs typeface="Calibri"/>
              </a:rPr>
              <a:t>sliced?</a:t>
            </a:r>
            <a:endParaRPr dirty="0">
              <a:latin typeface="Calibri"/>
              <a:cs typeface="Calibri"/>
            </a:endParaRPr>
          </a:p>
          <a:p>
            <a:pPr marL="695325" marR="41910" lvl="1" indent="-342900">
              <a:lnSpc>
                <a:spcPct val="70000"/>
              </a:lnSpc>
              <a:spcBef>
                <a:spcPts val="458"/>
              </a:spcBef>
              <a:buAutoNum type="arabicPeriod"/>
              <a:tabLst>
                <a:tab pos="695325" algn="l"/>
                <a:tab pos="695801" algn="l"/>
              </a:tabLst>
            </a:pPr>
            <a:r>
              <a:rPr sz="1500" spc="-4" dirty="0">
                <a:solidFill>
                  <a:srgbClr val="006FC0"/>
                </a:solidFill>
                <a:latin typeface="Calibri"/>
                <a:cs typeface="Calibri"/>
              </a:rPr>
              <a:t>Mount</a:t>
            </a:r>
            <a:r>
              <a:rPr sz="1500" spc="-11" dirty="0">
                <a:solidFill>
                  <a:srgbClr val="006FC0"/>
                </a:solidFill>
                <a:latin typeface="Calibri"/>
                <a:cs typeface="Calibri"/>
              </a:rPr>
              <a:t> </a:t>
            </a:r>
            <a:r>
              <a:rPr sz="1500" spc="-4" dirty="0">
                <a:solidFill>
                  <a:srgbClr val="006FC0"/>
                </a:solidFill>
                <a:latin typeface="Calibri"/>
                <a:cs typeface="Calibri"/>
              </a:rPr>
              <a:t>namespace</a:t>
            </a:r>
            <a:r>
              <a:rPr sz="1500" spc="-4" dirty="0">
                <a:latin typeface="Calibri"/>
                <a:cs typeface="Calibri"/>
              </a:rPr>
              <a:t>:</a:t>
            </a:r>
            <a:r>
              <a:rPr sz="1500" spc="15" dirty="0">
                <a:latin typeface="Calibri"/>
                <a:cs typeface="Calibri"/>
              </a:rPr>
              <a:t> </a:t>
            </a:r>
            <a:r>
              <a:rPr sz="1500" spc="-8" dirty="0">
                <a:latin typeface="Calibri"/>
                <a:cs typeface="Calibri"/>
              </a:rPr>
              <a:t>isolates</a:t>
            </a:r>
            <a:r>
              <a:rPr sz="1500" spc="19" dirty="0">
                <a:latin typeface="Calibri"/>
                <a:cs typeface="Calibri"/>
              </a:rPr>
              <a:t> </a:t>
            </a:r>
            <a:r>
              <a:rPr sz="1500" dirty="0">
                <a:latin typeface="Calibri"/>
                <a:cs typeface="Calibri"/>
              </a:rPr>
              <a:t>the</a:t>
            </a:r>
            <a:r>
              <a:rPr sz="1500" spc="8" dirty="0">
                <a:latin typeface="Calibri"/>
                <a:cs typeface="Calibri"/>
              </a:rPr>
              <a:t> </a:t>
            </a:r>
            <a:r>
              <a:rPr sz="1500" spc="-11" dirty="0">
                <a:latin typeface="Calibri"/>
                <a:cs typeface="Calibri"/>
              </a:rPr>
              <a:t>filesystem</a:t>
            </a:r>
            <a:r>
              <a:rPr sz="1500" spc="34" dirty="0">
                <a:latin typeface="Calibri"/>
                <a:cs typeface="Calibri"/>
              </a:rPr>
              <a:t> </a:t>
            </a:r>
            <a:r>
              <a:rPr sz="1500" spc="-4" dirty="0">
                <a:latin typeface="Calibri"/>
                <a:cs typeface="Calibri"/>
              </a:rPr>
              <a:t>mount points</a:t>
            </a:r>
            <a:r>
              <a:rPr sz="1500" spc="4" dirty="0">
                <a:latin typeface="Calibri"/>
                <a:cs typeface="Calibri"/>
              </a:rPr>
              <a:t> </a:t>
            </a:r>
            <a:r>
              <a:rPr sz="1500" spc="-4" dirty="0">
                <a:latin typeface="Calibri"/>
                <a:cs typeface="Calibri"/>
              </a:rPr>
              <a:t>seen</a:t>
            </a:r>
            <a:r>
              <a:rPr sz="1500" spc="4" dirty="0">
                <a:latin typeface="Calibri"/>
                <a:cs typeface="Calibri"/>
              </a:rPr>
              <a:t> </a:t>
            </a:r>
            <a:r>
              <a:rPr sz="1500" spc="-4" dirty="0">
                <a:latin typeface="Calibri"/>
                <a:cs typeface="Calibri"/>
              </a:rPr>
              <a:t>by</a:t>
            </a:r>
            <a:r>
              <a:rPr sz="1500" spc="-8" dirty="0">
                <a:latin typeface="Calibri"/>
                <a:cs typeface="Calibri"/>
              </a:rPr>
              <a:t> </a:t>
            </a:r>
            <a:r>
              <a:rPr sz="1500" dirty="0">
                <a:latin typeface="Calibri"/>
                <a:cs typeface="Calibri"/>
              </a:rPr>
              <a:t>a</a:t>
            </a:r>
            <a:r>
              <a:rPr sz="1500" spc="4" dirty="0">
                <a:latin typeface="Calibri"/>
                <a:cs typeface="Calibri"/>
              </a:rPr>
              <a:t> </a:t>
            </a:r>
            <a:r>
              <a:rPr sz="1500" spc="-8" dirty="0">
                <a:latin typeface="Calibri"/>
                <a:cs typeface="Calibri"/>
              </a:rPr>
              <a:t>group</a:t>
            </a:r>
            <a:r>
              <a:rPr sz="1500" spc="-4" dirty="0">
                <a:latin typeface="Calibri"/>
                <a:cs typeface="Calibri"/>
              </a:rPr>
              <a:t> of </a:t>
            </a:r>
            <a:r>
              <a:rPr sz="1500" spc="-8" dirty="0">
                <a:latin typeface="Calibri"/>
                <a:cs typeface="Calibri"/>
              </a:rPr>
              <a:t>processes.</a:t>
            </a:r>
            <a:r>
              <a:rPr sz="1500" spc="8" dirty="0">
                <a:latin typeface="Calibri"/>
                <a:cs typeface="Calibri"/>
              </a:rPr>
              <a:t> </a:t>
            </a:r>
            <a:r>
              <a:rPr sz="1500" spc="-4" dirty="0">
                <a:latin typeface="Calibri"/>
                <a:cs typeface="Calibri"/>
              </a:rPr>
              <a:t>The </a:t>
            </a:r>
            <a:r>
              <a:rPr sz="1500" spc="-326" dirty="0">
                <a:latin typeface="Calibri"/>
                <a:cs typeface="Calibri"/>
              </a:rPr>
              <a:t> </a:t>
            </a:r>
            <a:r>
              <a:rPr sz="1500" spc="-4" dirty="0">
                <a:latin typeface="Calibri"/>
                <a:cs typeface="Calibri"/>
              </a:rPr>
              <a:t>mount()</a:t>
            </a:r>
            <a:r>
              <a:rPr sz="1500" dirty="0">
                <a:latin typeface="Calibri"/>
                <a:cs typeface="Calibri"/>
              </a:rPr>
              <a:t> and</a:t>
            </a:r>
            <a:r>
              <a:rPr sz="1500" spc="-4" dirty="0">
                <a:latin typeface="Calibri"/>
                <a:cs typeface="Calibri"/>
              </a:rPr>
              <a:t> umount()</a:t>
            </a:r>
            <a:r>
              <a:rPr sz="1500" spc="-8" dirty="0">
                <a:latin typeface="Calibri"/>
                <a:cs typeface="Calibri"/>
              </a:rPr>
              <a:t> </a:t>
            </a:r>
            <a:r>
              <a:rPr sz="1500" spc="-15" dirty="0">
                <a:latin typeface="Calibri"/>
                <a:cs typeface="Calibri"/>
              </a:rPr>
              <a:t>system</a:t>
            </a:r>
            <a:r>
              <a:rPr sz="1500" spc="11" dirty="0">
                <a:latin typeface="Calibri"/>
                <a:cs typeface="Calibri"/>
              </a:rPr>
              <a:t> </a:t>
            </a:r>
            <a:r>
              <a:rPr sz="1500" spc="-4" dirty="0">
                <a:latin typeface="Calibri"/>
                <a:cs typeface="Calibri"/>
              </a:rPr>
              <a:t>calls</a:t>
            </a:r>
            <a:r>
              <a:rPr sz="1500" spc="15" dirty="0">
                <a:latin typeface="Calibri"/>
                <a:cs typeface="Calibri"/>
              </a:rPr>
              <a:t> </a:t>
            </a:r>
            <a:r>
              <a:rPr sz="1500" spc="-4" dirty="0">
                <a:latin typeface="Calibri"/>
                <a:cs typeface="Calibri"/>
              </a:rPr>
              <a:t>only</a:t>
            </a:r>
            <a:r>
              <a:rPr sz="1500" spc="-11" dirty="0">
                <a:latin typeface="Calibri"/>
                <a:cs typeface="Calibri"/>
              </a:rPr>
              <a:t> affect</a:t>
            </a:r>
            <a:r>
              <a:rPr sz="1500" spc="8" dirty="0">
                <a:latin typeface="Calibri"/>
                <a:cs typeface="Calibri"/>
              </a:rPr>
              <a:t> </a:t>
            </a:r>
            <a:r>
              <a:rPr sz="1500" dirty="0">
                <a:latin typeface="Calibri"/>
                <a:cs typeface="Calibri"/>
              </a:rPr>
              <a:t>the </a:t>
            </a:r>
            <a:r>
              <a:rPr sz="1500" spc="-8" dirty="0">
                <a:latin typeface="Calibri"/>
                <a:cs typeface="Calibri"/>
              </a:rPr>
              <a:t>processes</a:t>
            </a:r>
            <a:r>
              <a:rPr sz="1500" spc="11" dirty="0">
                <a:latin typeface="Calibri"/>
                <a:cs typeface="Calibri"/>
              </a:rPr>
              <a:t> </a:t>
            </a:r>
            <a:r>
              <a:rPr sz="1500" dirty="0">
                <a:latin typeface="Calibri"/>
                <a:cs typeface="Calibri"/>
              </a:rPr>
              <a:t>in </a:t>
            </a:r>
            <a:r>
              <a:rPr sz="1500" spc="-4" dirty="0">
                <a:latin typeface="Calibri"/>
                <a:cs typeface="Calibri"/>
              </a:rPr>
              <a:t>that</a:t>
            </a:r>
            <a:r>
              <a:rPr sz="1500" spc="11" dirty="0">
                <a:latin typeface="Calibri"/>
                <a:cs typeface="Calibri"/>
              </a:rPr>
              <a:t> </a:t>
            </a:r>
            <a:r>
              <a:rPr sz="1500" spc="-4" dirty="0">
                <a:latin typeface="Calibri"/>
                <a:cs typeface="Calibri"/>
              </a:rPr>
              <a:t>namespace.</a:t>
            </a:r>
            <a:endParaRPr sz="1500" dirty="0">
              <a:latin typeface="Calibri"/>
              <a:cs typeface="Calibri"/>
            </a:endParaRPr>
          </a:p>
          <a:p>
            <a:pPr marL="695325" marR="300514" lvl="1" indent="-342900">
              <a:lnSpc>
                <a:spcPct val="70000"/>
              </a:lnSpc>
              <a:spcBef>
                <a:spcPts val="375"/>
              </a:spcBef>
              <a:buAutoNum type="arabicPeriod"/>
              <a:tabLst>
                <a:tab pos="695325" algn="l"/>
                <a:tab pos="695801" algn="l"/>
              </a:tabLst>
            </a:pPr>
            <a:r>
              <a:rPr sz="1500" dirty="0">
                <a:solidFill>
                  <a:srgbClr val="006FC0"/>
                </a:solidFill>
                <a:latin typeface="Calibri"/>
                <a:cs typeface="Calibri"/>
              </a:rPr>
              <a:t>PID</a:t>
            </a:r>
            <a:r>
              <a:rPr sz="1500" spc="-4" dirty="0">
                <a:solidFill>
                  <a:srgbClr val="006FC0"/>
                </a:solidFill>
                <a:latin typeface="Calibri"/>
                <a:cs typeface="Calibri"/>
              </a:rPr>
              <a:t> namespace</a:t>
            </a:r>
            <a:r>
              <a:rPr sz="1500" spc="-4" dirty="0">
                <a:latin typeface="Calibri"/>
                <a:cs typeface="Calibri"/>
              </a:rPr>
              <a:t>:</a:t>
            </a:r>
            <a:r>
              <a:rPr sz="1500" spc="11" dirty="0">
                <a:latin typeface="Calibri"/>
                <a:cs typeface="Calibri"/>
              </a:rPr>
              <a:t> </a:t>
            </a:r>
            <a:r>
              <a:rPr sz="1500" spc="-8" dirty="0">
                <a:latin typeface="Calibri"/>
                <a:cs typeface="Calibri"/>
              </a:rPr>
              <a:t>isolates</a:t>
            </a:r>
            <a:r>
              <a:rPr sz="1500" spc="34" dirty="0">
                <a:latin typeface="Calibri"/>
                <a:cs typeface="Calibri"/>
              </a:rPr>
              <a:t> </a:t>
            </a:r>
            <a:r>
              <a:rPr sz="1500" dirty="0">
                <a:latin typeface="Calibri"/>
                <a:cs typeface="Calibri"/>
              </a:rPr>
              <a:t>the</a:t>
            </a:r>
            <a:r>
              <a:rPr sz="1500" spc="-4" dirty="0">
                <a:latin typeface="Calibri"/>
                <a:cs typeface="Calibri"/>
              </a:rPr>
              <a:t> </a:t>
            </a:r>
            <a:r>
              <a:rPr sz="1500" dirty="0">
                <a:latin typeface="Calibri"/>
                <a:cs typeface="Calibri"/>
              </a:rPr>
              <a:t>PID</a:t>
            </a:r>
            <a:r>
              <a:rPr sz="1500" spc="-19" dirty="0">
                <a:latin typeface="Calibri"/>
                <a:cs typeface="Calibri"/>
              </a:rPr>
              <a:t> </a:t>
            </a:r>
            <a:r>
              <a:rPr sz="1500" spc="-4" dirty="0">
                <a:latin typeface="Calibri"/>
                <a:cs typeface="Calibri"/>
              </a:rPr>
              <a:t>numberspace</a:t>
            </a:r>
            <a:r>
              <a:rPr sz="1500" spc="15" dirty="0">
                <a:latin typeface="Calibri"/>
                <a:cs typeface="Calibri"/>
              </a:rPr>
              <a:t> </a:t>
            </a:r>
            <a:r>
              <a:rPr sz="1500" spc="-4" dirty="0">
                <a:latin typeface="Calibri"/>
                <a:cs typeface="Calibri"/>
              </a:rPr>
              <a:t>seen</a:t>
            </a:r>
            <a:r>
              <a:rPr sz="1500" spc="4" dirty="0">
                <a:latin typeface="Calibri"/>
                <a:cs typeface="Calibri"/>
              </a:rPr>
              <a:t> </a:t>
            </a:r>
            <a:r>
              <a:rPr sz="1500" spc="-4" dirty="0">
                <a:latin typeface="Calibri"/>
                <a:cs typeface="Calibri"/>
              </a:rPr>
              <a:t>by </a:t>
            </a:r>
            <a:r>
              <a:rPr sz="1500" spc="-8" dirty="0">
                <a:latin typeface="Calibri"/>
                <a:cs typeface="Calibri"/>
              </a:rPr>
              <a:t>processes.</a:t>
            </a:r>
            <a:r>
              <a:rPr sz="1500" spc="11" dirty="0">
                <a:latin typeface="Calibri"/>
                <a:cs typeface="Calibri"/>
              </a:rPr>
              <a:t> </a:t>
            </a:r>
            <a:r>
              <a:rPr sz="1500" dirty="0">
                <a:latin typeface="Calibri"/>
                <a:cs typeface="Calibri"/>
              </a:rPr>
              <a:t>E.g.,</a:t>
            </a:r>
            <a:r>
              <a:rPr sz="1500" spc="-19" dirty="0">
                <a:latin typeface="Calibri"/>
                <a:cs typeface="Calibri"/>
              </a:rPr>
              <a:t> </a:t>
            </a:r>
            <a:r>
              <a:rPr sz="1500" spc="-15" dirty="0">
                <a:latin typeface="Calibri"/>
                <a:cs typeface="Calibri"/>
              </a:rPr>
              <a:t>first</a:t>
            </a:r>
            <a:r>
              <a:rPr sz="1500" spc="26" dirty="0">
                <a:latin typeface="Calibri"/>
                <a:cs typeface="Calibri"/>
              </a:rPr>
              <a:t> </a:t>
            </a:r>
            <a:r>
              <a:rPr sz="1500" spc="-8" dirty="0">
                <a:latin typeface="Calibri"/>
                <a:cs typeface="Calibri"/>
              </a:rPr>
              <a:t>process</a:t>
            </a:r>
            <a:r>
              <a:rPr sz="1500" spc="4" dirty="0">
                <a:latin typeface="Calibri"/>
                <a:cs typeface="Calibri"/>
              </a:rPr>
              <a:t> </a:t>
            </a:r>
            <a:r>
              <a:rPr sz="1500" spc="-4" dirty="0">
                <a:latin typeface="Calibri"/>
                <a:cs typeface="Calibri"/>
              </a:rPr>
              <a:t>in</a:t>
            </a:r>
            <a:r>
              <a:rPr sz="1500" spc="8" dirty="0">
                <a:latin typeface="Calibri"/>
                <a:cs typeface="Calibri"/>
              </a:rPr>
              <a:t> </a:t>
            </a:r>
            <a:r>
              <a:rPr sz="1500" dirty="0">
                <a:latin typeface="Calibri"/>
                <a:cs typeface="Calibri"/>
              </a:rPr>
              <a:t>a </a:t>
            </a:r>
            <a:r>
              <a:rPr sz="1500" spc="-330" dirty="0">
                <a:latin typeface="Calibri"/>
                <a:cs typeface="Calibri"/>
              </a:rPr>
              <a:t> </a:t>
            </a:r>
            <a:r>
              <a:rPr sz="1500" spc="-4" dirty="0">
                <a:latin typeface="Calibri"/>
                <a:cs typeface="Calibri"/>
              </a:rPr>
              <a:t>new</a:t>
            </a:r>
            <a:r>
              <a:rPr sz="1500" spc="-15" dirty="0">
                <a:latin typeface="Calibri"/>
                <a:cs typeface="Calibri"/>
              </a:rPr>
              <a:t> </a:t>
            </a:r>
            <a:r>
              <a:rPr sz="1500" dirty="0">
                <a:latin typeface="Calibri"/>
                <a:cs typeface="Calibri"/>
              </a:rPr>
              <a:t>PID</a:t>
            </a:r>
            <a:r>
              <a:rPr sz="1500" spc="-8" dirty="0">
                <a:latin typeface="Calibri"/>
                <a:cs typeface="Calibri"/>
              </a:rPr>
              <a:t> </a:t>
            </a:r>
            <a:r>
              <a:rPr sz="1500" spc="-4" dirty="0">
                <a:latin typeface="Calibri"/>
                <a:cs typeface="Calibri"/>
              </a:rPr>
              <a:t>namespace</a:t>
            </a:r>
            <a:r>
              <a:rPr sz="1500" dirty="0">
                <a:latin typeface="Calibri"/>
                <a:cs typeface="Calibri"/>
              </a:rPr>
              <a:t> </a:t>
            </a:r>
            <a:r>
              <a:rPr sz="1500" spc="-4" dirty="0">
                <a:latin typeface="Calibri"/>
                <a:cs typeface="Calibri"/>
              </a:rPr>
              <a:t>gets</a:t>
            </a:r>
            <a:r>
              <a:rPr sz="1500" dirty="0">
                <a:latin typeface="Calibri"/>
                <a:cs typeface="Calibri"/>
              </a:rPr>
              <a:t> a PID</a:t>
            </a:r>
            <a:r>
              <a:rPr sz="1500" spc="-15" dirty="0">
                <a:latin typeface="Calibri"/>
                <a:cs typeface="Calibri"/>
              </a:rPr>
              <a:t> </a:t>
            </a:r>
            <a:r>
              <a:rPr sz="1500" spc="-4" dirty="0">
                <a:latin typeface="Calibri"/>
                <a:cs typeface="Calibri"/>
              </a:rPr>
              <a:t>of</a:t>
            </a:r>
            <a:r>
              <a:rPr sz="1500" spc="-8" dirty="0">
                <a:latin typeface="Calibri"/>
                <a:cs typeface="Calibri"/>
              </a:rPr>
              <a:t> </a:t>
            </a:r>
            <a:r>
              <a:rPr sz="1500" dirty="0">
                <a:latin typeface="Calibri"/>
                <a:cs typeface="Calibri"/>
              </a:rPr>
              <a:t>1.</a:t>
            </a:r>
          </a:p>
          <a:p>
            <a:pPr marL="695325" marR="193358" lvl="1" indent="-342900">
              <a:lnSpc>
                <a:spcPct val="70000"/>
              </a:lnSpc>
              <a:spcBef>
                <a:spcPts val="379"/>
              </a:spcBef>
              <a:buAutoNum type="arabicPeriod"/>
              <a:tabLst>
                <a:tab pos="695325" algn="l"/>
                <a:tab pos="695801" algn="l"/>
              </a:tabLst>
            </a:pPr>
            <a:r>
              <a:rPr sz="1500" spc="-8" dirty="0">
                <a:solidFill>
                  <a:srgbClr val="006FC0"/>
                </a:solidFill>
                <a:latin typeface="Calibri"/>
                <a:cs typeface="Calibri"/>
              </a:rPr>
              <a:t>Network</a:t>
            </a:r>
            <a:r>
              <a:rPr sz="1500" dirty="0">
                <a:solidFill>
                  <a:srgbClr val="006FC0"/>
                </a:solidFill>
                <a:latin typeface="Calibri"/>
                <a:cs typeface="Calibri"/>
              </a:rPr>
              <a:t> </a:t>
            </a:r>
            <a:r>
              <a:rPr sz="1500" spc="-4" dirty="0">
                <a:solidFill>
                  <a:srgbClr val="006FC0"/>
                </a:solidFill>
                <a:latin typeface="Calibri"/>
                <a:cs typeface="Calibri"/>
              </a:rPr>
              <a:t>namespace</a:t>
            </a:r>
            <a:r>
              <a:rPr sz="1500" spc="-4" dirty="0">
                <a:latin typeface="Calibri"/>
                <a:cs typeface="Calibri"/>
              </a:rPr>
              <a:t>:</a:t>
            </a:r>
            <a:r>
              <a:rPr sz="1500" spc="8" dirty="0">
                <a:latin typeface="Calibri"/>
                <a:cs typeface="Calibri"/>
              </a:rPr>
              <a:t> </a:t>
            </a:r>
            <a:r>
              <a:rPr sz="1500" spc="-8" dirty="0">
                <a:latin typeface="Calibri"/>
                <a:cs typeface="Calibri"/>
              </a:rPr>
              <a:t>isolates</a:t>
            </a:r>
            <a:r>
              <a:rPr sz="1500" spc="26" dirty="0">
                <a:latin typeface="Calibri"/>
                <a:cs typeface="Calibri"/>
              </a:rPr>
              <a:t> </a:t>
            </a:r>
            <a:r>
              <a:rPr sz="1500" spc="-8" dirty="0">
                <a:latin typeface="Calibri"/>
                <a:cs typeface="Calibri"/>
              </a:rPr>
              <a:t>network</a:t>
            </a:r>
            <a:r>
              <a:rPr sz="1500" spc="-4" dirty="0">
                <a:latin typeface="Calibri"/>
                <a:cs typeface="Calibri"/>
              </a:rPr>
              <a:t> resources</a:t>
            </a:r>
            <a:r>
              <a:rPr sz="1500" spc="11" dirty="0">
                <a:latin typeface="Calibri"/>
                <a:cs typeface="Calibri"/>
              </a:rPr>
              <a:t> </a:t>
            </a:r>
            <a:r>
              <a:rPr sz="1500" spc="-15" dirty="0">
                <a:latin typeface="Calibri"/>
                <a:cs typeface="Calibri"/>
              </a:rPr>
              <a:t>like</a:t>
            </a:r>
            <a:r>
              <a:rPr sz="1500" spc="4" dirty="0">
                <a:latin typeface="Calibri"/>
                <a:cs typeface="Calibri"/>
              </a:rPr>
              <a:t> </a:t>
            </a:r>
            <a:r>
              <a:rPr sz="1500" dirty="0">
                <a:latin typeface="Calibri"/>
                <a:cs typeface="Calibri"/>
              </a:rPr>
              <a:t>IP</a:t>
            </a:r>
            <a:r>
              <a:rPr sz="1500" spc="8" dirty="0">
                <a:latin typeface="Calibri"/>
                <a:cs typeface="Calibri"/>
              </a:rPr>
              <a:t> </a:t>
            </a:r>
            <a:r>
              <a:rPr sz="1500" spc="-4" dirty="0">
                <a:latin typeface="Calibri"/>
                <a:cs typeface="Calibri"/>
              </a:rPr>
              <a:t>addresses,</a:t>
            </a:r>
            <a:r>
              <a:rPr sz="1500" spc="11" dirty="0">
                <a:latin typeface="Calibri"/>
                <a:cs typeface="Calibri"/>
              </a:rPr>
              <a:t> </a:t>
            </a:r>
            <a:r>
              <a:rPr sz="1500" spc="-8" dirty="0">
                <a:latin typeface="Calibri"/>
                <a:cs typeface="Calibri"/>
              </a:rPr>
              <a:t>routing </a:t>
            </a:r>
            <a:r>
              <a:rPr sz="1500" spc="-4" dirty="0">
                <a:latin typeface="Calibri"/>
                <a:cs typeface="Calibri"/>
              </a:rPr>
              <a:t>tables,</a:t>
            </a:r>
            <a:r>
              <a:rPr sz="1500" spc="19" dirty="0">
                <a:latin typeface="Calibri"/>
                <a:cs typeface="Calibri"/>
              </a:rPr>
              <a:t> </a:t>
            </a:r>
            <a:r>
              <a:rPr sz="1500" spc="-4" dirty="0">
                <a:latin typeface="Calibri"/>
                <a:cs typeface="Calibri"/>
              </a:rPr>
              <a:t>port </a:t>
            </a:r>
            <a:r>
              <a:rPr sz="1500" dirty="0">
                <a:latin typeface="Calibri"/>
                <a:cs typeface="Calibri"/>
              </a:rPr>
              <a:t> </a:t>
            </a:r>
            <a:r>
              <a:rPr sz="1500" spc="-4" dirty="0">
                <a:latin typeface="Calibri"/>
                <a:cs typeface="Calibri"/>
              </a:rPr>
              <a:t>numbers</a:t>
            </a:r>
            <a:r>
              <a:rPr sz="1500" spc="4" dirty="0">
                <a:latin typeface="Calibri"/>
                <a:cs typeface="Calibri"/>
              </a:rPr>
              <a:t> </a:t>
            </a:r>
            <a:r>
              <a:rPr sz="1500" dirty="0">
                <a:latin typeface="Calibri"/>
                <a:cs typeface="Calibri"/>
              </a:rPr>
              <a:t>and</a:t>
            </a:r>
            <a:r>
              <a:rPr sz="1500" spc="-8" dirty="0">
                <a:latin typeface="Calibri"/>
                <a:cs typeface="Calibri"/>
              </a:rPr>
              <a:t> </a:t>
            </a:r>
            <a:r>
              <a:rPr sz="1500" spc="-4" dirty="0">
                <a:latin typeface="Calibri"/>
                <a:cs typeface="Calibri"/>
              </a:rPr>
              <a:t>so</a:t>
            </a:r>
            <a:r>
              <a:rPr sz="1500" spc="4" dirty="0">
                <a:latin typeface="Calibri"/>
                <a:cs typeface="Calibri"/>
              </a:rPr>
              <a:t> </a:t>
            </a:r>
            <a:r>
              <a:rPr sz="1500" spc="-4" dirty="0">
                <a:latin typeface="Calibri"/>
                <a:cs typeface="Calibri"/>
              </a:rPr>
              <a:t>on.</a:t>
            </a:r>
            <a:r>
              <a:rPr sz="1500" spc="-11" dirty="0">
                <a:latin typeface="Calibri"/>
                <a:cs typeface="Calibri"/>
              </a:rPr>
              <a:t> </a:t>
            </a:r>
            <a:r>
              <a:rPr sz="1500" dirty="0">
                <a:latin typeface="Calibri"/>
                <a:cs typeface="Calibri"/>
              </a:rPr>
              <a:t>E.g.,</a:t>
            </a:r>
            <a:r>
              <a:rPr sz="1500" spc="-19" dirty="0">
                <a:latin typeface="Calibri"/>
                <a:cs typeface="Calibri"/>
              </a:rPr>
              <a:t> </a:t>
            </a:r>
            <a:r>
              <a:rPr sz="1500" spc="-8" dirty="0">
                <a:latin typeface="Calibri"/>
                <a:cs typeface="Calibri"/>
              </a:rPr>
              <a:t>processes</a:t>
            </a:r>
            <a:r>
              <a:rPr sz="1500" spc="19" dirty="0">
                <a:latin typeface="Calibri"/>
                <a:cs typeface="Calibri"/>
              </a:rPr>
              <a:t> </a:t>
            </a:r>
            <a:r>
              <a:rPr sz="1500" dirty="0">
                <a:latin typeface="Calibri"/>
                <a:cs typeface="Calibri"/>
              </a:rPr>
              <a:t>in</a:t>
            </a:r>
            <a:r>
              <a:rPr sz="1500" spc="-4" dirty="0">
                <a:latin typeface="Calibri"/>
                <a:cs typeface="Calibri"/>
              </a:rPr>
              <a:t> </a:t>
            </a:r>
            <a:r>
              <a:rPr sz="1500" spc="-11" dirty="0">
                <a:latin typeface="Calibri"/>
                <a:cs typeface="Calibri"/>
              </a:rPr>
              <a:t>different</a:t>
            </a:r>
            <a:r>
              <a:rPr sz="1500" spc="15" dirty="0">
                <a:latin typeface="Calibri"/>
                <a:cs typeface="Calibri"/>
              </a:rPr>
              <a:t> </a:t>
            </a:r>
            <a:r>
              <a:rPr sz="1500" spc="-8" dirty="0">
                <a:latin typeface="Calibri"/>
                <a:cs typeface="Calibri"/>
              </a:rPr>
              <a:t>network</a:t>
            </a:r>
            <a:r>
              <a:rPr sz="1500" dirty="0">
                <a:latin typeface="Calibri"/>
                <a:cs typeface="Calibri"/>
              </a:rPr>
              <a:t> </a:t>
            </a:r>
            <a:r>
              <a:rPr sz="1500" spc="-4" dirty="0">
                <a:latin typeface="Calibri"/>
                <a:cs typeface="Calibri"/>
              </a:rPr>
              <a:t>namespaces</a:t>
            </a:r>
            <a:r>
              <a:rPr sz="1500" spc="11" dirty="0">
                <a:latin typeface="Calibri"/>
                <a:cs typeface="Calibri"/>
              </a:rPr>
              <a:t> </a:t>
            </a:r>
            <a:r>
              <a:rPr sz="1500" spc="-4" dirty="0">
                <a:latin typeface="Calibri"/>
                <a:cs typeface="Calibri"/>
              </a:rPr>
              <a:t>can</a:t>
            </a:r>
            <a:r>
              <a:rPr sz="1500" spc="-11" dirty="0">
                <a:latin typeface="Calibri"/>
                <a:cs typeface="Calibri"/>
              </a:rPr>
              <a:t> </a:t>
            </a:r>
            <a:r>
              <a:rPr sz="1500" spc="-4" dirty="0">
                <a:latin typeface="Calibri"/>
                <a:cs typeface="Calibri"/>
              </a:rPr>
              <a:t>reuse</a:t>
            </a:r>
            <a:r>
              <a:rPr sz="1500" spc="11" dirty="0">
                <a:latin typeface="Calibri"/>
                <a:cs typeface="Calibri"/>
              </a:rPr>
              <a:t> </a:t>
            </a:r>
            <a:r>
              <a:rPr sz="1500" dirty="0">
                <a:latin typeface="Calibri"/>
                <a:cs typeface="Calibri"/>
              </a:rPr>
              <a:t>the</a:t>
            </a:r>
            <a:r>
              <a:rPr sz="1500" spc="-4" dirty="0">
                <a:latin typeface="Calibri"/>
                <a:cs typeface="Calibri"/>
              </a:rPr>
              <a:t> same </a:t>
            </a:r>
            <a:r>
              <a:rPr sz="1500" spc="-326" dirty="0">
                <a:latin typeface="Calibri"/>
                <a:cs typeface="Calibri"/>
              </a:rPr>
              <a:t> </a:t>
            </a:r>
            <a:r>
              <a:rPr sz="1500" spc="-4" dirty="0">
                <a:latin typeface="Calibri"/>
                <a:cs typeface="Calibri"/>
              </a:rPr>
              <a:t>port</a:t>
            </a:r>
            <a:r>
              <a:rPr sz="1500" spc="-15" dirty="0">
                <a:latin typeface="Calibri"/>
                <a:cs typeface="Calibri"/>
              </a:rPr>
              <a:t> </a:t>
            </a:r>
            <a:r>
              <a:rPr sz="1500" spc="-8" dirty="0">
                <a:latin typeface="Calibri"/>
                <a:cs typeface="Calibri"/>
              </a:rPr>
              <a:t>numbers.</a:t>
            </a:r>
            <a:endParaRPr sz="1500" dirty="0">
              <a:latin typeface="Calibri"/>
              <a:cs typeface="Calibri"/>
            </a:endParaRPr>
          </a:p>
          <a:p>
            <a:pPr marL="695325" lvl="1" indent="-343376">
              <a:lnSpc>
                <a:spcPts val="1549"/>
              </a:lnSpc>
              <a:buAutoNum type="arabicPeriod"/>
              <a:tabLst>
                <a:tab pos="695325" algn="l"/>
                <a:tab pos="695801" algn="l"/>
              </a:tabLst>
            </a:pPr>
            <a:r>
              <a:rPr sz="1500" spc="-4" dirty="0">
                <a:solidFill>
                  <a:srgbClr val="006FC0"/>
                </a:solidFill>
                <a:latin typeface="Calibri"/>
                <a:cs typeface="Calibri"/>
              </a:rPr>
              <a:t>UTS</a:t>
            </a:r>
            <a:r>
              <a:rPr sz="1500" spc="8" dirty="0">
                <a:solidFill>
                  <a:srgbClr val="006FC0"/>
                </a:solidFill>
                <a:latin typeface="Calibri"/>
                <a:cs typeface="Calibri"/>
              </a:rPr>
              <a:t> </a:t>
            </a:r>
            <a:r>
              <a:rPr sz="1500" spc="-4" dirty="0">
                <a:solidFill>
                  <a:srgbClr val="006FC0"/>
                </a:solidFill>
                <a:latin typeface="Calibri"/>
                <a:cs typeface="Calibri"/>
              </a:rPr>
              <a:t>namespace</a:t>
            </a:r>
            <a:r>
              <a:rPr sz="1500" spc="-4" dirty="0">
                <a:latin typeface="Calibri"/>
                <a:cs typeface="Calibri"/>
              </a:rPr>
              <a:t>:</a:t>
            </a:r>
            <a:r>
              <a:rPr sz="1500" spc="11" dirty="0">
                <a:latin typeface="Calibri"/>
                <a:cs typeface="Calibri"/>
              </a:rPr>
              <a:t> </a:t>
            </a:r>
            <a:r>
              <a:rPr sz="1500" spc="-8" dirty="0">
                <a:latin typeface="Calibri"/>
                <a:cs typeface="Calibri"/>
              </a:rPr>
              <a:t>isolates</a:t>
            </a:r>
            <a:r>
              <a:rPr sz="1500" spc="34" dirty="0">
                <a:latin typeface="Calibri"/>
                <a:cs typeface="Calibri"/>
              </a:rPr>
              <a:t> </a:t>
            </a:r>
            <a:r>
              <a:rPr sz="1500" dirty="0">
                <a:latin typeface="Calibri"/>
                <a:cs typeface="Calibri"/>
              </a:rPr>
              <a:t>the</a:t>
            </a:r>
            <a:r>
              <a:rPr sz="1500" spc="4" dirty="0">
                <a:latin typeface="Calibri"/>
                <a:cs typeface="Calibri"/>
              </a:rPr>
              <a:t> </a:t>
            </a:r>
            <a:r>
              <a:rPr sz="1500" spc="-4" dirty="0">
                <a:latin typeface="Calibri"/>
                <a:cs typeface="Calibri"/>
              </a:rPr>
              <a:t>hostname</a:t>
            </a:r>
            <a:r>
              <a:rPr sz="1500" spc="8" dirty="0">
                <a:latin typeface="Calibri"/>
                <a:cs typeface="Calibri"/>
              </a:rPr>
              <a:t> </a:t>
            </a:r>
            <a:r>
              <a:rPr sz="1500" spc="-4" dirty="0">
                <a:latin typeface="Calibri"/>
                <a:cs typeface="Calibri"/>
              </a:rPr>
              <a:t>seen</a:t>
            </a:r>
            <a:r>
              <a:rPr sz="1500" spc="8" dirty="0">
                <a:latin typeface="Calibri"/>
                <a:cs typeface="Calibri"/>
              </a:rPr>
              <a:t> </a:t>
            </a:r>
            <a:r>
              <a:rPr sz="1500" spc="-4" dirty="0">
                <a:latin typeface="Calibri"/>
                <a:cs typeface="Calibri"/>
              </a:rPr>
              <a:t>by</a:t>
            </a:r>
            <a:r>
              <a:rPr sz="1500" spc="-38" dirty="0">
                <a:latin typeface="Calibri"/>
                <a:cs typeface="Calibri"/>
              </a:rPr>
              <a:t> </a:t>
            </a:r>
            <a:r>
              <a:rPr sz="1500" spc="-8" dirty="0">
                <a:latin typeface="Calibri"/>
                <a:cs typeface="Calibri"/>
              </a:rPr>
              <a:t>processes.</a:t>
            </a:r>
            <a:endParaRPr sz="1500" dirty="0">
              <a:latin typeface="Calibri"/>
              <a:cs typeface="Calibri"/>
            </a:endParaRPr>
          </a:p>
          <a:p>
            <a:pPr marL="695325" marR="3810" lvl="1" indent="-342900">
              <a:lnSpc>
                <a:spcPct val="70000"/>
              </a:lnSpc>
              <a:spcBef>
                <a:spcPts val="461"/>
              </a:spcBef>
              <a:buAutoNum type="arabicPeriod"/>
              <a:tabLst>
                <a:tab pos="695325" algn="l"/>
                <a:tab pos="695801" algn="l"/>
              </a:tabLst>
            </a:pPr>
            <a:r>
              <a:rPr sz="1500" spc="-4" dirty="0">
                <a:solidFill>
                  <a:srgbClr val="006FC0"/>
                </a:solidFill>
                <a:latin typeface="Calibri"/>
                <a:cs typeface="Calibri"/>
              </a:rPr>
              <a:t>User</a:t>
            </a:r>
            <a:r>
              <a:rPr sz="1500" spc="8" dirty="0">
                <a:solidFill>
                  <a:srgbClr val="006FC0"/>
                </a:solidFill>
                <a:latin typeface="Calibri"/>
                <a:cs typeface="Calibri"/>
              </a:rPr>
              <a:t> </a:t>
            </a:r>
            <a:r>
              <a:rPr sz="1500" spc="-4" dirty="0">
                <a:solidFill>
                  <a:srgbClr val="006FC0"/>
                </a:solidFill>
                <a:latin typeface="Calibri"/>
                <a:cs typeface="Calibri"/>
              </a:rPr>
              <a:t>namespace</a:t>
            </a:r>
            <a:r>
              <a:rPr sz="1500" spc="-4" dirty="0">
                <a:latin typeface="Calibri"/>
                <a:cs typeface="Calibri"/>
              </a:rPr>
              <a:t>:</a:t>
            </a:r>
            <a:r>
              <a:rPr sz="1500" spc="11" dirty="0">
                <a:latin typeface="Calibri"/>
                <a:cs typeface="Calibri"/>
              </a:rPr>
              <a:t> </a:t>
            </a:r>
            <a:r>
              <a:rPr sz="1500" spc="-8" dirty="0">
                <a:latin typeface="Calibri"/>
                <a:cs typeface="Calibri"/>
              </a:rPr>
              <a:t>isolates</a:t>
            </a:r>
            <a:r>
              <a:rPr sz="1500" spc="30" dirty="0">
                <a:latin typeface="Calibri"/>
                <a:cs typeface="Calibri"/>
              </a:rPr>
              <a:t> </a:t>
            </a:r>
            <a:r>
              <a:rPr sz="1500" dirty="0">
                <a:latin typeface="Calibri"/>
                <a:cs typeface="Calibri"/>
              </a:rPr>
              <a:t>the</a:t>
            </a:r>
            <a:r>
              <a:rPr sz="1500" spc="8" dirty="0">
                <a:latin typeface="Calibri"/>
                <a:cs typeface="Calibri"/>
              </a:rPr>
              <a:t> </a:t>
            </a:r>
            <a:r>
              <a:rPr sz="1500" dirty="0">
                <a:latin typeface="Calibri"/>
                <a:cs typeface="Calibri"/>
              </a:rPr>
              <a:t>UID/GID</a:t>
            </a:r>
            <a:r>
              <a:rPr sz="1500" spc="-26" dirty="0">
                <a:latin typeface="Calibri"/>
                <a:cs typeface="Calibri"/>
              </a:rPr>
              <a:t> </a:t>
            </a:r>
            <a:r>
              <a:rPr sz="1500" spc="-4" dirty="0">
                <a:latin typeface="Calibri"/>
                <a:cs typeface="Calibri"/>
              </a:rPr>
              <a:t>numberspace.</a:t>
            </a:r>
            <a:r>
              <a:rPr sz="1500" dirty="0">
                <a:latin typeface="Calibri"/>
                <a:cs typeface="Calibri"/>
              </a:rPr>
              <a:t> E.g.,</a:t>
            </a:r>
            <a:r>
              <a:rPr sz="1500" spc="-11" dirty="0">
                <a:latin typeface="Calibri"/>
                <a:cs typeface="Calibri"/>
              </a:rPr>
              <a:t> </a:t>
            </a:r>
            <a:r>
              <a:rPr sz="1500" dirty="0">
                <a:latin typeface="Calibri"/>
                <a:cs typeface="Calibri"/>
              </a:rPr>
              <a:t>a</a:t>
            </a:r>
            <a:r>
              <a:rPr sz="1500" spc="-4" dirty="0">
                <a:latin typeface="Calibri"/>
                <a:cs typeface="Calibri"/>
              </a:rPr>
              <a:t> </a:t>
            </a:r>
            <a:r>
              <a:rPr sz="1500" spc="-8" dirty="0">
                <a:latin typeface="Calibri"/>
                <a:cs typeface="Calibri"/>
              </a:rPr>
              <a:t>process</a:t>
            </a:r>
            <a:r>
              <a:rPr sz="1500" spc="11" dirty="0">
                <a:latin typeface="Calibri"/>
                <a:cs typeface="Calibri"/>
              </a:rPr>
              <a:t> </a:t>
            </a:r>
            <a:r>
              <a:rPr sz="1500" spc="-4" dirty="0">
                <a:latin typeface="Calibri"/>
                <a:cs typeface="Calibri"/>
              </a:rPr>
              <a:t>can</a:t>
            </a:r>
            <a:r>
              <a:rPr sz="1500" spc="11" dirty="0">
                <a:latin typeface="Calibri"/>
                <a:cs typeface="Calibri"/>
              </a:rPr>
              <a:t> </a:t>
            </a:r>
            <a:r>
              <a:rPr sz="1500" spc="-8" dirty="0">
                <a:latin typeface="Calibri"/>
                <a:cs typeface="Calibri"/>
              </a:rPr>
              <a:t>get</a:t>
            </a:r>
            <a:r>
              <a:rPr sz="1500" dirty="0">
                <a:latin typeface="Calibri"/>
                <a:cs typeface="Calibri"/>
              </a:rPr>
              <a:t> UID=0</a:t>
            </a:r>
            <a:r>
              <a:rPr sz="1500" spc="-11" dirty="0">
                <a:latin typeface="Calibri"/>
                <a:cs typeface="Calibri"/>
              </a:rPr>
              <a:t> </a:t>
            </a:r>
            <a:r>
              <a:rPr sz="1500" spc="-4" dirty="0">
                <a:latin typeface="Calibri"/>
                <a:cs typeface="Calibri"/>
              </a:rPr>
              <a:t>(i.e., </a:t>
            </a:r>
            <a:r>
              <a:rPr sz="1500" dirty="0">
                <a:latin typeface="Calibri"/>
                <a:cs typeface="Calibri"/>
              </a:rPr>
              <a:t>act </a:t>
            </a:r>
            <a:r>
              <a:rPr sz="1500" spc="-330" dirty="0">
                <a:latin typeface="Calibri"/>
                <a:cs typeface="Calibri"/>
              </a:rPr>
              <a:t> </a:t>
            </a:r>
            <a:r>
              <a:rPr sz="1500" dirty="0">
                <a:latin typeface="Calibri"/>
                <a:cs typeface="Calibri"/>
              </a:rPr>
              <a:t>as</a:t>
            </a:r>
            <a:r>
              <a:rPr sz="1500" spc="4" dirty="0">
                <a:latin typeface="Calibri"/>
                <a:cs typeface="Calibri"/>
              </a:rPr>
              <a:t> </a:t>
            </a:r>
            <a:r>
              <a:rPr sz="1500" spc="-8" dirty="0">
                <a:latin typeface="Calibri"/>
                <a:cs typeface="Calibri"/>
              </a:rPr>
              <a:t>root)</a:t>
            </a:r>
            <a:r>
              <a:rPr sz="1500" spc="8" dirty="0">
                <a:latin typeface="Calibri"/>
                <a:cs typeface="Calibri"/>
              </a:rPr>
              <a:t> </a:t>
            </a:r>
            <a:r>
              <a:rPr sz="1500" dirty="0">
                <a:latin typeface="Calibri"/>
                <a:cs typeface="Calibri"/>
              </a:rPr>
              <a:t>in</a:t>
            </a:r>
            <a:r>
              <a:rPr sz="1500" spc="-4" dirty="0">
                <a:latin typeface="Calibri"/>
                <a:cs typeface="Calibri"/>
              </a:rPr>
              <a:t> one namespace,</a:t>
            </a:r>
            <a:r>
              <a:rPr sz="1500" spc="4" dirty="0">
                <a:latin typeface="Calibri"/>
                <a:cs typeface="Calibri"/>
              </a:rPr>
              <a:t> </a:t>
            </a:r>
            <a:r>
              <a:rPr sz="1500" spc="-4" dirty="0">
                <a:latin typeface="Calibri"/>
                <a:cs typeface="Calibri"/>
              </a:rPr>
              <a:t>while</a:t>
            </a:r>
            <a:r>
              <a:rPr sz="1500" spc="4" dirty="0">
                <a:latin typeface="Calibri"/>
                <a:cs typeface="Calibri"/>
              </a:rPr>
              <a:t> </a:t>
            </a:r>
            <a:r>
              <a:rPr sz="1500" spc="-4" dirty="0">
                <a:latin typeface="Calibri"/>
                <a:cs typeface="Calibri"/>
              </a:rPr>
              <a:t>being</a:t>
            </a:r>
            <a:r>
              <a:rPr sz="1500" dirty="0">
                <a:latin typeface="Calibri"/>
                <a:cs typeface="Calibri"/>
              </a:rPr>
              <a:t> </a:t>
            </a:r>
            <a:r>
              <a:rPr sz="1500" spc="-4" dirty="0">
                <a:latin typeface="Calibri"/>
                <a:cs typeface="Calibri"/>
              </a:rPr>
              <a:t>unprivileged</a:t>
            </a:r>
            <a:r>
              <a:rPr sz="1500" dirty="0">
                <a:latin typeface="Calibri"/>
                <a:cs typeface="Calibri"/>
              </a:rPr>
              <a:t> in</a:t>
            </a:r>
            <a:r>
              <a:rPr sz="1500" spc="-4" dirty="0">
                <a:latin typeface="Calibri"/>
                <a:cs typeface="Calibri"/>
              </a:rPr>
              <a:t> </a:t>
            </a:r>
            <a:r>
              <a:rPr sz="1500" dirty="0">
                <a:latin typeface="Calibri"/>
                <a:cs typeface="Calibri"/>
              </a:rPr>
              <a:t>another</a:t>
            </a:r>
            <a:r>
              <a:rPr sz="1500" spc="11" dirty="0">
                <a:latin typeface="Calibri"/>
                <a:cs typeface="Calibri"/>
              </a:rPr>
              <a:t> </a:t>
            </a:r>
            <a:r>
              <a:rPr sz="1500" spc="-4" dirty="0">
                <a:latin typeface="Calibri"/>
                <a:cs typeface="Calibri"/>
              </a:rPr>
              <a:t>namespace.</a:t>
            </a:r>
            <a:r>
              <a:rPr sz="1500" spc="8" dirty="0">
                <a:latin typeface="Calibri"/>
                <a:cs typeface="Calibri"/>
              </a:rPr>
              <a:t> </a:t>
            </a:r>
            <a:r>
              <a:rPr sz="1500" dirty="0">
                <a:latin typeface="Calibri"/>
                <a:cs typeface="Calibri"/>
              </a:rPr>
              <a:t>Mappings</a:t>
            </a:r>
            <a:r>
              <a:rPr sz="1500" spc="-8" dirty="0">
                <a:latin typeface="Calibri"/>
                <a:cs typeface="Calibri"/>
              </a:rPr>
              <a:t> </a:t>
            </a:r>
            <a:r>
              <a:rPr sz="1500" spc="-11" dirty="0">
                <a:latin typeface="Calibri"/>
                <a:cs typeface="Calibri"/>
              </a:rPr>
              <a:t>to </a:t>
            </a:r>
            <a:r>
              <a:rPr sz="1500" spc="-8" dirty="0">
                <a:latin typeface="Calibri"/>
                <a:cs typeface="Calibri"/>
              </a:rPr>
              <a:t> </a:t>
            </a:r>
            <a:r>
              <a:rPr sz="1500" spc="-4" dirty="0">
                <a:latin typeface="Calibri"/>
                <a:cs typeface="Calibri"/>
              </a:rPr>
              <a:t>be</a:t>
            </a:r>
            <a:r>
              <a:rPr sz="1500" spc="-8" dirty="0">
                <a:latin typeface="Calibri"/>
                <a:cs typeface="Calibri"/>
              </a:rPr>
              <a:t> </a:t>
            </a:r>
            <a:r>
              <a:rPr sz="1500" spc="-4" dirty="0">
                <a:latin typeface="Calibri"/>
                <a:cs typeface="Calibri"/>
              </a:rPr>
              <a:t>specified</a:t>
            </a:r>
            <a:r>
              <a:rPr sz="1500" spc="11" dirty="0">
                <a:latin typeface="Calibri"/>
                <a:cs typeface="Calibri"/>
              </a:rPr>
              <a:t> </a:t>
            </a:r>
            <a:r>
              <a:rPr sz="1500" spc="-4" dirty="0">
                <a:latin typeface="Calibri"/>
                <a:cs typeface="Calibri"/>
              </a:rPr>
              <a:t>between </a:t>
            </a:r>
            <a:r>
              <a:rPr sz="1500" dirty="0">
                <a:latin typeface="Calibri"/>
                <a:cs typeface="Calibri"/>
              </a:rPr>
              <a:t>UIDs</a:t>
            </a:r>
            <a:r>
              <a:rPr sz="1500" spc="-8" dirty="0">
                <a:latin typeface="Calibri"/>
                <a:cs typeface="Calibri"/>
              </a:rPr>
              <a:t> </a:t>
            </a:r>
            <a:r>
              <a:rPr sz="1500" dirty="0">
                <a:latin typeface="Calibri"/>
                <a:cs typeface="Calibri"/>
              </a:rPr>
              <a:t>in</a:t>
            </a:r>
            <a:r>
              <a:rPr sz="1500" spc="4" dirty="0">
                <a:latin typeface="Calibri"/>
                <a:cs typeface="Calibri"/>
              </a:rPr>
              <a:t> </a:t>
            </a:r>
            <a:r>
              <a:rPr sz="1500" spc="-8" dirty="0">
                <a:latin typeface="Calibri"/>
                <a:cs typeface="Calibri"/>
              </a:rPr>
              <a:t>parent</a:t>
            </a:r>
            <a:r>
              <a:rPr sz="1500" dirty="0">
                <a:latin typeface="Calibri"/>
                <a:cs typeface="Calibri"/>
              </a:rPr>
              <a:t> </a:t>
            </a:r>
            <a:r>
              <a:rPr sz="1500" spc="-4" dirty="0">
                <a:latin typeface="Calibri"/>
                <a:cs typeface="Calibri"/>
              </a:rPr>
              <a:t>namespace</a:t>
            </a:r>
            <a:r>
              <a:rPr sz="1500" dirty="0">
                <a:latin typeface="Calibri"/>
                <a:cs typeface="Calibri"/>
              </a:rPr>
              <a:t> and </a:t>
            </a:r>
            <a:r>
              <a:rPr sz="1500" spc="-4" dirty="0">
                <a:latin typeface="Calibri"/>
                <a:cs typeface="Calibri"/>
              </a:rPr>
              <a:t>UIDs</a:t>
            </a:r>
            <a:r>
              <a:rPr sz="1500" spc="-8" dirty="0">
                <a:latin typeface="Calibri"/>
                <a:cs typeface="Calibri"/>
              </a:rPr>
              <a:t> </a:t>
            </a:r>
            <a:r>
              <a:rPr sz="1500" dirty="0">
                <a:latin typeface="Calibri"/>
                <a:cs typeface="Calibri"/>
              </a:rPr>
              <a:t>in</a:t>
            </a:r>
            <a:r>
              <a:rPr sz="1500" spc="4" dirty="0">
                <a:latin typeface="Calibri"/>
                <a:cs typeface="Calibri"/>
              </a:rPr>
              <a:t> </a:t>
            </a:r>
            <a:r>
              <a:rPr sz="1500" spc="-4" dirty="0">
                <a:latin typeface="Calibri"/>
                <a:cs typeface="Calibri"/>
              </a:rPr>
              <a:t>new</a:t>
            </a:r>
            <a:r>
              <a:rPr sz="1500" spc="-11" dirty="0">
                <a:latin typeface="Calibri"/>
                <a:cs typeface="Calibri"/>
              </a:rPr>
              <a:t> </a:t>
            </a:r>
            <a:r>
              <a:rPr sz="1500" spc="-4" dirty="0">
                <a:latin typeface="Calibri"/>
                <a:cs typeface="Calibri"/>
              </a:rPr>
              <a:t>namespace.</a:t>
            </a:r>
            <a:endParaRPr sz="1500" dirty="0">
              <a:latin typeface="Calibri"/>
              <a:cs typeface="Calibri"/>
            </a:endParaRPr>
          </a:p>
          <a:p>
            <a:pPr marL="695325" lvl="1" indent="-343376">
              <a:lnSpc>
                <a:spcPts val="1639"/>
              </a:lnSpc>
              <a:buAutoNum type="arabicPeriod"/>
              <a:tabLst>
                <a:tab pos="695325" algn="l"/>
                <a:tab pos="695801" algn="l"/>
              </a:tabLst>
            </a:pPr>
            <a:r>
              <a:rPr sz="1500" dirty="0">
                <a:solidFill>
                  <a:srgbClr val="006FC0"/>
                </a:solidFill>
                <a:latin typeface="Calibri"/>
                <a:cs typeface="Calibri"/>
              </a:rPr>
              <a:t>IPC</a:t>
            </a:r>
            <a:r>
              <a:rPr sz="1500" spc="-11" dirty="0">
                <a:solidFill>
                  <a:srgbClr val="006FC0"/>
                </a:solidFill>
                <a:latin typeface="Calibri"/>
                <a:cs typeface="Calibri"/>
              </a:rPr>
              <a:t> </a:t>
            </a:r>
            <a:r>
              <a:rPr sz="1500" spc="-4" dirty="0">
                <a:solidFill>
                  <a:srgbClr val="006FC0"/>
                </a:solidFill>
                <a:latin typeface="Calibri"/>
                <a:cs typeface="Calibri"/>
              </a:rPr>
              <a:t>namespace</a:t>
            </a:r>
            <a:r>
              <a:rPr sz="1500" spc="-4" dirty="0">
                <a:latin typeface="Calibri"/>
                <a:cs typeface="Calibri"/>
              </a:rPr>
              <a:t>:</a:t>
            </a:r>
            <a:r>
              <a:rPr sz="1500" spc="8" dirty="0">
                <a:latin typeface="Calibri"/>
                <a:cs typeface="Calibri"/>
              </a:rPr>
              <a:t> </a:t>
            </a:r>
            <a:r>
              <a:rPr sz="1500" spc="-8" dirty="0">
                <a:latin typeface="Calibri"/>
                <a:cs typeface="Calibri"/>
              </a:rPr>
              <a:t>isolates</a:t>
            </a:r>
            <a:r>
              <a:rPr sz="1500" spc="30" dirty="0">
                <a:latin typeface="Calibri"/>
                <a:cs typeface="Calibri"/>
              </a:rPr>
              <a:t> </a:t>
            </a:r>
            <a:r>
              <a:rPr sz="1500" dirty="0">
                <a:latin typeface="Calibri"/>
                <a:cs typeface="Calibri"/>
              </a:rPr>
              <a:t>IPC</a:t>
            </a:r>
            <a:r>
              <a:rPr sz="1500" spc="-4" dirty="0">
                <a:latin typeface="Calibri"/>
                <a:cs typeface="Calibri"/>
              </a:rPr>
              <a:t> endpoints</a:t>
            </a:r>
            <a:r>
              <a:rPr sz="1500" dirty="0">
                <a:latin typeface="Calibri"/>
                <a:cs typeface="Calibri"/>
              </a:rPr>
              <a:t> </a:t>
            </a:r>
            <a:r>
              <a:rPr sz="1500" spc="-11" dirty="0">
                <a:latin typeface="Calibri"/>
                <a:cs typeface="Calibri"/>
              </a:rPr>
              <a:t>like</a:t>
            </a:r>
            <a:r>
              <a:rPr sz="1500" spc="4" dirty="0">
                <a:latin typeface="Calibri"/>
                <a:cs typeface="Calibri"/>
              </a:rPr>
              <a:t> </a:t>
            </a:r>
            <a:r>
              <a:rPr sz="1500" dirty="0">
                <a:latin typeface="Calibri"/>
                <a:cs typeface="Calibri"/>
              </a:rPr>
              <a:t>POSIX</a:t>
            </a:r>
            <a:r>
              <a:rPr sz="1500" spc="4" dirty="0">
                <a:latin typeface="Calibri"/>
                <a:cs typeface="Calibri"/>
              </a:rPr>
              <a:t> </a:t>
            </a:r>
            <a:r>
              <a:rPr sz="1500" dirty="0">
                <a:latin typeface="Calibri"/>
                <a:cs typeface="Calibri"/>
              </a:rPr>
              <a:t>message</a:t>
            </a:r>
            <a:r>
              <a:rPr sz="1500" spc="4" dirty="0">
                <a:latin typeface="Calibri"/>
                <a:cs typeface="Calibri"/>
              </a:rPr>
              <a:t> </a:t>
            </a:r>
            <a:r>
              <a:rPr sz="1500" spc="-8" dirty="0">
                <a:latin typeface="Calibri"/>
                <a:cs typeface="Calibri"/>
              </a:rPr>
              <a:t>queues.</a:t>
            </a:r>
            <a:endParaRPr sz="1500" dirty="0">
              <a:latin typeface="Calibri"/>
              <a:cs typeface="Calibri"/>
            </a:endParaRPr>
          </a:p>
          <a:p>
            <a:pPr marL="180975" indent="-171926">
              <a:spcBef>
                <a:spcPts val="94"/>
              </a:spcBef>
              <a:buFont typeface="Arial MT"/>
              <a:buChar char="•"/>
              <a:tabLst>
                <a:tab pos="181451" algn="l"/>
              </a:tabLst>
            </a:pPr>
            <a:r>
              <a:rPr spc="-8" dirty="0">
                <a:latin typeface="Calibri"/>
                <a:cs typeface="Calibri"/>
              </a:rPr>
              <a:t>More</a:t>
            </a:r>
            <a:r>
              <a:rPr dirty="0">
                <a:latin typeface="Calibri"/>
                <a:cs typeface="Calibri"/>
              </a:rPr>
              <a:t> </a:t>
            </a:r>
            <a:r>
              <a:rPr spc="-8" dirty="0">
                <a:latin typeface="Calibri"/>
                <a:cs typeface="Calibri"/>
              </a:rPr>
              <a:t>powerful</a:t>
            </a:r>
            <a:r>
              <a:rPr spc="8" dirty="0">
                <a:latin typeface="Calibri"/>
                <a:cs typeface="Calibri"/>
              </a:rPr>
              <a:t> </a:t>
            </a:r>
            <a:r>
              <a:rPr dirty="0">
                <a:latin typeface="Calibri"/>
                <a:cs typeface="Calibri"/>
              </a:rPr>
              <a:t>than</a:t>
            </a:r>
            <a:r>
              <a:rPr spc="-19" dirty="0">
                <a:latin typeface="Calibri"/>
                <a:cs typeface="Calibri"/>
              </a:rPr>
              <a:t> </a:t>
            </a:r>
            <a:r>
              <a:rPr spc="-8" dirty="0">
                <a:latin typeface="Calibri"/>
                <a:cs typeface="Calibri"/>
              </a:rPr>
              <a:t>chroot()</a:t>
            </a:r>
            <a:r>
              <a:rPr spc="-19" dirty="0">
                <a:latin typeface="Calibri"/>
                <a:cs typeface="Calibri"/>
              </a:rPr>
              <a:t> </a:t>
            </a:r>
            <a:r>
              <a:rPr dirty="0">
                <a:latin typeface="Calibri"/>
                <a:cs typeface="Calibri"/>
              </a:rPr>
              <a:t>which</a:t>
            </a:r>
            <a:r>
              <a:rPr spc="-15" dirty="0">
                <a:latin typeface="Calibri"/>
                <a:cs typeface="Calibri"/>
              </a:rPr>
              <a:t> </a:t>
            </a:r>
            <a:r>
              <a:rPr spc="-4" dirty="0">
                <a:latin typeface="Calibri"/>
                <a:cs typeface="Calibri"/>
              </a:rPr>
              <a:t>only</a:t>
            </a:r>
            <a:r>
              <a:rPr spc="4" dirty="0">
                <a:latin typeface="Calibri"/>
                <a:cs typeface="Calibri"/>
              </a:rPr>
              <a:t> </a:t>
            </a:r>
            <a:r>
              <a:rPr spc="-8" dirty="0">
                <a:latin typeface="Calibri"/>
                <a:cs typeface="Calibri"/>
              </a:rPr>
              <a:t>isolates</a:t>
            </a:r>
            <a:r>
              <a:rPr spc="-11" dirty="0">
                <a:latin typeface="Calibri"/>
                <a:cs typeface="Calibri"/>
              </a:rPr>
              <a:t> root</a:t>
            </a:r>
            <a:r>
              <a:rPr spc="-8" dirty="0">
                <a:latin typeface="Calibri"/>
                <a:cs typeface="Calibri"/>
              </a:rPr>
              <a:t> </a:t>
            </a:r>
            <a:r>
              <a:rPr spc="-11" dirty="0">
                <a:latin typeface="Calibri"/>
                <a:cs typeface="Calibri"/>
              </a:rPr>
              <a:t>filesystem</a:t>
            </a:r>
            <a:endParaRPr dirty="0">
              <a:latin typeface="Calibri"/>
              <a:cs typeface="Calibri"/>
            </a:endParaRPr>
          </a:p>
        </p:txBody>
      </p:sp>
      <p:sp>
        <p:nvSpPr>
          <p:cNvPr id="4" name="object 2">
            <a:extLst>
              <a:ext uri="{FF2B5EF4-FFF2-40B4-BE49-F238E27FC236}">
                <a16:creationId xmlns:a16="http://schemas.microsoft.com/office/drawing/2014/main" id="{181F9C45-27AA-41EF-8DB5-8557283BEBC2}"/>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Namespaces</a:t>
            </a:r>
            <a:endParaRPr lang="en-US" sz="2800" kern="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2795111" cy="1025761"/>
          </a:xfrm>
          <a:prstGeom prst="rect">
            <a:avLst/>
          </a:prstGeom>
        </p:spPr>
        <p:txBody>
          <a:bodyPr vert="horz" wrap="square" lIns="0" tIns="10001" rIns="0" bIns="0" rtlCol="0">
            <a:spAutoFit/>
          </a:bodyPr>
          <a:lstStyle/>
          <a:p>
            <a:pPr marL="9525">
              <a:spcBef>
                <a:spcPts val="79"/>
              </a:spcBef>
            </a:pPr>
            <a:r>
              <a:rPr sz="3300" spc="-4" dirty="0"/>
              <a:t>Namespaces</a:t>
            </a:r>
            <a:r>
              <a:rPr sz="3300" spc="-41" dirty="0"/>
              <a:t> </a:t>
            </a:r>
            <a:r>
              <a:rPr sz="3300" spc="-4" dirty="0"/>
              <a:t>API</a:t>
            </a:r>
            <a:endParaRPr sz="3300"/>
          </a:p>
        </p:txBody>
      </p:sp>
      <p:sp>
        <p:nvSpPr>
          <p:cNvPr id="3" name="object 3"/>
          <p:cNvSpPr txBox="1"/>
          <p:nvPr/>
        </p:nvSpPr>
        <p:spPr>
          <a:xfrm>
            <a:off x="687705" y="1177576"/>
            <a:ext cx="7602379" cy="3757984"/>
          </a:xfrm>
          <a:prstGeom prst="rect">
            <a:avLst/>
          </a:prstGeom>
        </p:spPr>
        <p:txBody>
          <a:bodyPr vert="horz" wrap="square" lIns="0" tIns="10001" rIns="0" bIns="0" rtlCol="0">
            <a:spAutoFit/>
          </a:bodyPr>
          <a:lstStyle/>
          <a:p>
            <a:pPr marL="180975" indent="-171926">
              <a:lnSpc>
                <a:spcPts val="2336"/>
              </a:lnSpc>
              <a:spcBef>
                <a:spcPts val="79"/>
              </a:spcBef>
              <a:buFont typeface="Arial MT"/>
              <a:buChar char="•"/>
              <a:tabLst>
                <a:tab pos="181451" algn="l"/>
              </a:tabLst>
            </a:pPr>
            <a:r>
              <a:rPr sz="1950" spc="-8" dirty="0">
                <a:latin typeface="Calibri"/>
                <a:cs typeface="Calibri"/>
              </a:rPr>
              <a:t>Three</a:t>
            </a:r>
            <a:r>
              <a:rPr sz="1950" spc="-34" dirty="0">
                <a:latin typeface="Calibri"/>
                <a:cs typeface="Calibri"/>
              </a:rPr>
              <a:t> </a:t>
            </a:r>
            <a:r>
              <a:rPr sz="1950" spc="-15" dirty="0">
                <a:latin typeface="Calibri"/>
                <a:cs typeface="Calibri"/>
              </a:rPr>
              <a:t>system</a:t>
            </a:r>
            <a:r>
              <a:rPr sz="1950" spc="-26" dirty="0">
                <a:latin typeface="Calibri"/>
                <a:cs typeface="Calibri"/>
              </a:rPr>
              <a:t> </a:t>
            </a:r>
            <a:r>
              <a:rPr sz="1950" spc="-4" dirty="0">
                <a:latin typeface="Calibri"/>
                <a:cs typeface="Calibri"/>
              </a:rPr>
              <a:t>calls</a:t>
            </a:r>
            <a:r>
              <a:rPr sz="1950" spc="-11" dirty="0">
                <a:latin typeface="Calibri"/>
                <a:cs typeface="Calibri"/>
              </a:rPr>
              <a:t> related</a:t>
            </a:r>
            <a:r>
              <a:rPr sz="1950" spc="-23" dirty="0">
                <a:latin typeface="Calibri"/>
                <a:cs typeface="Calibri"/>
              </a:rPr>
              <a:t> </a:t>
            </a:r>
            <a:r>
              <a:rPr sz="1950" spc="-11" dirty="0">
                <a:latin typeface="Calibri"/>
                <a:cs typeface="Calibri"/>
              </a:rPr>
              <a:t>to</a:t>
            </a:r>
            <a:r>
              <a:rPr sz="1950" spc="-8" dirty="0">
                <a:latin typeface="Calibri"/>
                <a:cs typeface="Calibri"/>
              </a:rPr>
              <a:t> </a:t>
            </a:r>
            <a:r>
              <a:rPr sz="1950" dirty="0">
                <a:latin typeface="Calibri"/>
                <a:cs typeface="Calibri"/>
              </a:rPr>
              <a:t>namespaces:</a:t>
            </a:r>
            <a:endParaRPr sz="1950">
              <a:latin typeface="Calibri"/>
              <a:cs typeface="Calibri"/>
            </a:endParaRPr>
          </a:p>
          <a:p>
            <a:pPr marL="523875" lvl="1" indent="-171926">
              <a:lnSpc>
                <a:spcPts val="1777"/>
              </a:lnSpc>
              <a:buFont typeface="Arial MT"/>
              <a:buChar char="•"/>
              <a:tabLst>
                <a:tab pos="523875" algn="l"/>
                <a:tab pos="524351" algn="l"/>
              </a:tabLst>
            </a:pPr>
            <a:r>
              <a:rPr sz="1650" spc="-4" dirty="0">
                <a:solidFill>
                  <a:srgbClr val="006FC0"/>
                </a:solidFill>
                <a:latin typeface="Calibri"/>
                <a:cs typeface="Calibri"/>
              </a:rPr>
              <a:t>clone() </a:t>
            </a:r>
            <a:r>
              <a:rPr sz="1650" spc="-4" dirty="0">
                <a:latin typeface="Calibri"/>
                <a:cs typeface="Calibri"/>
              </a:rPr>
              <a:t>is</a:t>
            </a:r>
            <a:r>
              <a:rPr sz="1650" spc="4" dirty="0">
                <a:latin typeface="Calibri"/>
                <a:cs typeface="Calibri"/>
              </a:rPr>
              <a:t> </a:t>
            </a:r>
            <a:r>
              <a:rPr sz="1650" spc="-8" dirty="0">
                <a:latin typeface="Calibri"/>
                <a:cs typeface="Calibri"/>
              </a:rPr>
              <a:t>used</a:t>
            </a:r>
            <a:r>
              <a:rPr sz="1650" spc="4" dirty="0">
                <a:latin typeface="Calibri"/>
                <a:cs typeface="Calibri"/>
              </a:rPr>
              <a:t> </a:t>
            </a:r>
            <a:r>
              <a:rPr sz="1650" spc="-15" dirty="0">
                <a:latin typeface="Calibri"/>
                <a:cs typeface="Calibri"/>
              </a:rPr>
              <a:t>to</a:t>
            </a:r>
            <a:r>
              <a:rPr sz="1650" spc="19" dirty="0">
                <a:latin typeface="Calibri"/>
                <a:cs typeface="Calibri"/>
              </a:rPr>
              <a:t> </a:t>
            </a:r>
            <a:r>
              <a:rPr sz="1650" spc="-15" dirty="0">
                <a:latin typeface="Calibri"/>
                <a:cs typeface="Calibri"/>
              </a:rPr>
              <a:t>create</a:t>
            </a:r>
            <a:r>
              <a:rPr sz="1650" spc="4" dirty="0">
                <a:latin typeface="Calibri"/>
                <a:cs typeface="Calibri"/>
              </a:rPr>
              <a:t> </a:t>
            </a:r>
            <a:r>
              <a:rPr sz="1650" spc="-4" dirty="0">
                <a:latin typeface="Calibri"/>
                <a:cs typeface="Calibri"/>
              </a:rPr>
              <a:t>a</a:t>
            </a:r>
            <a:r>
              <a:rPr sz="1650" spc="8" dirty="0">
                <a:latin typeface="Calibri"/>
                <a:cs typeface="Calibri"/>
              </a:rPr>
              <a:t> </a:t>
            </a:r>
            <a:r>
              <a:rPr sz="1650" spc="-11" dirty="0">
                <a:latin typeface="Calibri"/>
                <a:cs typeface="Calibri"/>
              </a:rPr>
              <a:t>new</a:t>
            </a:r>
            <a:r>
              <a:rPr sz="1650" spc="15" dirty="0">
                <a:latin typeface="Calibri"/>
                <a:cs typeface="Calibri"/>
              </a:rPr>
              <a:t> </a:t>
            </a:r>
            <a:r>
              <a:rPr sz="1650" spc="-8" dirty="0">
                <a:latin typeface="Calibri"/>
                <a:cs typeface="Calibri"/>
              </a:rPr>
              <a:t>process</a:t>
            </a:r>
            <a:r>
              <a:rPr sz="1650" dirty="0">
                <a:latin typeface="Calibri"/>
                <a:cs typeface="Calibri"/>
              </a:rPr>
              <a:t> </a:t>
            </a:r>
            <a:r>
              <a:rPr sz="1650" spc="-4" dirty="0">
                <a:latin typeface="Calibri"/>
                <a:cs typeface="Calibri"/>
              </a:rPr>
              <a:t>and </a:t>
            </a:r>
            <a:r>
              <a:rPr sz="1650" spc="-8" dirty="0">
                <a:latin typeface="Calibri"/>
                <a:cs typeface="Calibri"/>
              </a:rPr>
              <a:t>place </a:t>
            </a:r>
            <a:r>
              <a:rPr sz="1650" spc="-4" dirty="0">
                <a:latin typeface="Calibri"/>
                <a:cs typeface="Calibri"/>
              </a:rPr>
              <a:t>it</a:t>
            </a:r>
            <a:r>
              <a:rPr sz="1650" spc="4" dirty="0">
                <a:latin typeface="Calibri"/>
                <a:cs typeface="Calibri"/>
              </a:rPr>
              <a:t> </a:t>
            </a:r>
            <a:r>
              <a:rPr sz="1650" spc="-15" dirty="0">
                <a:latin typeface="Calibri"/>
                <a:cs typeface="Calibri"/>
              </a:rPr>
              <a:t>into</a:t>
            </a:r>
            <a:r>
              <a:rPr sz="1650" spc="8" dirty="0">
                <a:latin typeface="Calibri"/>
                <a:cs typeface="Calibri"/>
              </a:rPr>
              <a:t> </a:t>
            </a:r>
            <a:r>
              <a:rPr sz="1650" spc="-4" dirty="0">
                <a:latin typeface="Calibri"/>
                <a:cs typeface="Calibri"/>
              </a:rPr>
              <a:t>a</a:t>
            </a:r>
            <a:r>
              <a:rPr sz="1650" dirty="0">
                <a:latin typeface="Calibri"/>
                <a:cs typeface="Calibri"/>
              </a:rPr>
              <a:t> </a:t>
            </a:r>
            <a:r>
              <a:rPr sz="1650" spc="-11" dirty="0">
                <a:latin typeface="Calibri"/>
                <a:cs typeface="Calibri"/>
              </a:rPr>
              <a:t>new</a:t>
            </a:r>
            <a:r>
              <a:rPr sz="1650" spc="15" dirty="0">
                <a:latin typeface="Calibri"/>
                <a:cs typeface="Calibri"/>
              </a:rPr>
              <a:t> </a:t>
            </a:r>
            <a:r>
              <a:rPr sz="1650" spc="-4" dirty="0">
                <a:latin typeface="Calibri"/>
                <a:cs typeface="Calibri"/>
              </a:rPr>
              <a:t>namespace.</a:t>
            </a:r>
            <a:r>
              <a:rPr sz="1650" dirty="0">
                <a:latin typeface="Calibri"/>
                <a:cs typeface="Calibri"/>
              </a:rPr>
              <a:t> </a:t>
            </a:r>
            <a:r>
              <a:rPr sz="1650" spc="-8" dirty="0">
                <a:latin typeface="Calibri"/>
                <a:cs typeface="Calibri"/>
              </a:rPr>
              <a:t>More</a:t>
            </a:r>
            <a:endParaRPr sz="1650">
              <a:latin typeface="Calibri"/>
              <a:cs typeface="Calibri"/>
            </a:endParaRPr>
          </a:p>
          <a:p>
            <a:pPr marL="523875">
              <a:lnSpc>
                <a:spcPts val="1781"/>
              </a:lnSpc>
            </a:pPr>
            <a:r>
              <a:rPr sz="1650" spc="-11" dirty="0">
                <a:latin typeface="Calibri"/>
                <a:cs typeface="Calibri"/>
              </a:rPr>
              <a:t>general</a:t>
            </a:r>
            <a:r>
              <a:rPr sz="1650" spc="4" dirty="0">
                <a:latin typeface="Calibri"/>
                <a:cs typeface="Calibri"/>
              </a:rPr>
              <a:t> </a:t>
            </a:r>
            <a:r>
              <a:rPr sz="1650" spc="-11" dirty="0">
                <a:latin typeface="Calibri"/>
                <a:cs typeface="Calibri"/>
              </a:rPr>
              <a:t>version</a:t>
            </a:r>
            <a:r>
              <a:rPr sz="1650" spc="-26" dirty="0">
                <a:latin typeface="Calibri"/>
                <a:cs typeface="Calibri"/>
              </a:rPr>
              <a:t> </a:t>
            </a:r>
            <a:r>
              <a:rPr sz="1650" spc="-4" dirty="0">
                <a:latin typeface="Calibri"/>
                <a:cs typeface="Calibri"/>
              </a:rPr>
              <a:t>of </a:t>
            </a:r>
            <a:r>
              <a:rPr sz="1650" spc="-11" dirty="0">
                <a:latin typeface="Calibri"/>
                <a:cs typeface="Calibri"/>
              </a:rPr>
              <a:t>fork().</a:t>
            </a:r>
            <a:endParaRPr sz="1650">
              <a:latin typeface="Calibri"/>
              <a:cs typeface="Calibri"/>
            </a:endParaRPr>
          </a:p>
          <a:p>
            <a:pPr>
              <a:lnSpc>
                <a:spcPct val="100000"/>
              </a:lnSpc>
            </a:pPr>
            <a:endParaRPr sz="1650">
              <a:latin typeface="Calibri"/>
              <a:cs typeface="Calibri"/>
            </a:endParaRPr>
          </a:p>
          <a:p>
            <a:pPr>
              <a:spcBef>
                <a:spcPts val="23"/>
              </a:spcBef>
            </a:pPr>
            <a:endParaRPr sz="1838">
              <a:latin typeface="Calibri"/>
              <a:cs typeface="Calibri"/>
            </a:endParaRPr>
          </a:p>
          <a:p>
            <a:pPr marL="352425" marR="3810" algn="just">
              <a:lnSpc>
                <a:spcPts val="1583"/>
              </a:lnSpc>
            </a:pPr>
            <a:r>
              <a:rPr sz="1650" spc="-8" dirty="0">
                <a:latin typeface="Calibri"/>
                <a:cs typeface="Calibri"/>
              </a:rPr>
              <a:t>Flags </a:t>
            </a:r>
            <a:r>
              <a:rPr sz="1650" spc="-4" dirty="0">
                <a:latin typeface="Calibri"/>
                <a:cs typeface="Calibri"/>
              </a:rPr>
              <a:t>specify </a:t>
            </a:r>
            <a:r>
              <a:rPr sz="1650" spc="-8" dirty="0">
                <a:latin typeface="Calibri"/>
                <a:cs typeface="Calibri"/>
              </a:rPr>
              <a:t>what </a:t>
            </a:r>
            <a:r>
              <a:rPr sz="1650" spc="-4" dirty="0">
                <a:latin typeface="Calibri"/>
                <a:cs typeface="Calibri"/>
              </a:rPr>
              <a:t>should be </a:t>
            </a:r>
            <a:r>
              <a:rPr sz="1650" spc="-8" dirty="0">
                <a:latin typeface="Calibri"/>
                <a:cs typeface="Calibri"/>
              </a:rPr>
              <a:t>shared </a:t>
            </a:r>
            <a:r>
              <a:rPr sz="1650" spc="-4" dirty="0">
                <a:latin typeface="Calibri"/>
                <a:cs typeface="Calibri"/>
              </a:rPr>
              <a:t>with </a:t>
            </a:r>
            <a:r>
              <a:rPr sz="1650" spc="-11" dirty="0">
                <a:latin typeface="Calibri"/>
                <a:cs typeface="Calibri"/>
              </a:rPr>
              <a:t>parent, </a:t>
            </a:r>
            <a:r>
              <a:rPr sz="1650" spc="-4" dirty="0">
                <a:latin typeface="Calibri"/>
                <a:cs typeface="Calibri"/>
              </a:rPr>
              <a:t>and </a:t>
            </a:r>
            <a:r>
              <a:rPr sz="1650" spc="-8" dirty="0">
                <a:latin typeface="Calibri"/>
                <a:cs typeface="Calibri"/>
              </a:rPr>
              <a:t>what </a:t>
            </a:r>
            <a:r>
              <a:rPr sz="1650" spc="-4" dirty="0">
                <a:latin typeface="Calibri"/>
                <a:cs typeface="Calibri"/>
              </a:rPr>
              <a:t>should be </a:t>
            </a:r>
            <a:r>
              <a:rPr sz="1650" spc="-11" dirty="0">
                <a:latin typeface="Calibri"/>
                <a:cs typeface="Calibri"/>
              </a:rPr>
              <a:t>created </a:t>
            </a:r>
            <a:r>
              <a:rPr sz="1650" spc="-8" dirty="0">
                <a:latin typeface="Calibri"/>
                <a:cs typeface="Calibri"/>
              </a:rPr>
              <a:t>new </a:t>
            </a:r>
            <a:r>
              <a:rPr sz="1650" spc="-15" dirty="0">
                <a:latin typeface="Calibri"/>
                <a:cs typeface="Calibri"/>
              </a:rPr>
              <a:t>for </a:t>
            </a:r>
            <a:r>
              <a:rPr sz="1650" spc="-363" dirty="0">
                <a:latin typeface="Calibri"/>
                <a:cs typeface="Calibri"/>
              </a:rPr>
              <a:t> </a:t>
            </a:r>
            <a:r>
              <a:rPr sz="1650" spc="-4" dirty="0">
                <a:latin typeface="Calibri"/>
                <a:cs typeface="Calibri"/>
              </a:rPr>
              <a:t>child</a:t>
            </a:r>
            <a:r>
              <a:rPr sz="1650" dirty="0">
                <a:latin typeface="Calibri"/>
                <a:cs typeface="Calibri"/>
              </a:rPr>
              <a:t> </a:t>
            </a:r>
            <a:r>
              <a:rPr sz="1650" spc="-4" dirty="0">
                <a:latin typeface="Calibri"/>
                <a:cs typeface="Calibri"/>
              </a:rPr>
              <a:t>(including</a:t>
            </a:r>
            <a:r>
              <a:rPr sz="1650" spc="-8" dirty="0">
                <a:latin typeface="Calibri"/>
                <a:cs typeface="Calibri"/>
              </a:rPr>
              <a:t> </a:t>
            </a:r>
            <a:r>
              <a:rPr sz="1650" spc="-4" dirty="0">
                <a:latin typeface="Calibri"/>
                <a:cs typeface="Calibri"/>
              </a:rPr>
              <a:t>virtual</a:t>
            </a:r>
            <a:r>
              <a:rPr sz="1650" spc="-26" dirty="0">
                <a:latin typeface="Calibri"/>
                <a:cs typeface="Calibri"/>
              </a:rPr>
              <a:t> </a:t>
            </a:r>
            <a:r>
              <a:rPr sz="1650" spc="-19" dirty="0">
                <a:latin typeface="Calibri"/>
                <a:cs typeface="Calibri"/>
              </a:rPr>
              <a:t>memory,</a:t>
            </a:r>
            <a:r>
              <a:rPr sz="1650" spc="23" dirty="0">
                <a:latin typeface="Calibri"/>
                <a:cs typeface="Calibri"/>
              </a:rPr>
              <a:t> </a:t>
            </a:r>
            <a:r>
              <a:rPr sz="1650" spc="-4" dirty="0">
                <a:latin typeface="Calibri"/>
                <a:cs typeface="Calibri"/>
              </a:rPr>
              <a:t>file </a:t>
            </a:r>
            <a:r>
              <a:rPr sz="1650" spc="-8" dirty="0">
                <a:latin typeface="Calibri"/>
                <a:cs typeface="Calibri"/>
              </a:rPr>
              <a:t>descriptors,</a:t>
            </a:r>
            <a:r>
              <a:rPr sz="1650" spc="4" dirty="0">
                <a:latin typeface="Calibri"/>
                <a:cs typeface="Calibri"/>
              </a:rPr>
              <a:t> </a:t>
            </a:r>
            <a:r>
              <a:rPr sz="1650" spc="-8" dirty="0">
                <a:latin typeface="Calibri"/>
                <a:cs typeface="Calibri"/>
              </a:rPr>
              <a:t>namespaces</a:t>
            </a:r>
            <a:r>
              <a:rPr sz="1650" dirty="0">
                <a:latin typeface="Calibri"/>
                <a:cs typeface="Calibri"/>
              </a:rPr>
              <a:t> </a:t>
            </a:r>
            <a:r>
              <a:rPr sz="1650" spc="-11" dirty="0">
                <a:latin typeface="Calibri"/>
                <a:cs typeface="Calibri"/>
              </a:rPr>
              <a:t>etc.)</a:t>
            </a:r>
            <a:endParaRPr sz="1650">
              <a:latin typeface="Calibri"/>
              <a:cs typeface="Calibri"/>
            </a:endParaRPr>
          </a:p>
          <a:p>
            <a:pPr marL="523875" lvl="1" indent="-171926" algn="just">
              <a:lnSpc>
                <a:spcPts val="1770"/>
              </a:lnSpc>
              <a:buFont typeface="Arial MT"/>
              <a:buChar char="•"/>
              <a:tabLst>
                <a:tab pos="524351" algn="l"/>
              </a:tabLst>
            </a:pPr>
            <a:r>
              <a:rPr sz="1650" spc="-8" dirty="0">
                <a:solidFill>
                  <a:srgbClr val="006FC0"/>
                </a:solidFill>
                <a:latin typeface="Calibri"/>
                <a:cs typeface="Calibri"/>
              </a:rPr>
              <a:t>setns()</a:t>
            </a:r>
            <a:r>
              <a:rPr sz="1650" spc="11" dirty="0">
                <a:solidFill>
                  <a:srgbClr val="006FC0"/>
                </a:solidFill>
                <a:latin typeface="Calibri"/>
                <a:cs typeface="Calibri"/>
              </a:rPr>
              <a:t> </a:t>
            </a:r>
            <a:r>
              <a:rPr sz="1650" spc="-4" dirty="0">
                <a:latin typeface="Calibri"/>
                <a:cs typeface="Calibri"/>
              </a:rPr>
              <a:t>lets</a:t>
            </a:r>
            <a:r>
              <a:rPr sz="1650" spc="8" dirty="0">
                <a:latin typeface="Calibri"/>
                <a:cs typeface="Calibri"/>
              </a:rPr>
              <a:t> </a:t>
            </a:r>
            <a:r>
              <a:rPr sz="1650" spc="-4" dirty="0">
                <a:latin typeface="Calibri"/>
                <a:cs typeface="Calibri"/>
              </a:rPr>
              <a:t>a</a:t>
            </a:r>
            <a:r>
              <a:rPr sz="1650" spc="4" dirty="0">
                <a:latin typeface="Calibri"/>
                <a:cs typeface="Calibri"/>
              </a:rPr>
              <a:t> </a:t>
            </a:r>
            <a:r>
              <a:rPr sz="1650" spc="-11" dirty="0">
                <a:latin typeface="Calibri"/>
                <a:cs typeface="Calibri"/>
              </a:rPr>
              <a:t>process</a:t>
            </a:r>
            <a:r>
              <a:rPr sz="1650" spc="8" dirty="0">
                <a:latin typeface="Calibri"/>
                <a:cs typeface="Calibri"/>
              </a:rPr>
              <a:t> </a:t>
            </a:r>
            <a:r>
              <a:rPr sz="1650" spc="-4" dirty="0">
                <a:latin typeface="Calibri"/>
                <a:cs typeface="Calibri"/>
              </a:rPr>
              <a:t>join</a:t>
            </a:r>
            <a:r>
              <a:rPr sz="1650" dirty="0">
                <a:latin typeface="Calibri"/>
                <a:cs typeface="Calibri"/>
              </a:rPr>
              <a:t> </a:t>
            </a:r>
            <a:r>
              <a:rPr sz="1650" spc="-4" dirty="0">
                <a:latin typeface="Calibri"/>
                <a:cs typeface="Calibri"/>
              </a:rPr>
              <a:t>an</a:t>
            </a:r>
            <a:r>
              <a:rPr sz="1650" spc="4" dirty="0">
                <a:latin typeface="Calibri"/>
                <a:cs typeface="Calibri"/>
              </a:rPr>
              <a:t> </a:t>
            </a:r>
            <a:r>
              <a:rPr sz="1650" spc="-11" dirty="0">
                <a:latin typeface="Calibri"/>
                <a:cs typeface="Calibri"/>
              </a:rPr>
              <a:t>existing</a:t>
            </a:r>
            <a:r>
              <a:rPr sz="1650" spc="8" dirty="0">
                <a:latin typeface="Calibri"/>
                <a:cs typeface="Calibri"/>
              </a:rPr>
              <a:t> </a:t>
            </a:r>
            <a:r>
              <a:rPr sz="1650" spc="-8" dirty="0">
                <a:latin typeface="Calibri"/>
                <a:cs typeface="Calibri"/>
              </a:rPr>
              <a:t>namespace.</a:t>
            </a:r>
            <a:r>
              <a:rPr sz="1650" spc="8" dirty="0">
                <a:latin typeface="Calibri"/>
                <a:cs typeface="Calibri"/>
              </a:rPr>
              <a:t> </a:t>
            </a:r>
            <a:r>
              <a:rPr sz="1650" spc="-8" dirty="0">
                <a:latin typeface="Calibri"/>
                <a:cs typeface="Calibri"/>
              </a:rPr>
              <a:t>Arguments</a:t>
            </a:r>
            <a:r>
              <a:rPr sz="1650" spc="19" dirty="0">
                <a:latin typeface="Calibri"/>
                <a:cs typeface="Calibri"/>
              </a:rPr>
              <a:t> </a:t>
            </a:r>
            <a:r>
              <a:rPr sz="1650" spc="-4" dirty="0">
                <a:latin typeface="Calibri"/>
                <a:cs typeface="Calibri"/>
              </a:rPr>
              <a:t>specify</a:t>
            </a:r>
            <a:r>
              <a:rPr sz="1650" spc="11" dirty="0">
                <a:latin typeface="Calibri"/>
                <a:cs typeface="Calibri"/>
              </a:rPr>
              <a:t> </a:t>
            </a:r>
            <a:r>
              <a:rPr sz="1650" spc="-4" dirty="0">
                <a:latin typeface="Calibri"/>
                <a:cs typeface="Calibri"/>
              </a:rPr>
              <a:t>which</a:t>
            </a:r>
            <a:endParaRPr sz="1650">
              <a:latin typeface="Calibri"/>
              <a:cs typeface="Calibri"/>
            </a:endParaRPr>
          </a:p>
          <a:p>
            <a:pPr marL="523875" algn="just">
              <a:lnSpc>
                <a:spcPts val="1774"/>
              </a:lnSpc>
            </a:pPr>
            <a:r>
              <a:rPr sz="1650" spc="-4" dirty="0">
                <a:latin typeface="Calibri"/>
                <a:cs typeface="Calibri"/>
              </a:rPr>
              <a:t>namespace,</a:t>
            </a:r>
            <a:r>
              <a:rPr sz="1650" spc="-19" dirty="0">
                <a:latin typeface="Calibri"/>
                <a:cs typeface="Calibri"/>
              </a:rPr>
              <a:t> </a:t>
            </a:r>
            <a:r>
              <a:rPr sz="1650" spc="-4" dirty="0">
                <a:latin typeface="Calibri"/>
                <a:cs typeface="Calibri"/>
              </a:rPr>
              <a:t>and</a:t>
            </a:r>
            <a:r>
              <a:rPr sz="1650" spc="-15" dirty="0">
                <a:latin typeface="Calibri"/>
                <a:cs typeface="Calibri"/>
              </a:rPr>
              <a:t> </a:t>
            </a:r>
            <a:r>
              <a:rPr sz="1650" spc="-4" dirty="0">
                <a:latin typeface="Calibri"/>
                <a:cs typeface="Calibri"/>
              </a:rPr>
              <a:t>which</a:t>
            </a:r>
            <a:r>
              <a:rPr sz="1650" spc="-11" dirty="0">
                <a:latin typeface="Calibri"/>
                <a:cs typeface="Calibri"/>
              </a:rPr>
              <a:t> </a:t>
            </a:r>
            <a:r>
              <a:rPr sz="1650" spc="-4" dirty="0">
                <a:latin typeface="Calibri"/>
                <a:cs typeface="Calibri"/>
              </a:rPr>
              <a:t>type.</a:t>
            </a:r>
            <a:endParaRPr sz="1650">
              <a:latin typeface="Calibri"/>
              <a:cs typeface="Calibri"/>
            </a:endParaRPr>
          </a:p>
          <a:p>
            <a:pPr marL="523875" marR="10001" lvl="1" indent="-171450" algn="just">
              <a:lnSpc>
                <a:spcPts val="1583"/>
              </a:lnSpc>
              <a:spcBef>
                <a:spcPts val="375"/>
              </a:spcBef>
              <a:buFont typeface="Arial MT"/>
              <a:buChar char="•"/>
              <a:tabLst>
                <a:tab pos="524351" algn="l"/>
              </a:tabLst>
            </a:pPr>
            <a:r>
              <a:rPr sz="1650" spc="-8" dirty="0">
                <a:solidFill>
                  <a:srgbClr val="006FC0"/>
                </a:solidFill>
                <a:latin typeface="Calibri"/>
                <a:cs typeface="Calibri"/>
              </a:rPr>
              <a:t>unshare() </a:t>
            </a:r>
            <a:r>
              <a:rPr sz="1650" spc="-11" dirty="0">
                <a:latin typeface="Calibri"/>
                <a:cs typeface="Calibri"/>
              </a:rPr>
              <a:t>creates </a:t>
            </a:r>
            <a:r>
              <a:rPr sz="1650" spc="-4" dirty="0">
                <a:latin typeface="Calibri"/>
                <a:cs typeface="Calibri"/>
              </a:rPr>
              <a:t>a </a:t>
            </a:r>
            <a:r>
              <a:rPr sz="1650" spc="-11" dirty="0">
                <a:latin typeface="Calibri"/>
                <a:cs typeface="Calibri"/>
              </a:rPr>
              <a:t>new </a:t>
            </a:r>
            <a:r>
              <a:rPr sz="1650" spc="-8" dirty="0">
                <a:latin typeface="Calibri"/>
                <a:cs typeface="Calibri"/>
              </a:rPr>
              <a:t>namespace </a:t>
            </a:r>
            <a:r>
              <a:rPr sz="1650" spc="-4" dirty="0">
                <a:latin typeface="Calibri"/>
                <a:cs typeface="Calibri"/>
              </a:rPr>
              <a:t>and </a:t>
            </a:r>
            <a:r>
              <a:rPr sz="1650" spc="-8" dirty="0">
                <a:latin typeface="Calibri"/>
                <a:cs typeface="Calibri"/>
              </a:rPr>
              <a:t>places calling process </a:t>
            </a:r>
            <a:r>
              <a:rPr sz="1650" spc="-15" dirty="0">
                <a:latin typeface="Calibri"/>
                <a:cs typeface="Calibri"/>
              </a:rPr>
              <a:t>into </a:t>
            </a:r>
            <a:r>
              <a:rPr sz="1650" spc="-4" dirty="0">
                <a:latin typeface="Calibri"/>
                <a:cs typeface="Calibri"/>
              </a:rPr>
              <a:t>it. </a:t>
            </a:r>
            <a:r>
              <a:rPr sz="1650" spc="-8" dirty="0">
                <a:latin typeface="Calibri"/>
                <a:cs typeface="Calibri"/>
              </a:rPr>
              <a:t>Flags </a:t>
            </a:r>
            <a:r>
              <a:rPr sz="1650" spc="-11" dirty="0">
                <a:latin typeface="Calibri"/>
                <a:cs typeface="Calibri"/>
              </a:rPr>
              <a:t>indicate </a:t>
            </a:r>
            <a:r>
              <a:rPr sz="1650" spc="-363" dirty="0">
                <a:latin typeface="Calibri"/>
                <a:cs typeface="Calibri"/>
              </a:rPr>
              <a:t> </a:t>
            </a:r>
            <a:r>
              <a:rPr sz="1650" spc="-4" dirty="0">
                <a:latin typeface="Calibri"/>
                <a:cs typeface="Calibri"/>
              </a:rPr>
              <a:t>which </a:t>
            </a:r>
            <a:r>
              <a:rPr sz="1650" spc="-8" dirty="0">
                <a:latin typeface="Calibri"/>
                <a:cs typeface="Calibri"/>
              </a:rPr>
              <a:t>namespace </a:t>
            </a:r>
            <a:r>
              <a:rPr sz="1650" spc="-15" dirty="0">
                <a:latin typeface="Calibri"/>
                <a:cs typeface="Calibri"/>
              </a:rPr>
              <a:t>to </a:t>
            </a:r>
            <a:r>
              <a:rPr sz="1650" spc="-11" dirty="0">
                <a:latin typeface="Calibri"/>
                <a:cs typeface="Calibri"/>
              </a:rPr>
              <a:t>create. </a:t>
            </a:r>
            <a:r>
              <a:rPr sz="1650" spc="-8" dirty="0">
                <a:latin typeface="Calibri"/>
                <a:cs typeface="Calibri"/>
              </a:rPr>
              <a:t>Forking </a:t>
            </a:r>
            <a:r>
              <a:rPr sz="1650" spc="-4" dirty="0">
                <a:latin typeface="Calibri"/>
                <a:cs typeface="Calibri"/>
              </a:rPr>
              <a:t>a </a:t>
            </a:r>
            <a:r>
              <a:rPr sz="1650" spc="-8" dirty="0">
                <a:latin typeface="Calibri"/>
                <a:cs typeface="Calibri"/>
              </a:rPr>
              <a:t>process </a:t>
            </a:r>
            <a:r>
              <a:rPr sz="1650" spc="-4" dirty="0">
                <a:latin typeface="Calibri"/>
                <a:cs typeface="Calibri"/>
              </a:rPr>
              <a:t>and </a:t>
            </a:r>
            <a:r>
              <a:rPr sz="1650" spc="-8" dirty="0">
                <a:latin typeface="Calibri"/>
                <a:cs typeface="Calibri"/>
              </a:rPr>
              <a:t>calling unshare() </a:t>
            </a:r>
            <a:r>
              <a:rPr sz="1650" spc="-4" dirty="0">
                <a:latin typeface="Calibri"/>
                <a:cs typeface="Calibri"/>
              </a:rPr>
              <a:t>is </a:t>
            </a:r>
            <a:r>
              <a:rPr sz="1650" spc="-11" dirty="0">
                <a:latin typeface="Calibri"/>
                <a:cs typeface="Calibri"/>
              </a:rPr>
              <a:t>equivalent to </a:t>
            </a:r>
            <a:r>
              <a:rPr sz="1650" spc="-8" dirty="0">
                <a:latin typeface="Calibri"/>
                <a:cs typeface="Calibri"/>
              </a:rPr>
              <a:t> </a:t>
            </a:r>
            <a:r>
              <a:rPr sz="1650" spc="-4" dirty="0">
                <a:latin typeface="Calibri"/>
                <a:cs typeface="Calibri"/>
              </a:rPr>
              <a:t>clone().</a:t>
            </a:r>
            <a:endParaRPr sz="1650">
              <a:latin typeface="Calibri"/>
              <a:cs typeface="Calibri"/>
            </a:endParaRPr>
          </a:p>
          <a:p>
            <a:pPr marL="180975" marR="116205" indent="-171926">
              <a:lnSpc>
                <a:spcPts val="1875"/>
              </a:lnSpc>
              <a:spcBef>
                <a:spcPts val="735"/>
              </a:spcBef>
              <a:buFont typeface="Arial MT"/>
              <a:buChar char="•"/>
              <a:tabLst>
                <a:tab pos="181451" algn="l"/>
              </a:tabLst>
            </a:pPr>
            <a:r>
              <a:rPr sz="1950" spc="-4" dirty="0">
                <a:latin typeface="Calibri"/>
                <a:cs typeface="Calibri"/>
              </a:rPr>
              <a:t>Once </a:t>
            </a:r>
            <a:r>
              <a:rPr sz="1950" dirty="0">
                <a:latin typeface="Calibri"/>
                <a:cs typeface="Calibri"/>
              </a:rPr>
              <a:t>a </a:t>
            </a:r>
            <a:r>
              <a:rPr sz="1950" spc="-8" dirty="0">
                <a:latin typeface="Calibri"/>
                <a:cs typeface="Calibri"/>
              </a:rPr>
              <a:t>process </a:t>
            </a:r>
            <a:r>
              <a:rPr sz="1950" dirty="0">
                <a:latin typeface="Calibri"/>
                <a:cs typeface="Calibri"/>
              </a:rPr>
              <a:t>is in a namespace, it </a:t>
            </a:r>
            <a:r>
              <a:rPr sz="1950" spc="-8" dirty="0">
                <a:latin typeface="Calibri"/>
                <a:cs typeface="Calibri"/>
              </a:rPr>
              <a:t>can </a:t>
            </a:r>
            <a:r>
              <a:rPr sz="1950" spc="-4" dirty="0">
                <a:latin typeface="Calibri"/>
                <a:cs typeface="Calibri"/>
              </a:rPr>
              <a:t>open </a:t>
            </a:r>
            <a:r>
              <a:rPr sz="1950" dirty="0">
                <a:latin typeface="Calibri"/>
                <a:cs typeface="Calibri"/>
              </a:rPr>
              <a:t>a </a:t>
            </a:r>
            <a:r>
              <a:rPr sz="1950" spc="-4" dirty="0">
                <a:latin typeface="Calibri"/>
                <a:cs typeface="Calibri"/>
              </a:rPr>
              <a:t>shell </a:t>
            </a:r>
            <a:r>
              <a:rPr sz="1950" dirty="0">
                <a:latin typeface="Calibri"/>
                <a:cs typeface="Calibri"/>
              </a:rPr>
              <a:t>and do </a:t>
            </a:r>
            <a:r>
              <a:rPr sz="1950" spc="-4" dirty="0">
                <a:latin typeface="Calibri"/>
                <a:cs typeface="Calibri"/>
              </a:rPr>
              <a:t>other </a:t>
            </a:r>
            <a:r>
              <a:rPr sz="1950" spc="-8" dirty="0">
                <a:latin typeface="Calibri"/>
                <a:cs typeface="Calibri"/>
              </a:rPr>
              <a:t>useful </a:t>
            </a:r>
            <a:r>
              <a:rPr sz="1950" spc="-431" dirty="0">
                <a:latin typeface="Calibri"/>
                <a:cs typeface="Calibri"/>
              </a:rPr>
              <a:t> </a:t>
            </a:r>
            <a:r>
              <a:rPr sz="1950" dirty="0">
                <a:latin typeface="Calibri"/>
                <a:cs typeface="Calibri"/>
              </a:rPr>
              <a:t>things</a:t>
            </a:r>
            <a:r>
              <a:rPr sz="1950" spc="-19" dirty="0">
                <a:latin typeface="Calibri"/>
                <a:cs typeface="Calibri"/>
              </a:rPr>
              <a:t> </a:t>
            </a:r>
            <a:r>
              <a:rPr sz="1950" dirty="0">
                <a:latin typeface="Calibri"/>
                <a:cs typeface="Calibri"/>
              </a:rPr>
              <a:t>in </a:t>
            </a:r>
            <a:r>
              <a:rPr sz="1950" spc="-4" dirty="0">
                <a:latin typeface="Calibri"/>
                <a:cs typeface="Calibri"/>
              </a:rPr>
              <a:t>that</a:t>
            </a:r>
            <a:r>
              <a:rPr sz="1950" spc="-8" dirty="0">
                <a:latin typeface="Calibri"/>
                <a:cs typeface="Calibri"/>
              </a:rPr>
              <a:t> </a:t>
            </a:r>
            <a:r>
              <a:rPr sz="1950" spc="-4" dirty="0">
                <a:latin typeface="Calibri"/>
                <a:cs typeface="Calibri"/>
              </a:rPr>
              <a:t>namespace</a:t>
            </a:r>
            <a:endParaRPr sz="1950">
              <a:latin typeface="Calibri"/>
              <a:cs typeface="Calibri"/>
            </a:endParaRPr>
          </a:p>
          <a:p>
            <a:pPr marL="180975" indent="-171926">
              <a:spcBef>
                <a:spcPts val="304"/>
              </a:spcBef>
              <a:buFont typeface="Arial MT"/>
              <a:buChar char="•"/>
              <a:tabLst>
                <a:tab pos="181451" algn="l"/>
              </a:tabLst>
            </a:pPr>
            <a:r>
              <a:rPr sz="1950" spc="-15" dirty="0">
                <a:latin typeface="Calibri"/>
                <a:cs typeface="Calibri"/>
              </a:rPr>
              <a:t>Forked</a:t>
            </a:r>
            <a:r>
              <a:rPr sz="1950" spc="-8" dirty="0">
                <a:latin typeface="Calibri"/>
                <a:cs typeface="Calibri"/>
              </a:rPr>
              <a:t> </a:t>
            </a:r>
            <a:r>
              <a:rPr sz="1950" spc="-4" dirty="0">
                <a:latin typeface="Calibri"/>
                <a:cs typeface="Calibri"/>
              </a:rPr>
              <a:t>children</a:t>
            </a:r>
            <a:r>
              <a:rPr sz="1950" spc="-15" dirty="0">
                <a:latin typeface="Calibri"/>
                <a:cs typeface="Calibri"/>
              </a:rPr>
              <a:t> </a:t>
            </a:r>
            <a:r>
              <a:rPr sz="1950" spc="-4" dirty="0">
                <a:latin typeface="Calibri"/>
                <a:cs typeface="Calibri"/>
              </a:rPr>
              <a:t>of </a:t>
            </a:r>
            <a:r>
              <a:rPr sz="1950" dirty="0">
                <a:latin typeface="Calibri"/>
                <a:cs typeface="Calibri"/>
              </a:rPr>
              <a:t>a</a:t>
            </a:r>
            <a:r>
              <a:rPr sz="1950" spc="4" dirty="0">
                <a:latin typeface="Calibri"/>
                <a:cs typeface="Calibri"/>
              </a:rPr>
              <a:t> </a:t>
            </a:r>
            <a:r>
              <a:rPr sz="1950" spc="-8" dirty="0">
                <a:latin typeface="Calibri"/>
                <a:cs typeface="Calibri"/>
              </a:rPr>
              <a:t>process</a:t>
            </a:r>
            <a:r>
              <a:rPr sz="1950" spc="-19" dirty="0">
                <a:latin typeface="Calibri"/>
                <a:cs typeface="Calibri"/>
              </a:rPr>
              <a:t> </a:t>
            </a:r>
            <a:r>
              <a:rPr sz="1950" spc="-4" dirty="0">
                <a:latin typeface="Calibri"/>
                <a:cs typeface="Calibri"/>
              </a:rPr>
              <a:t>belong</a:t>
            </a:r>
            <a:r>
              <a:rPr sz="1950" spc="-11" dirty="0">
                <a:latin typeface="Calibri"/>
                <a:cs typeface="Calibri"/>
              </a:rPr>
              <a:t> to</a:t>
            </a:r>
            <a:r>
              <a:rPr sz="1950" spc="-4" dirty="0">
                <a:latin typeface="Calibri"/>
                <a:cs typeface="Calibri"/>
              </a:rPr>
              <a:t> </a:t>
            </a:r>
            <a:r>
              <a:rPr sz="1950" spc="-11" dirty="0">
                <a:latin typeface="Calibri"/>
                <a:cs typeface="Calibri"/>
              </a:rPr>
              <a:t>parent</a:t>
            </a:r>
            <a:r>
              <a:rPr sz="1950" spc="-4" dirty="0">
                <a:latin typeface="Calibri"/>
                <a:cs typeface="Calibri"/>
              </a:rPr>
              <a:t> namespace</a:t>
            </a:r>
            <a:r>
              <a:rPr sz="1950" spc="-30" dirty="0">
                <a:latin typeface="Calibri"/>
                <a:cs typeface="Calibri"/>
              </a:rPr>
              <a:t> </a:t>
            </a:r>
            <a:r>
              <a:rPr sz="1950" spc="-8" dirty="0">
                <a:latin typeface="Calibri"/>
                <a:cs typeface="Calibri"/>
              </a:rPr>
              <a:t>by default</a:t>
            </a:r>
            <a:endParaRPr sz="1950">
              <a:latin typeface="Calibri"/>
              <a:cs typeface="Calibri"/>
            </a:endParaRPr>
          </a:p>
        </p:txBody>
      </p:sp>
      <p:pic>
        <p:nvPicPr>
          <p:cNvPr id="4" name="object 4"/>
          <p:cNvPicPr/>
          <p:nvPr/>
        </p:nvPicPr>
        <p:blipFill>
          <a:blip r:embed="rId2" cstate="print"/>
          <a:stretch>
            <a:fillRect/>
          </a:stretch>
        </p:blipFill>
        <p:spPr>
          <a:xfrm>
            <a:off x="1392174" y="2012824"/>
            <a:ext cx="5308092" cy="406907"/>
          </a:xfrm>
          <a:prstGeom prst="rect">
            <a:avLst/>
          </a:prstGeom>
        </p:spPr>
      </p:pic>
      <p:sp>
        <p:nvSpPr>
          <p:cNvPr id="5" name="object 2">
            <a:extLst>
              <a:ext uri="{FF2B5EF4-FFF2-40B4-BE49-F238E27FC236}">
                <a16:creationId xmlns:a16="http://schemas.microsoft.com/office/drawing/2014/main" id="{563D17D0-1034-216C-DD2C-DE43069804E3}"/>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Namespaces API</a:t>
            </a:r>
            <a:endParaRPr lang="en-US" sz="2800" kern="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484" y="356425"/>
            <a:ext cx="8431530" cy="1025761"/>
          </a:xfrm>
          <a:prstGeom prst="rect">
            <a:avLst/>
          </a:prstGeom>
        </p:spPr>
        <p:txBody>
          <a:bodyPr vert="horz" wrap="square" lIns="0" tIns="10001" rIns="0" bIns="0" rtlCol="0">
            <a:spAutoFit/>
          </a:bodyPr>
          <a:lstStyle/>
          <a:p>
            <a:pPr marL="9525">
              <a:spcBef>
                <a:spcPts val="79"/>
              </a:spcBef>
            </a:pPr>
            <a:r>
              <a:rPr sz="3300" spc="-4" dirty="0"/>
              <a:t>Namespace</a:t>
            </a:r>
            <a:r>
              <a:rPr sz="3300" spc="-8" dirty="0"/>
              <a:t> </a:t>
            </a:r>
            <a:r>
              <a:rPr sz="3300" dirty="0"/>
              <a:t>handles:</a:t>
            </a:r>
            <a:r>
              <a:rPr sz="3300" spc="-15" dirty="0"/>
              <a:t> </a:t>
            </a:r>
            <a:r>
              <a:rPr sz="3300" spc="-8" dirty="0"/>
              <a:t>how</a:t>
            </a:r>
            <a:r>
              <a:rPr sz="3300" dirty="0"/>
              <a:t> </a:t>
            </a:r>
            <a:r>
              <a:rPr sz="3300" spc="-15" dirty="0"/>
              <a:t>to</a:t>
            </a:r>
            <a:r>
              <a:rPr sz="3300" spc="4" dirty="0"/>
              <a:t> </a:t>
            </a:r>
            <a:r>
              <a:rPr sz="3300" spc="-38" dirty="0"/>
              <a:t>refer</a:t>
            </a:r>
            <a:r>
              <a:rPr sz="3300" spc="-19" dirty="0"/>
              <a:t> to</a:t>
            </a:r>
            <a:r>
              <a:rPr sz="3300" spc="-4" dirty="0"/>
              <a:t> </a:t>
            </a:r>
            <a:r>
              <a:rPr sz="3300" dirty="0"/>
              <a:t>a</a:t>
            </a:r>
            <a:r>
              <a:rPr sz="3300" spc="15" dirty="0"/>
              <a:t> </a:t>
            </a:r>
            <a:r>
              <a:rPr sz="3300" dirty="0"/>
              <a:t>namespace</a:t>
            </a:r>
            <a:endParaRPr sz="3300"/>
          </a:p>
        </p:txBody>
      </p:sp>
      <p:sp>
        <p:nvSpPr>
          <p:cNvPr id="3" name="object 3"/>
          <p:cNvSpPr txBox="1"/>
          <p:nvPr/>
        </p:nvSpPr>
        <p:spPr>
          <a:xfrm>
            <a:off x="687705" y="1149668"/>
            <a:ext cx="7761446" cy="528189"/>
          </a:xfrm>
          <a:prstGeom prst="rect">
            <a:avLst/>
          </a:prstGeom>
        </p:spPr>
        <p:txBody>
          <a:bodyPr vert="horz" wrap="square" lIns="0" tIns="40481" rIns="0" bIns="0" rtlCol="0">
            <a:spAutoFit/>
          </a:bodyPr>
          <a:lstStyle/>
          <a:p>
            <a:pPr marL="180975" marR="3810" indent="-171926">
              <a:lnSpc>
                <a:spcPts val="1943"/>
              </a:lnSpc>
              <a:spcBef>
                <a:spcPts val="319"/>
              </a:spcBef>
              <a:buFont typeface="Arial MT"/>
              <a:buChar char="•"/>
              <a:tabLst>
                <a:tab pos="181451" algn="l"/>
              </a:tabLst>
            </a:pPr>
            <a:r>
              <a:rPr spc="-8" dirty="0">
                <a:latin typeface="Calibri"/>
                <a:cs typeface="Calibri"/>
              </a:rPr>
              <a:t>/proc/PID/ns of </a:t>
            </a:r>
            <a:r>
              <a:rPr dirty="0">
                <a:latin typeface="Calibri"/>
                <a:cs typeface="Calibri"/>
              </a:rPr>
              <a:t>a </a:t>
            </a:r>
            <a:r>
              <a:rPr spc="-8" dirty="0">
                <a:latin typeface="Calibri"/>
                <a:cs typeface="Calibri"/>
              </a:rPr>
              <a:t>process </a:t>
            </a:r>
            <a:r>
              <a:rPr spc="-4" dirty="0">
                <a:latin typeface="Calibri"/>
                <a:cs typeface="Calibri"/>
              </a:rPr>
              <a:t>has </a:t>
            </a:r>
            <a:r>
              <a:rPr spc="-8" dirty="0">
                <a:latin typeface="Calibri"/>
                <a:cs typeface="Calibri"/>
              </a:rPr>
              <a:t>information </a:t>
            </a:r>
            <a:r>
              <a:rPr spc="-4" dirty="0">
                <a:latin typeface="Calibri"/>
                <a:cs typeface="Calibri"/>
              </a:rPr>
              <a:t>on </a:t>
            </a:r>
            <a:r>
              <a:rPr dirty="0">
                <a:latin typeface="Calibri"/>
                <a:cs typeface="Calibri"/>
              </a:rPr>
              <a:t>which </a:t>
            </a:r>
            <a:r>
              <a:rPr spc="-4" dirty="0">
                <a:latin typeface="Calibri"/>
                <a:cs typeface="Calibri"/>
              </a:rPr>
              <a:t>namespace </a:t>
            </a:r>
            <a:r>
              <a:rPr dirty="0">
                <a:latin typeface="Calibri"/>
                <a:cs typeface="Calibri"/>
              </a:rPr>
              <a:t>a </a:t>
            </a:r>
            <a:r>
              <a:rPr spc="-8" dirty="0">
                <a:latin typeface="Calibri"/>
                <a:cs typeface="Calibri"/>
              </a:rPr>
              <a:t>process </a:t>
            </a:r>
            <a:r>
              <a:rPr spc="-4" dirty="0">
                <a:latin typeface="Calibri"/>
                <a:cs typeface="Calibri"/>
              </a:rPr>
              <a:t>belongs </a:t>
            </a:r>
            <a:r>
              <a:rPr spc="-398" dirty="0">
                <a:latin typeface="Calibri"/>
                <a:cs typeface="Calibri"/>
              </a:rPr>
              <a:t> </a:t>
            </a:r>
            <a:r>
              <a:rPr spc="-8" dirty="0">
                <a:latin typeface="Calibri"/>
                <a:cs typeface="Calibri"/>
              </a:rPr>
              <a:t>to.</a:t>
            </a:r>
            <a:r>
              <a:rPr spc="-15" dirty="0">
                <a:latin typeface="Calibri"/>
                <a:cs typeface="Calibri"/>
              </a:rPr>
              <a:t> </a:t>
            </a:r>
            <a:r>
              <a:rPr spc="-4" dirty="0">
                <a:latin typeface="Calibri"/>
                <a:cs typeface="Calibri"/>
              </a:rPr>
              <a:t>Symbolic</a:t>
            </a:r>
            <a:r>
              <a:rPr spc="-23" dirty="0">
                <a:latin typeface="Calibri"/>
                <a:cs typeface="Calibri"/>
              </a:rPr>
              <a:t> </a:t>
            </a:r>
            <a:r>
              <a:rPr spc="-4" dirty="0">
                <a:latin typeface="Calibri"/>
                <a:cs typeface="Calibri"/>
              </a:rPr>
              <a:t>links </a:t>
            </a:r>
            <a:r>
              <a:rPr spc="-8" dirty="0">
                <a:latin typeface="Calibri"/>
                <a:cs typeface="Calibri"/>
              </a:rPr>
              <a:t>pointing</a:t>
            </a:r>
            <a:r>
              <a:rPr dirty="0">
                <a:latin typeface="Calibri"/>
                <a:cs typeface="Calibri"/>
              </a:rPr>
              <a:t> </a:t>
            </a:r>
            <a:r>
              <a:rPr spc="-11" dirty="0">
                <a:latin typeface="Calibri"/>
                <a:cs typeface="Calibri"/>
              </a:rPr>
              <a:t>to</a:t>
            </a:r>
            <a:r>
              <a:rPr spc="-19" dirty="0">
                <a:latin typeface="Calibri"/>
                <a:cs typeface="Calibri"/>
              </a:rPr>
              <a:t> </a:t>
            </a:r>
            <a:r>
              <a:rPr dirty="0">
                <a:latin typeface="Calibri"/>
                <a:cs typeface="Calibri"/>
              </a:rPr>
              <a:t>the</a:t>
            </a:r>
            <a:r>
              <a:rPr spc="-8" dirty="0">
                <a:latin typeface="Calibri"/>
                <a:cs typeface="Calibri"/>
              </a:rPr>
              <a:t> </a:t>
            </a:r>
            <a:r>
              <a:rPr dirty="0">
                <a:latin typeface="Calibri"/>
                <a:cs typeface="Calibri"/>
              </a:rPr>
              <a:t>inode</a:t>
            </a:r>
            <a:r>
              <a:rPr spc="-8" dirty="0">
                <a:latin typeface="Calibri"/>
                <a:cs typeface="Calibri"/>
              </a:rPr>
              <a:t> </a:t>
            </a:r>
            <a:r>
              <a:rPr spc="-4" dirty="0">
                <a:latin typeface="Calibri"/>
                <a:cs typeface="Calibri"/>
              </a:rPr>
              <a:t>of that</a:t>
            </a:r>
            <a:r>
              <a:rPr spc="-15" dirty="0">
                <a:latin typeface="Calibri"/>
                <a:cs typeface="Calibri"/>
              </a:rPr>
              <a:t> </a:t>
            </a:r>
            <a:r>
              <a:rPr spc="-4" dirty="0">
                <a:latin typeface="Calibri"/>
                <a:cs typeface="Calibri"/>
              </a:rPr>
              <a:t>namespace</a:t>
            </a:r>
            <a:r>
              <a:rPr spc="-8" dirty="0">
                <a:latin typeface="Calibri"/>
                <a:cs typeface="Calibri"/>
              </a:rPr>
              <a:t> </a:t>
            </a:r>
            <a:r>
              <a:rPr spc="-4" dirty="0">
                <a:latin typeface="Calibri"/>
                <a:cs typeface="Calibri"/>
              </a:rPr>
              <a:t>(“handle”)</a:t>
            </a:r>
            <a:endParaRPr>
              <a:latin typeface="Calibri"/>
              <a:cs typeface="Calibri"/>
            </a:endParaRPr>
          </a:p>
        </p:txBody>
      </p:sp>
      <p:sp>
        <p:nvSpPr>
          <p:cNvPr id="4" name="object 4"/>
          <p:cNvSpPr txBox="1"/>
          <p:nvPr/>
        </p:nvSpPr>
        <p:spPr>
          <a:xfrm>
            <a:off x="687704" y="3381576"/>
            <a:ext cx="7586663" cy="958115"/>
          </a:xfrm>
          <a:prstGeom prst="rect">
            <a:avLst/>
          </a:prstGeom>
        </p:spPr>
        <p:txBody>
          <a:bodyPr vert="horz" wrap="square" lIns="0" tIns="77629" rIns="0" bIns="0" rtlCol="0">
            <a:spAutoFit/>
          </a:bodyPr>
          <a:lstStyle/>
          <a:p>
            <a:pPr marL="180975" indent="-171926">
              <a:spcBef>
                <a:spcPts val="611"/>
              </a:spcBef>
              <a:buFont typeface="Arial MT"/>
              <a:buChar char="•"/>
              <a:tabLst>
                <a:tab pos="181451" algn="l"/>
              </a:tabLst>
            </a:pPr>
            <a:r>
              <a:rPr spc="-4" dirty="0">
                <a:latin typeface="Calibri"/>
                <a:cs typeface="Calibri"/>
              </a:rPr>
              <a:t>Namespace</a:t>
            </a:r>
            <a:r>
              <a:rPr spc="-8" dirty="0">
                <a:latin typeface="Calibri"/>
                <a:cs typeface="Calibri"/>
              </a:rPr>
              <a:t> </a:t>
            </a:r>
            <a:r>
              <a:rPr spc="-4" dirty="0">
                <a:latin typeface="Calibri"/>
                <a:cs typeface="Calibri"/>
              </a:rPr>
              <a:t>handle</a:t>
            </a:r>
            <a:r>
              <a:rPr dirty="0">
                <a:latin typeface="Calibri"/>
                <a:cs typeface="Calibri"/>
              </a:rPr>
              <a:t> </a:t>
            </a:r>
            <a:r>
              <a:rPr spc="-8" dirty="0">
                <a:latin typeface="Calibri"/>
                <a:cs typeface="Calibri"/>
              </a:rPr>
              <a:t>can </a:t>
            </a:r>
            <a:r>
              <a:rPr spc="-4" dirty="0">
                <a:latin typeface="Calibri"/>
                <a:cs typeface="Calibri"/>
              </a:rPr>
              <a:t>be used</a:t>
            </a:r>
            <a:r>
              <a:rPr spc="8" dirty="0">
                <a:latin typeface="Calibri"/>
                <a:cs typeface="Calibri"/>
              </a:rPr>
              <a:t> </a:t>
            </a:r>
            <a:r>
              <a:rPr dirty="0">
                <a:latin typeface="Calibri"/>
                <a:cs typeface="Calibri"/>
              </a:rPr>
              <a:t>in </a:t>
            </a:r>
            <a:r>
              <a:rPr spc="-19" dirty="0">
                <a:latin typeface="Calibri"/>
                <a:cs typeface="Calibri"/>
              </a:rPr>
              <a:t>system</a:t>
            </a:r>
            <a:r>
              <a:rPr spc="-11" dirty="0">
                <a:latin typeface="Calibri"/>
                <a:cs typeface="Calibri"/>
              </a:rPr>
              <a:t> </a:t>
            </a:r>
            <a:r>
              <a:rPr spc="-4" dirty="0">
                <a:latin typeface="Calibri"/>
                <a:cs typeface="Calibri"/>
              </a:rPr>
              <a:t>calls</a:t>
            </a:r>
            <a:r>
              <a:rPr spc="-11" dirty="0">
                <a:latin typeface="Calibri"/>
                <a:cs typeface="Calibri"/>
              </a:rPr>
              <a:t> </a:t>
            </a:r>
            <a:r>
              <a:rPr dirty="0">
                <a:latin typeface="Calibri"/>
                <a:cs typeface="Calibri"/>
              </a:rPr>
              <a:t>(e.g.,</a:t>
            </a:r>
            <a:r>
              <a:rPr spc="-4" dirty="0">
                <a:latin typeface="Calibri"/>
                <a:cs typeface="Calibri"/>
              </a:rPr>
              <a:t> </a:t>
            </a:r>
            <a:r>
              <a:rPr spc="-8" dirty="0">
                <a:latin typeface="Calibri"/>
                <a:cs typeface="Calibri"/>
              </a:rPr>
              <a:t>argument</a:t>
            </a:r>
            <a:r>
              <a:rPr spc="-11" dirty="0">
                <a:latin typeface="Calibri"/>
                <a:cs typeface="Calibri"/>
              </a:rPr>
              <a:t> to</a:t>
            </a:r>
            <a:r>
              <a:rPr spc="8" dirty="0">
                <a:latin typeface="Calibri"/>
                <a:cs typeface="Calibri"/>
              </a:rPr>
              <a:t> </a:t>
            </a:r>
            <a:r>
              <a:rPr spc="-4" dirty="0">
                <a:latin typeface="Calibri"/>
                <a:cs typeface="Calibri"/>
              </a:rPr>
              <a:t>setns)</a:t>
            </a:r>
            <a:endParaRPr>
              <a:latin typeface="Calibri"/>
              <a:cs typeface="Calibri"/>
            </a:endParaRPr>
          </a:p>
          <a:p>
            <a:pPr marL="180975" indent="-171926">
              <a:lnSpc>
                <a:spcPts val="2051"/>
              </a:lnSpc>
              <a:spcBef>
                <a:spcPts val="540"/>
              </a:spcBef>
              <a:buFont typeface="Arial MT"/>
              <a:buChar char="•"/>
              <a:tabLst>
                <a:tab pos="181451" algn="l"/>
              </a:tabLst>
            </a:pPr>
            <a:r>
              <a:rPr spc="-8" dirty="0">
                <a:latin typeface="Calibri"/>
                <a:cs typeface="Calibri"/>
              </a:rPr>
              <a:t>Processes</a:t>
            </a:r>
            <a:r>
              <a:rPr spc="-15" dirty="0">
                <a:latin typeface="Calibri"/>
                <a:cs typeface="Calibri"/>
              </a:rPr>
              <a:t> </a:t>
            </a:r>
            <a:r>
              <a:rPr dirty="0">
                <a:latin typeface="Calibri"/>
                <a:cs typeface="Calibri"/>
              </a:rPr>
              <a:t>in</a:t>
            </a:r>
            <a:r>
              <a:rPr spc="4" dirty="0">
                <a:latin typeface="Calibri"/>
                <a:cs typeface="Calibri"/>
              </a:rPr>
              <a:t> </a:t>
            </a:r>
            <a:r>
              <a:rPr spc="-4" dirty="0">
                <a:latin typeface="Calibri"/>
                <a:cs typeface="Calibri"/>
              </a:rPr>
              <a:t>same namespace</a:t>
            </a:r>
            <a:r>
              <a:rPr spc="-8" dirty="0">
                <a:latin typeface="Calibri"/>
                <a:cs typeface="Calibri"/>
              </a:rPr>
              <a:t> </a:t>
            </a:r>
            <a:r>
              <a:rPr dirty="0">
                <a:latin typeface="Calibri"/>
                <a:cs typeface="Calibri"/>
              </a:rPr>
              <a:t>will</a:t>
            </a:r>
            <a:r>
              <a:rPr spc="-11" dirty="0">
                <a:latin typeface="Calibri"/>
                <a:cs typeface="Calibri"/>
              </a:rPr>
              <a:t> </a:t>
            </a:r>
            <a:r>
              <a:rPr spc="-15" dirty="0">
                <a:latin typeface="Calibri"/>
                <a:cs typeface="Calibri"/>
              </a:rPr>
              <a:t>have</a:t>
            </a:r>
            <a:r>
              <a:rPr spc="4" dirty="0">
                <a:latin typeface="Calibri"/>
                <a:cs typeface="Calibri"/>
              </a:rPr>
              <a:t> </a:t>
            </a:r>
            <a:r>
              <a:rPr spc="-4" dirty="0">
                <a:latin typeface="Calibri"/>
                <a:cs typeface="Calibri"/>
              </a:rPr>
              <a:t>same</a:t>
            </a:r>
            <a:r>
              <a:rPr spc="-8" dirty="0">
                <a:latin typeface="Calibri"/>
                <a:cs typeface="Calibri"/>
              </a:rPr>
              <a:t> </a:t>
            </a:r>
            <a:r>
              <a:rPr spc="-4" dirty="0">
                <a:latin typeface="Calibri"/>
                <a:cs typeface="Calibri"/>
              </a:rPr>
              <a:t>handle,</a:t>
            </a:r>
            <a:r>
              <a:rPr spc="8" dirty="0">
                <a:latin typeface="Calibri"/>
                <a:cs typeface="Calibri"/>
              </a:rPr>
              <a:t> </a:t>
            </a:r>
            <a:r>
              <a:rPr spc="-8" dirty="0">
                <a:latin typeface="Calibri"/>
                <a:cs typeface="Calibri"/>
              </a:rPr>
              <a:t>new</a:t>
            </a:r>
            <a:r>
              <a:rPr spc="-11" dirty="0">
                <a:latin typeface="Calibri"/>
                <a:cs typeface="Calibri"/>
              </a:rPr>
              <a:t> </a:t>
            </a:r>
            <a:r>
              <a:rPr spc="-4" dirty="0">
                <a:latin typeface="Calibri"/>
                <a:cs typeface="Calibri"/>
              </a:rPr>
              <a:t>handle</a:t>
            </a:r>
            <a:r>
              <a:rPr dirty="0">
                <a:latin typeface="Calibri"/>
                <a:cs typeface="Calibri"/>
              </a:rPr>
              <a:t> </a:t>
            </a:r>
            <a:r>
              <a:rPr spc="-11" dirty="0">
                <a:latin typeface="Calibri"/>
                <a:cs typeface="Calibri"/>
              </a:rPr>
              <a:t>created</a:t>
            </a:r>
            <a:r>
              <a:rPr spc="-4" dirty="0">
                <a:latin typeface="Calibri"/>
                <a:cs typeface="Calibri"/>
              </a:rPr>
              <a:t> </a:t>
            </a:r>
            <a:r>
              <a:rPr dirty="0">
                <a:latin typeface="Calibri"/>
                <a:cs typeface="Calibri"/>
              </a:rPr>
              <a:t>when</a:t>
            </a:r>
            <a:endParaRPr>
              <a:latin typeface="Calibri"/>
              <a:cs typeface="Calibri"/>
            </a:endParaRPr>
          </a:p>
          <a:p>
            <a:pPr marL="180975">
              <a:lnSpc>
                <a:spcPts val="2051"/>
              </a:lnSpc>
            </a:pPr>
            <a:r>
              <a:rPr spc="-4" dirty="0">
                <a:latin typeface="Calibri"/>
                <a:cs typeface="Calibri"/>
              </a:rPr>
              <a:t>new</a:t>
            </a:r>
            <a:r>
              <a:rPr spc="-15" dirty="0">
                <a:latin typeface="Calibri"/>
                <a:cs typeface="Calibri"/>
              </a:rPr>
              <a:t> </a:t>
            </a:r>
            <a:r>
              <a:rPr spc="-4" dirty="0">
                <a:latin typeface="Calibri"/>
                <a:cs typeface="Calibri"/>
              </a:rPr>
              <a:t>namespace</a:t>
            </a:r>
            <a:r>
              <a:rPr spc="-19" dirty="0">
                <a:latin typeface="Calibri"/>
                <a:cs typeface="Calibri"/>
              </a:rPr>
              <a:t> </a:t>
            </a:r>
            <a:r>
              <a:rPr spc="-11" dirty="0">
                <a:latin typeface="Calibri"/>
                <a:cs typeface="Calibri"/>
              </a:rPr>
              <a:t>created</a:t>
            </a:r>
            <a:endParaRPr>
              <a:latin typeface="Calibri"/>
              <a:cs typeface="Calibri"/>
            </a:endParaRPr>
          </a:p>
        </p:txBody>
      </p:sp>
      <p:pic>
        <p:nvPicPr>
          <p:cNvPr id="5" name="object 5"/>
          <p:cNvPicPr/>
          <p:nvPr/>
        </p:nvPicPr>
        <p:blipFill>
          <a:blip r:embed="rId2" cstate="print"/>
          <a:stretch>
            <a:fillRect/>
          </a:stretch>
        </p:blipFill>
        <p:spPr>
          <a:xfrm>
            <a:off x="1577177" y="1896374"/>
            <a:ext cx="5198114" cy="1418235"/>
          </a:xfrm>
          <a:prstGeom prst="rect">
            <a:avLst/>
          </a:prstGeom>
        </p:spPr>
      </p:pic>
      <p:sp>
        <p:nvSpPr>
          <p:cNvPr id="6" name="object 6"/>
          <p:cNvSpPr txBox="1"/>
          <p:nvPr/>
        </p:nvSpPr>
        <p:spPr>
          <a:xfrm>
            <a:off x="1395604" y="4494276"/>
            <a:ext cx="6551771" cy="231795"/>
          </a:xfrm>
          <a:prstGeom prst="rect">
            <a:avLst/>
          </a:prstGeom>
          <a:solidFill>
            <a:srgbClr val="A4A4A4"/>
          </a:solidFill>
          <a:ln w="12192">
            <a:solidFill>
              <a:srgbClr val="787878"/>
            </a:solidFill>
          </a:ln>
        </p:spPr>
        <p:txBody>
          <a:bodyPr vert="horz" wrap="square" lIns="0" tIns="23813" rIns="0" bIns="0" rtlCol="0">
            <a:spAutoFit/>
          </a:bodyPr>
          <a:lstStyle/>
          <a:p>
            <a:pPr marL="68580">
              <a:spcBef>
                <a:spcPts val="188"/>
              </a:spcBef>
              <a:tabLst>
                <a:tab pos="3025616" algn="l"/>
              </a:tabLst>
            </a:pPr>
            <a:r>
              <a:rPr sz="1350" b="1" dirty="0">
                <a:solidFill>
                  <a:srgbClr val="FFFFFF"/>
                </a:solidFill>
                <a:latin typeface="Calibri"/>
                <a:cs typeface="Calibri"/>
              </a:rPr>
              <a:t>Namespaces</a:t>
            </a:r>
            <a:r>
              <a:rPr sz="1350" b="1" spc="-11" dirty="0">
                <a:solidFill>
                  <a:srgbClr val="FFFFFF"/>
                </a:solidFill>
                <a:latin typeface="Calibri"/>
                <a:cs typeface="Calibri"/>
              </a:rPr>
              <a:t> </a:t>
            </a:r>
            <a:r>
              <a:rPr sz="1350" b="1" dirty="0">
                <a:solidFill>
                  <a:srgbClr val="FFFFFF"/>
                </a:solidFill>
                <a:latin typeface="Calibri"/>
                <a:cs typeface="Calibri"/>
              </a:rPr>
              <a:t>in </a:t>
            </a:r>
            <a:r>
              <a:rPr sz="1350" b="1" spc="-8" dirty="0">
                <a:solidFill>
                  <a:srgbClr val="FFFFFF"/>
                </a:solidFill>
                <a:latin typeface="Calibri"/>
                <a:cs typeface="Calibri"/>
              </a:rPr>
              <a:t>operation </a:t>
            </a:r>
            <a:r>
              <a:rPr sz="1350" b="1" spc="-4" dirty="0">
                <a:solidFill>
                  <a:srgbClr val="FFFFFF"/>
                </a:solidFill>
                <a:latin typeface="Calibri"/>
                <a:cs typeface="Calibri"/>
              </a:rPr>
              <a:t>(lwn.net)	</a:t>
            </a:r>
            <a:r>
              <a:rPr sz="1350" spc="-8" dirty="0">
                <a:solidFill>
                  <a:srgbClr val="FFFFFF"/>
                </a:solidFill>
                <a:latin typeface="Calibri"/>
                <a:cs typeface="Calibri"/>
              </a:rPr>
              <a:t>https://lwn.net/Articles/531114/</a:t>
            </a:r>
            <a:endParaRPr sz="1350">
              <a:latin typeface="Calibri"/>
              <a:cs typeface="Calibri"/>
            </a:endParaRPr>
          </a:p>
        </p:txBody>
      </p:sp>
      <p:sp>
        <p:nvSpPr>
          <p:cNvPr id="7" name="object 2">
            <a:extLst>
              <a:ext uri="{FF2B5EF4-FFF2-40B4-BE49-F238E27FC236}">
                <a16:creationId xmlns:a16="http://schemas.microsoft.com/office/drawing/2014/main" id="{29DDB0F8-5578-23B6-4E9A-33AFB6D824B9}"/>
              </a:ext>
            </a:extLst>
          </p:cNvPr>
          <p:cNvSpPr txBox="1">
            <a:spLocks/>
          </p:cNvSpPr>
          <p:nvPr/>
        </p:nvSpPr>
        <p:spPr>
          <a:xfrm>
            <a:off x="384725" y="399426"/>
            <a:ext cx="8606875" cy="443711"/>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Namespace handles: how to refer to a namespace</a:t>
            </a:r>
            <a:endParaRPr lang="en-US" sz="2800" kern="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A7D14C-71D8-40CF-D02F-2D3D64C4DC5C}"/>
              </a:ext>
            </a:extLst>
          </p:cNvPr>
          <p:cNvPicPr>
            <a:picLocks noChangeAspect="1"/>
          </p:cNvPicPr>
          <p:nvPr/>
        </p:nvPicPr>
        <p:blipFill>
          <a:blip r:embed="rId2"/>
          <a:stretch>
            <a:fillRect/>
          </a:stretch>
        </p:blipFill>
        <p:spPr>
          <a:xfrm>
            <a:off x="0" y="2571750"/>
            <a:ext cx="9144000" cy="2436812"/>
          </a:xfrm>
          <a:prstGeom prst="rect">
            <a:avLst/>
          </a:prstGeom>
        </p:spPr>
      </p:pic>
      <p:sp>
        <p:nvSpPr>
          <p:cNvPr id="6" name="object 3">
            <a:extLst>
              <a:ext uri="{FF2B5EF4-FFF2-40B4-BE49-F238E27FC236}">
                <a16:creationId xmlns:a16="http://schemas.microsoft.com/office/drawing/2014/main" id="{8B7535F6-22A5-5E1E-31D3-77FB8790490F}"/>
              </a:ext>
            </a:extLst>
          </p:cNvPr>
          <p:cNvSpPr txBox="1"/>
          <p:nvPr/>
        </p:nvSpPr>
        <p:spPr>
          <a:xfrm>
            <a:off x="457200" y="285750"/>
            <a:ext cx="7729538" cy="1710084"/>
          </a:xfrm>
          <a:prstGeom prst="rect">
            <a:avLst/>
          </a:prstGeom>
        </p:spPr>
        <p:txBody>
          <a:bodyPr vert="horz" wrap="square" lIns="0" tIns="9525" rIns="0" bIns="0" rtlCol="0">
            <a:spAutoFit/>
          </a:bodyPr>
          <a:lstStyle/>
          <a:p>
            <a:pPr marL="180975" indent="-171926">
              <a:spcBef>
                <a:spcPts val="75"/>
              </a:spcBef>
              <a:buFont typeface="Arial MT"/>
              <a:buChar char="•"/>
              <a:tabLst>
                <a:tab pos="181451" algn="l"/>
              </a:tabLst>
            </a:pPr>
            <a:r>
              <a:rPr lang="en-US" dirty="0"/>
              <a:t>For your current shell:</a:t>
            </a:r>
          </a:p>
          <a:p>
            <a:pPr marL="638175" lvl="1" indent="-171926">
              <a:spcBef>
                <a:spcPts val="75"/>
              </a:spcBef>
              <a:buFont typeface="Arial MT"/>
              <a:buChar char="•"/>
              <a:tabLst>
                <a:tab pos="181451" algn="l"/>
              </a:tabLst>
            </a:pPr>
            <a:r>
              <a:rPr lang="en-US" dirty="0"/>
              <a:t>ls -l /proc/$$/ns</a:t>
            </a:r>
          </a:p>
          <a:p>
            <a:pPr marL="180975" indent="-171926">
              <a:spcBef>
                <a:spcPts val="75"/>
              </a:spcBef>
              <a:buFont typeface="Arial MT"/>
              <a:buChar char="•"/>
              <a:tabLst>
                <a:tab pos="181451" algn="l"/>
              </a:tabLst>
            </a:pPr>
            <a:r>
              <a:rPr lang="en-US" dirty="0">
                <a:latin typeface="Calibri"/>
                <a:cs typeface="Calibri"/>
              </a:rPr>
              <a:t>Meaning of the ID (e.g., [4026531835])</a:t>
            </a:r>
          </a:p>
          <a:p>
            <a:pPr marL="638175" lvl="1" indent="-171926">
              <a:spcBef>
                <a:spcPts val="75"/>
              </a:spcBef>
              <a:buFont typeface="Arial MT"/>
              <a:buChar char="•"/>
              <a:tabLst>
                <a:tab pos="181451" algn="l"/>
              </a:tabLst>
            </a:pPr>
            <a:r>
              <a:rPr lang="en-US" dirty="0">
                <a:latin typeface="Calibri"/>
                <a:cs typeface="Calibri"/>
              </a:rPr>
              <a:t>This ID uniquely identifies a namespace in the system. </a:t>
            </a:r>
          </a:p>
          <a:p>
            <a:pPr marL="638175" lvl="1" indent="-171926">
              <a:spcBef>
                <a:spcPts val="75"/>
              </a:spcBef>
              <a:buFont typeface="Arial MT"/>
              <a:buChar char="•"/>
              <a:tabLst>
                <a:tab pos="181451" algn="l"/>
              </a:tabLst>
            </a:pPr>
            <a:r>
              <a:rPr lang="en-US" dirty="0">
                <a:latin typeface="Calibri"/>
                <a:cs typeface="Calibri"/>
              </a:rPr>
              <a:t>If multiple processes share the same namespace ID, they will share the corresponding resource space.</a:t>
            </a:r>
            <a:endParaRPr dirty="0">
              <a:latin typeface="Calibri"/>
              <a:cs typeface="Calibri"/>
            </a:endParaRPr>
          </a:p>
        </p:txBody>
      </p:sp>
    </p:spTree>
    <p:extLst>
      <p:ext uri="{BB962C8B-B14F-4D97-AF65-F5344CB8AC3E}">
        <p14:creationId xmlns:p14="http://schemas.microsoft.com/office/powerpoint/2010/main" val="3403805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476" y="385763"/>
            <a:ext cx="3327083" cy="1025761"/>
          </a:xfrm>
          <a:prstGeom prst="rect">
            <a:avLst/>
          </a:prstGeom>
        </p:spPr>
        <p:txBody>
          <a:bodyPr vert="horz" wrap="square" lIns="0" tIns="10001" rIns="0" bIns="0" rtlCol="0">
            <a:spAutoFit/>
          </a:bodyPr>
          <a:lstStyle/>
          <a:p>
            <a:pPr marL="9525">
              <a:spcBef>
                <a:spcPts val="79"/>
              </a:spcBef>
            </a:pPr>
            <a:r>
              <a:rPr sz="3300" dirty="0"/>
              <a:t>PID</a:t>
            </a:r>
            <a:r>
              <a:rPr sz="3300" spc="-26" dirty="0"/>
              <a:t> </a:t>
            </a:r>
            <a:r>
              <a:rPr sz="3300" dirty="0"/>
              <a:t>namespaces</a:t>
            </a:r>
            <a:r>
              <a:rPr sz="3300" spc="-26" dirty="0"/>
              <a:t> </a:t>
            </a:r>
            <a:r>
              <a:rPr sz="3300" dirty="0"/>
              <a:t>(1)</a:t>
            </a:r>
            <a:endParaRPr sz="3300"/>
          </a:p>
        </p:txBody>
      </p:sp>
      <p:sp>
        <p:nvSpPr>
          <p:cNvPr id="3" name="object 3"/>
          <p:cNvSpPr txBox="1"/>
          <p:nvPr/>
        </p:nvSpPr>
        <p:spPr>
          <a:xfrm>
            <a:off x="558545" y="1063561"/>
            <a:ext cx="5468303" cy="3608039"/>
          </a:xfrm>
          <a:prstGeom prst="rect">
            <a:avLst/>
          </a:prstGeom>
        </p:spPr>
        <p:txBody>
          <a:bodyPr vert="horz" wrap="square" lIns="0" tIns="70485" rIns="0" bIns="0" rtlCol="0">
            <a:spAutoFit/>
          </a:bodyPr>
          <a:lstStyle/>
          <a:p>
            <a:pPr marL="180975" marR="345281" indent="-171450">
              <a:lnSpc>
                <a:spcPts val="2018"/>
              </a:lnSpc>
              <a:spcBef>
                <a:spcPts val="555"/>
              </a:spcBef>
              <a:buFont typeface="Arial MT"/>
              <a:buChar char="•"/>
              <a:tabLst>
                <a:tab pos="180975" algn="l"/>
              </a:tabLst>
            </a:pPr>
            <a:r>
              <a:rPr sz="2100" spc="-8" dirty="0">
                <a:latin typeface="Calibri"/>
                <a:cs typeface="Calibri"/>
              </a:rPr>
              <a:t>The </a:t>
            </a:r>
            <a:r>
              <a:rPr sz="2100" spc="-19" dirty="0">
                <a:latin typeface="Calibri"/>
                <a:cs typeface="Calibri"/>
              </a:rPr>
              <a:t>first</a:t>
            </a:r>
            <a:r>
              <a:rPr sz="2100" spc="15" dirty="0">
                <a:latin typeface="Calibri"/>
                <a:cs typeface="Calibri"/>
              </a:rPr>
              <a:t> </a:t>
            </a:r>
            <a:r>
              <a:rPr sz="2100" spc="-11" dirty="0">
                <a:latin typeface="Calibri"/>
                <a:cs typeface="Calibri"/>
              </a:rPr>
              <a:t>process</a:t>
            </a:r>
            <a:r>
              <a:rPr sz="2100" spc="19" dirty="0">
                <a:latin typeface="Calibri"/>
                <a:cs typeface="Calibri"/>
              </a:rPr>
              <a:t> </a:t>
            </a:r>
            <a:r>
              <a:rPr sz="2100" spc="-15" dirty="0">
                <a:latin typeface="Calibri"/>
                <a:cs typeface="Calibri"/>
              </a:rPr>
              <a:t>to</a:t>
            </a:r>
            <a:r>
              <a:rPr sz="2100" spc="-8" dirty="0">
                <a:latin typeface="Calibri"/>
                <a:cs typeface="Calibri"/>
              </a:rPr>
              <a:t> </a:t>
            </a:r>
            <a:r>
              <a:rPr sz="2100" spc="-4" dirty="0">
                <a:latin typeface="Calibri"/>
                <a:cs typeface="Calibri"/>
              </a:rPr>
              <a:t>be</a:t>
            </a:r>
            <a:r>
              <a:rPr sz="2100" spc="8" dirty="0">
                <a:latin typeface="Calibri"/>
                <a:cs typeface="Calibri"/>
              </a:rPr>
              <a:t> </a:t>
            </a:r>
            <a:r>
              <a:rPr sz="2100" spc="-11" dirty="0">
                <a:latin typeface="Calibri"/>
                <a:cs typeface="Calibri"/>
              </a:rPr>
              <a:t>created</a:t>
            </a:r>
            <a:r>
              <a:rPr sz="2100" spc="-8" dirty="0">
                <a:latin typeface="Calibri"/>
                <a:cs typeface="Calibri"/>
              </a:rPr>
              <a:t> </a:t>
            </a:r>
            <a:r>
              <a:rPr sz="2100" spc="-4" dirty="0">
                <a:latin typeface="Calibri"/>
                <a:cs typeface="Calibri"/>
              </a:rPr>
              <a:t>in</a:t>
            </a:r>
            <a:r>
              <a:rPr sz="2100" dirty="0">
                <a:latin typeface="Calibri"/>
                <a:cs typeface="Calibri"/>
              </a:rPr>
              <a:t> </a:t>
            </a:r>
            <a:r>
              <a:rPr sz="2100" spc="-4" dirty="0">
                <a:latin typeface="Calibri"/>
                <a:cs typeface="Calibri"/>
              </a:rPr>
              <a:t>a </a:t>
            </a:r>
            <a:r>
              <a:rPr sz="2100" spc="-11" dirty="0">
                <a:latin typeface="Calibri"/>
                <a:cs typeface="Calibri"/>
              </a:rPr>
              <a:t>new</a:t>
            </a:r>
            <a:r>
              <a:rPr sz="2100" spc="4" dirty="0">
                <a:latin typeface="Calibri"/>
                <a:cs typeface="Calibri"/>
              </a:rPr>
              <a:t> </a:t>
            </a:r>
            <a:r>
              <a:rPr sz="2100" spc="-4" dirty="0">
                <a:latin typeface="Calibri"/>
                <a:cs typeface="Calibri"/>
              </a:rPr>
              <a:t>PID </a:t>
            </a:r>
            <a:r>
              <a:rPr sz="2100" dirty="0">
                <a:latin typeface="Calibri"/>
                <a:cs typeface="Calibri"/>
              </a:rPr>
              <a:t> </a:t>
            </a:r>
            <a:r>
              <a:rPr sz="2100" spc="-8" dirty="0">
                <a:latin typeface="Calibri"/>
                <a:cs typeface="Calibri"/>
              </a:rPr>
              <a:t>namespace</a:t>
            </a:r>
            <a:r>
              <a:rPr sz="2100" spc="4" dirty="0">
                <a:latin typeface="Calibri"/>
                <a:cs typeface="Calibri"/>
              </a:rPr>
              <a:t> </a:t>
            </a:r>
            <a:r>
              <a:rPr sz="2100" spc="-4" dirty="0">
                <a:latin typeface="Calibri"/>
                <a:cs typeface="Calibri"/>
              </a:rPr>
              <a:t>will </a:t>
            </a:r>
            <a:r>
              <a:rPr sz="2100" spc="-19" dirty="0">
                <a:latin typeface="Calibri"/>
                <a:cs typeface="Calibri"/>
              </a:rPr>
              <a:t>have</a:t>
            </a:r>
            <a:r>
              <a:rPr sz="2100" spc="11" dirty="0">
                <a:latin typeface="Calibri"/>
                <a:cs typeface="Calibri"/>
              </a:rPr>
              <a:t> </a:t>
            </a:r>
            <a:r>
              <a:rPr sz="2100" spc="-4" dirty="0">
                <a:latin typeface="Calibri"/>
                <a:cs typeface="Calibri"/>
              </a:rPr>
              <a:t>PID=1</a:t>
            </a:r>
            <a:r>
              <a:rPr sz="2100" spc="8" dirty="0">
                <a:latin typeface="Calibri"/>
                <a:cs typeface="Calibri"/>
              </a:rPr>
              <a:t> </a:t>
            </a:r>
            <a:r>
              <a:rPr sz="2100" spc="-4" dirty="0">
                <a:latin typeface="Calibri"/>
                <a:cs typeface="Calibri"/>
              </a:rPr>
              <a:t>and</a:t>
            </a:r>
            <a:r>
              <a:rPr sz="2100" spc="8" dirty="0">
                <a:latin typeface="Calibri"/>
                <a:cs typeface="Calibri"/>
              </a:rPr>
              <a:t> </a:t>
            </a:r>
            <a:r>
              <a:rPr sz="2100" spc="-4" dirty="0">
                <a:latin typeface="Calibri"/>
                <a:cs typeface="Calibri"/>
              </a:rPr>
              <a:t>will</a:t>
            </a:r>
            <a:r>
              <a:rPr sz="2100" dirty="0">
                <a:latin typeface="Calibri"/>
                <a:cs typeface="Calibri"/>
              </a:rPr>
              <a:t> act</a:t>
            </a:r>
            <a:r>
              <a:rPr sz="2100" spc="-8" dirty="0">
                <a:latin typeface="Calibri"/>
                <a:cs typeface="Calibri"/>
              </a:rPr>
              <a:t> </a:t>
            </a:r>
            <a:r>
              <a:rPr sz="2100" spc="-4" dirty="0">
                <a:latin typeface="Calibri"/>
                <a:cs typeface="Calibri"/>
              </a:rPr>
              <a:t>as</a:t>
            </a:r>
            <a:r>
              <a:rPr sz="2100" spc="30" dirty="0">
                <a:latin typeface="Calibri"/>
                <a:cs typeface="Calibri"/>
              </a:rPr>
              <a:t> </a:t>
            </a:r>
            <a:r>
              <a:rPr sz="2100" spc="-4" dirty="0">
                <a:latin typeface="Calibri"/>
                <a:cs typeface="Calibri"/>
              </a:rPr>
              <a:t>init </a:t>
            </a:r>
            <a:r>
              <a:rPr sz="2100" spc="-461" dirty="0">
                <a:latin typeface="Calibri"/>
                <a:cs typeface="Calibri"/>
              </a:rPr>
              <a:t> </a:t>
            </a:r>
            <a:r>
              <a:rPr sz="2100" spc="-11" dirty="0">
                <a:latin typeface="Calibri"/>
                <a:cs typeface="Calibri"/>
              </a:rPr>
              <a:t>process</a:t>
            </a:r>
            <a:r>
              <a:rPr sz="2100" spc="15" dirty="0">
                <a:latin typeface="Calibri"/>
                <a:cs typeface="Calibri"/>
              </a:rPr>
              <a:t> </a:t>
            </a:r>
            <a:r>
              <a:rPr sz="2100" spc="-4" dirty="0">
                <a:latin typeface="Calibri"/>
                <a:cs typeface="Calibri"/>
              </a:rPr>
              <a:t>in</a:t>
            </a:r>
            <a:r>
              <a:rPr sz="2100" spc="8" dirty="0">
                <a:latin typeface="Calibri"/>
                <a:cs typeface="Calibri"/>
              </a:rPr>
              <a:t> </a:t>
            </a:r>
            <a:r>
              <a:rPr sz="2100" spc="-8" dirty="0">
                <a:latin typeface="Calibri"/>
                <a:cs typeface="Calibri"/>
              </a:rPr>
              <a:t>that</a:t>
            </a:r>
            <a:r>
              <a:rPr sz="2100" spc="-4" dirty="0">
                <a:latin typeface="Calibri"/>
                <a:cs typeface="Calibri"/>
              </a:rPr>
              <a:t> </a:t>
            </a:r>
            <a:r>
              <a:rPr sz="2100" spc="-8" dirty="0">
                <a:latin typeface="Calibri"/>
                <a:cs typeface="Calibri"/>
              </a:rPr>
              <a:t>namespace</a:t>
            </a:r>
            <a:endParaRPr sz="2100">
              <a:latin typeface="Calibri"/>
              <a:cs typeface="Calibri"/>
            </a:endParaRPr>
          </a:p>
          <a:p>
            <a:pPr marL="523875" lvl="1" indent="-171450">
              <a:lnSpc>
                <a:spcPts val="2130"/>
              </a:lnSpc>
              <a:spcBef>
                <a:spcPts val="4"/>
              </a:spcBef>
              <a:buFont typeface="Arial MT"/>
              <a:buChar char="•"/>
              <a:tabLst>
                <a:tab pos="523875" algn="l"/>
              </a:tabLst>
            </a:pPr>
            <a:r>
              <a:rPr dirty="0">
                <a:latin typeface="Calibri"/>
                <a:cs typeface="Calibri"/>
              </a:rPr>
              <a:t>Will</a:t>
            </a:r>
            <a:r>
              <a:rPr spc="-23" dirty="0">
                <a:latin typeface="Calibri"/>
                <a:cs typeface="Calibri"/>
              </a:rPr>
              <a:t> </a:t>
            </a:r>
            <a:r>
              <a:rPr spc="-8" dirty="0">
                <a:latin typeface="Calibri"/>
                <a:cs typeface="Calibri"/>
              </a:rPr>
              <a:t>reap</a:t>
            </a:r>
            <a:r>
              <a:rPr spc="-4" dirty="0">
                <a:latin typeface="Calibri"/>
                <a:cs typeface="Calibri"/>
              </a:rPr>
              <a:t> orphans</a:t>
            </a:r>
            <a:r>
              <a:rPr spc="-11" dirty="0">
                <a:latin typeface="Calibri"/>
                <a:cs typeface="Calibri"/>
              </a:rPr>
              <a:t> </a:t>
            </a:r>
            <a:r>
              <a:rPr dirty="0">
                <a:latin typeface="Calibri"/>
                <a:cs typeface="Calibri"/>
              </a:rPr>
              <a:t>in</a:t>
            </a:r>
            <a:r>
              <a:rPr spc="-4" dirty="0">
                <a:latin typeface="Calibri"/>
                <a:cs typeface="Calibri"/>
              </a:rPr>
              <a:t> this</a:t>
            </a:r>
            <a:r>
              <a:rPr spc="-23" dirty="0">
                <a:latin typeface="Calibri"/>
                <a:cs typeface="Calibri"/>
              </a:rPr>
              <a:t> </a:t>
            </a:r>
            <a:r>
              <a:rPr spc="-4" dirty="0">
                <a:latin typeface="Calibri"/>
                <a:cs typeface="Calibri"/>
              </a:rPr>
              <a:t>namespace</a:t>
            </a:r>
            <a:endParaRPr>
              <a:latin typeface="Calibri"/>
              <a:cs typeface="Calibri"/>
            </a:endParaRPr>
          </a:p>
          <a:p>
            <a:pPr marL="180975" marR="253841" indent="-171450">
              <a:lnSpc>
                <a:spcPct val="80000"/>
              </a:lnSpc>
              <a:spcBef>
                <a:spcPts val="735"/>
              </a:spcBef>
              <a:buFont typeface="Arial MT"/>
              <a:buChar char="•"/>
              <a:tabLst>
                <a:tab pos="180975" algn="l"/>
              </a:tabLst>
            </a:pPr>
            <a:r>
              <a:rPr sz="2100" spc="-11" dirty="0">
                <a:latin typeface="Calibri"/>
                <a:cs typeface="Calibri"/>
              </a:rPr>
              <a:t>Processes</a:t>
            </a:r>
            <a:r>
              <a:rPr sz="2100" spc="26" dirty="0">
                <a:latin typeface="Calibri"/>
                <a:cs typeface="Calibri"/>
              </a:rPr>
              <a:t> </a:t>
            </a:r>
            <a:r>
              <a:rPr sz="2100" spc="-4" dirty="0">
                <a:latin typeface="Calibri"/>
                <a:cs typeface="Calibri"/>
              </a:rPr>
              <a:t>in</a:t>
            </a:r>
            <a:r>
              <a:rPr sz="2100" dirty="0">
                <a:latin typeface="Calibri"/>
                <a:cs typeface="Calibri"/>
              </a:rPr>
              <a:t> </a:t>
            </a:r>
            <a:r>
              <a:rPr sz="2100" spc="-4" dirty="0">
                <a:latin typeface="Calibri"/>
                <a:cs typeface="Calibri"/>
              </a:rPr>
              <a:t>PID</a:t>
            </a:r>
            <a:r>
              <a:rPr sz="2100" spc="4" dirty="0">
                <a:latin typeface="Calibri"/>
                <a:cs typeface="Calibri"/>
              </a:rPr>
              <a:t> </a:t>
            </a:r>
            <a:r>
              <a:rPr sz="2100" spc="-8" dirty="0">
                <a:latin typeface="Calibri"/>
                <a:cs typeface="Calibri"/>
              </a:rPr>
              <a:t>namespace</a:t>
            </a:r>
            <a:r>
              <a:rPr sz="2100" spc="8" dirty="0">
                <a:latin typeface="Calibri"/>
                <a:cs typeface="Calibri"/>
              </a:rPr>
              <a:t> </a:t>
            </a:r>
            <a:r>
              <a:rPr sz="2100" spc="-11" dirty="0">
                <a:latin typeface="Calibri"/>
                <a:cs typeface="Calibri"/>
              </a:rPr>
              <a:t>get</a:t>
            </a:r>
            <a:r>
              <a:rPr sz="2100" spc="-8" dirty="0">
                <a:latin typeface="Calibri"/>
                <a:cs typeface="Calibri"/>
              </a:rPr>
              <a:t> </a:t>
            </a:r>
            <a:r>
              <a:rPr sz="2100" spc="-15" dirty="0">
                <a:latin typeface="Calibri"/>
                <a:cs typeface="Calibri"/>
              </a:rPr>
              <a:t>separate</a:t>
            </a:r>
            <a:r>
              <a:rPr sz="2100" dirty="0">
                <a:latin typeface="Calibri"/>
                <a:cs typeface="Calibri"/>
              </a:rPr>
              <a:t> </a:t>
            </a:r>
            <a:r>
              <a:rPr sz="2100" spc="-4" dirty="0">
                <a:latin typeface="Calibri"/>
                <a:cs typeface="Calibri"/>
              </a:rPr>
              <a:t>PID </a:t>
            </a:r>
            <a:r>
              <a:rPr sz="2100" dirty="0">
                <a:latin typeface="Calibri"/>
                <a:cs typeface="Calibri"/>
              </a:rPr>
              <a:t> </a:t>
            </a:r>
            <a:r>
              <a:rPr sz="2100" spc="-11" dirty="0">
                <a:latin typeface="Calibri"/>
                <a:cs typeface="Calibri"/>
              </a:rPr>
              <a:t>numberspace</a:t>
            </a:r>
            <a:r>
              <a:rPr sz="2100" spc="45" dirty="0">
                <a:latin typeface="Calibri"/>
                <a:cs typeface="Calibri"/>
              </a:rPr>
              <a:t> </a:t>
            </a:r>
            <a:r>
              <a:rPr sz="2100" spc="-4" dirty="0">
                <a:latin typeface="Calibri"/>
                <a:cs typeface="Calibri"/>
              </a:rPr>
              <a:t>(child</a:t>
            </a:r>
            <a:r>
              <a:rPr sz="2100" spc="4" dirty="0">
                <a:latin typeface="Calibri"/>
                <a:cs typeface="Calibri"/>
              </a:rPr>
              <a:t> </a:t>
            </a:r>
            <a:r>
              <a:rPr sz="2100" spc="-4" dirty="0">
                <a:latin typeface="Calibri"/>
                <a:cs typeface="Calibri"/>
              </a:rPr>
              <a:t>of</a:t>
            </a:r>
            <a:r>
              <a:rPr sz="2100" spc="4" dirty="0">
                <a:latin typeface="Calibri"/>
                <a:cs typeface="Calibri"/>
              </a:rPr>
              <a:t> </a:t>
            </a:r>
            <a:r>
              <a:rPr sz="2100" spc="-4" dirty="0">
                <a:latin typeface="Calibri"/>
                <a:cs typeface="Calibri"/>
              </a:rPr>
              <a:t>init</a:t>
            </a:r>
            <a:r>
              <a:rPr sz="2100" spc="4" dirty="0">
                <a:latin typeface="Calibri"/>
                <a:cs typeface="Calibri"/>
              </a:rPr>
              <a:t> </a:t>
            </a:r>
            <a:r>
              <a:rPr sz="2100" spc="-8" dirty="0">
                <a:latin typeface="Calibri"/>
                <a:cs typeface="Calibri"/>
              </a:rPr>
              <a:t>gets </a:t>
            </a:r>
            <a:r>
              <a:rPr sz="2100" spc="-4" dirty="0">
                <a:latin typeface="Calibri"/>
                <a:cs typeface="Calibri"/>
              </a:rPr>
              <a:t>PID</a:t>
            </a:r>
            <a:r>
              <a:rPr sz="2100" spc="4" dirty="0">
                <a:latin typeface="Calibri"/>
                <a:cs typeface="Calibri"/>
              </a:rPr>
              <a:t> </a:t>
            </a:r>
            <a:r>
              <a:rPr sz="2100" spc="-4" dirty="0">
                <a:latin typeface="Calibri"/>
                <a:cs typeface="Calibri"/>
              </a:rPr>
              <a:t>2</a:t>
            </a:r>
            <a:r>
              <a:rPr sz="2100" spc="8" dirty="0">
                <a:latin typeface="Calibri"/>
                <a:cs typeface="Calibri"/>
              </a:rPr>
              <a:t> </a:t>
            </a:r>
            <a:r>
              <a:rPr sz="2100" spc="-15" dirty="0">
                <a:latin typeface="Calibri"/>
                <a:cs typeface="Calibri"/>
              </a:rPr>
              <a:t>onwards)</a:t>
            </a:r>
            <a:endParaRPr sz="2100">
              <a:latin typeface="Calibri"/>
              <a:cs typeface="Calibri"/>
            </a:endParaRPr>
          </a:p>
          <a:p>
            <a:pPr marL="180975" marR="180499" indent="-171450">
              <a:lnSpc>
                <a:spcPct val="80000"/>
              </a:lnSpc>
              <a:spcBef>
                <a:spcPts val="746"/>
              </a:spcBef>
              <a:buFont typeface="Arial MT"/>
              <a:buChar char="•"/>
              <a:tabLst>
                <a:tab pos="180975" algn="l"/>
              </a:tabLst>
            </a:pPr>
            <a:r>
              <a:rPr sz="2100" spc="-4" dirty="0">
                <a:latin typeface="Calibri"/>
                <a:cs typeface="Calibri"/>
              </a:rPr>
              <a:t>A</a:t>
            </a:r>
            <a:r>
              <a:rPr sz="2100" spc="11" dirty="0">
                <a:latin typeface="Calibri"/>
                <a:cs typeface="Calibri"/>
              </a:rPr>
              <a:t> </a:t>
            </a:r>
            <a:r>
              <a:rPr sz="2100" spc="-11" dirty="0">
                <a:latin typeface="Calibri"/>
                <a:cs typeface="Calibri"/>
              </a:rPr>
              <a:t>process</a:t>
            </a:r>
            <a:r>
              <a:rPr sz="2100" spc="19" dirty="0">
                <a:latin typeface="Calibri"/>
                <a:cs typeface="Calibri"/>
              </a:rPr>
              <a:t> </a:t>
            </a:r>
            <a:r>
              <a:rPr sz="2100" spc="-8" dirty="0">
                <a:latin typeface="Calibri"/>
                <a:cs typeface="Calibri"/>
              </a:rPr>
              <a:t>can</a:t>
            </a:r>
            <a:r>
              <a:rPr sz="2100" spc="-4" dirty="0">
                <a:latin typeface="Calibri"/>
                <a:cs typeface="Calibri"/>
              </a:rPr>
              <a:t> </a:t>
            </a:r>
            <a:r>
              <a:rPr sz="2100" spc="-8" dirty="0">
                <a:latin typeface="Calibri"/>
                <a:cs typeface="Calibri"/>
              </a:rPr>
              <a:t>see</a:t>
            </a:r>
            <a:r>
              <a:rPr sz="2100" spc="15" dirty="0">
                <a:latin typeface="Calibri"/>
                <a:cs typeface="Calibri"/>
              </a:rPr>
              <a:t> </a:t>
            </a:r>
            <a:r>
              <a:rPr sz="2100" spc="-4" dirty="0">
                <a:latin typeface="Calibri"/>
                <a:cs typeface="Calibri"/>
              </a:rPr>
              <a:t>all</a:t>
            </a:r>
            <a:r>
              <a:rPr sz="2100" spc="-8" dirty="0">
                <a:latin typeface="Calibri"/>
                <a:cs typeface="Calibri"/>
              </a:rPr>
              <a:t> other</a:t>
            </a:r>
            <a:r>
              <a:rPr sz="2100" spc="4" dirty="0">
                <a:latin typeface="Calibri"/>
                <a:cs typeface="Calibri"/>
              </a:rPr>
              <a:t> </a:t>
            </a:r>
            <a:r>
              <a:rPr sz="2100" spc="-11" dirty="0">
                <a:latin typeface="Calibri"/>
                <a:cs typeface="Calibri"/>
              </a:rPr>
              <a:t>processes</a:t>
            </a:r>
            <a:r>
              <a:rPr sz="2100" spc="26" dirty="0">
                <a:latin typeface="Calibri"/>
                <a:cs typeface="Calibri"/>
              </a:rPr>
              <a:t> </a:t>
            </a:r>
            <a:r>
              <a:rPr sz="2100" spc="-4" dirty="0">
                <a:latin typeface="Calibri"/>
                <a:cs typeface="Calibri"/>
              </a:rPr>
              <a:t>in</a:t>
            </a:r>
            <a:r>
              <a:rPr sz="2100" dirty="0">
                <a:latin typeface="Calibri"/>
                <a:cs typeface="Calibri"/>
              </a:rPr>
              <a:t> </a:t>
            </a:r>
            <a:r>
              <a:rPr sz="2100" spc="-4" dirty="0">
                <a:latin typeface="Calibri"/>
                <a:cs typeface="Calibri"/>
              </a:rPr>
              <a:t>its</a:t>
            </a:r>
            <a:r>
              <a:rPr sz="2100" spc="8" dirty="0">
                <a:latin typeface="Calibri"/>
                <a:cs typeface="Calibri"/>
              </a:rPr>
              <a:t> </a:t>
            </a:r>
            <a:r>
              <a:rPr sz="2100" spc="-8" dirty="0">
                <a:latin typeface="Calibri"/>
                <a:cs typeface="Calibri"/>
              </a:rPr>
              <a:t>own </a:t>
            </a:r>
            <a:r>
              <a:rPr sz="2100" spc="-465" dirty="0">
                <a:latin typeface="Calibri"/>
                <a:cs typeface="Calibri"/>
              </a:rPr>
              <a:t> </a:t>
            </a:r>
            <a:r>
              <a:rPr sz="2100" spc="-4" dirty="0">
                <a:latin typeface="Calibri"/>
                <a:cs typeface="Calibri"/>
              </a:rPr>
              <a:t>or </a:t>
            </a:r>
            <a:r>
              <a:rPr sz="2100" spc="-15" dirty="0">
                <a:latin typeface="Calibri"/>
                <a:cs typeface="Calibri"/>
              </a:rPr>
              <a:t>nested</a:t>
            </a:r>
            <a:r>
              <a:rPr sz="2100" spc="8" dirty="0">
                <a:latin typeface="Calibri"/>
                <a:cs typeface="Calibri"/>
              </a:rPr>
              <a:t> </a:t>
            </a:r>
            <a:r>
              <a:rPr sz="2100" spc="-8" dirty="0">
                <a:latin typeface="Calibri"/>
                <a:cs typeface="Calibri"/>
              </a:rPr>
              <a:t>namespaces,</a:t>
            </a:r>
            <a:r>
              <a:rPr sz="2100" spc="11" dirty="0">
                <a:latin typeface="Calibri"/>
                <a:cs typeface="Calibri"/>
              </a:rPr>
              <a:t> </a:t>
            </a:r>
            <a:r>
              <a:rPr sz="2100" spc="-8" dirty="0">
                <a:latin typeface="Calibri"/>
                <a:cs typeface="Calibri"/>
              </a:rPr>
              <a:t>but</a:t>
            </a:r>
            <a:r>
              <a:rPr sz="2100" spc="15" dirty="0">
                <a:latin typeface="Calibri"/>
                <a:cs typeface="Calibri"/>
              </a:rPr>
              <a:t> </a:t>
            </a:r>
            <a:r>
              <a:rPr sz="2100" spc="-4" dirty="0">
                <a:latin typeface="Calibri"/>
                <a:cs typeface="Calibri"/>
              </a:rPr>
              <a:t>not</a:t>
            </a:r>
            <a:r>
              <a:rPr sz="2100" spc="11" dirty="0">
                <a:latin typeface="Calibri"/>
                <a:cs typeface="Calibri"/>
              </a:rPr>
              <a:t> </a:t>
            </a:r>
            <a:r>
              <a:rPr sz="2100" spc="-4" dirty="0">
                <a:latin typeface="Calibri"/>
                <a:cs typeface="Calibri"/>
              </a:rPr>
              <a:t>in</a:t>
            </a:r>
            <a:r>
              <a:rPr sz="2100" dirty="0">
                <a:latin typeface="Calibri"/>
                <a:cs typeface="Calibri"/>
              </a:rPr>
              <a:t> </a:t>
            </a:r>
            <a:r>
              <a:rPr sz="2100" spc="-4" dirty="0">
                <a:latin typeface="Calibri"/>
                <a:cs typeface="Calibri"/>
              </a:rPr>
              <a:t>its</a:t>
            </a:r>
            <a:r>
              <a:rPr sz="2100" spc="8" dirty="0">
                <a:latin typeface="Calibri"/>
                <a:cs typeface="Calibri"/>
              </a:rPr>
              <a:t> </a:t>
            </a:r>
            <a:r>
              <a:rPr sz="2100" spc="-11" dirty="0">
                <a:latin typeface="Calibri"/>
                <a:cs typeface="Calibri"/>
              </a:rPr>
              <a:t>parent </a:t>
            </a:r>
            <a:r>
              <a:rPr sz="2100" spc="-8" dirty="0">
                <a:latin typeface="Calibri"/>
                <a:cs typeface="Calibri"/>
              </a:rPr>
              <a:t> namespace</a:t>
            </a:r>
            <a:endParaRPr sz="2100">
              <a:latin typeface="Calibri"/>
              <a:cs typeface="Calibri"/>
            </a:endParaRPr>
          </a:p>
          <a:p>
            <a:pPr marL="523875" lvl="1" indent="-171450">
              <a:lnSpc>
                <a:spcPts val="2093"/>
              </a:lnSpc>
              <a:buFont typeface="Arial MT"/>
              <a:buChar char="•"/>
              <a:tabLst>
                <a:tab pos="523875" algn="l"/>
              </a:tabLst>
            </a:pPr>
            <a:r>
              <a:rPr spc="-4" dirty="0">
                <a:latin typeface="Calibri"/>
                <a:cs typeface="Calibri"/>
              </a:rPr>
              <a:t>P2,</a:t>
            </a:r>
            <a:r>
              <a:rPr spc="-8" dirty="0">
                <a:latin typeface="Calibri"/>
                <a:cs typeface="Calibri"/>
              </a:rPr>
              <a:t> </a:t>
            </a:r>
            <a:r>
              <a:rPr spc="-4" dirty="0">
                <a:latin typeface="Calibri"/>
                <a:cs typeface="Calibri"/>
              </a:rPr>
              <a:t>P3</a:t>
            </a:r>
            <a:r>
              <a:rPr spc="-11" dirty="0">
                <a:latin typeface="Calibri"/>
                <a:cs typeface="Calibri"/>
              </a:rPr>
              <a:t> </a:t>
            </a:r>
            <a:r>
              <a:rPr spc="-4" dirty="0">
                <a:latin typeface="Calibri"/>
                <a:cs typeface="Calibri"/>
              </a:rPr>
              <a:t>not</a:t>
            </a:r>
            <a:r>
              <a:rPr spc="-11" dirty="0">
                <a:latin typeface="Calibri"/>
                <a:cs typeface="Calibri"/>
              </a:rPr>
              <a:t> aware </a:t>
            </a:r>
            <a:r>
              <a:rPr spc="-4" dirty="0">
                <a:latin typeface="Calibri"/>
                <a:cs typeface="Calibri"/>
              </a:rPr>
              <a:t>of</a:t>
            </a:r>
            <a:r>
              <a:rPr spc="-11" dirty="0">
                <a:latin typeface="Calibri"/>
                <a:cs typeface="Calibri"/>
              </a:rPr>
              <a:t> </a:t>
            </a:r>
            <a:r>
              <a:rPr dirty="0">
                <a:latin typeface="Calibri"/>
                <a:cs typeface="Calibri"/>
              </a:rPr>
              <a:t>P1</a:t>
            </a:r>
            <a:r>
              <a:rPr spc="-11" dirty="0">
                <a:latin typeface="Calibri"/>
                <a:cs typeface="Calibri"/>
              </a:rPr>
              <a:t> </a:t>
            </a:r>
            <a:r>
              <a:rPr spc="-8" dirty="0">
                <a:latin typeface="Calibri"/>
                <a:cs typeface="Calibri"/>
              </a:rPr>
              <a:t>(parent</a:t>
            </a:r>
            <a:r>
              <a:rPr spc="-15" dirty="0">
                <a:latin typeface="Calibri"/>
                <a:cs typeface="Calibri"/>
              </a:rPr>
              <a:t> </a:t>
            </a:r>
            <a:r>
              <a:rPr spc="-4" dirty="0">
                <a:latin typeface="Calibri"/>
                <a:cs typeface="Calibri"/>
              </a:rPr>
              <a:t>PID</a:t>
            </a:r>
            <a:r>
              <a:rPr spc="-8" dirty="0">
                <a:latin typeface="Calibri"/>
                <a:cs typeface="Calibri"/>
              </a:rPr>
              <a:t> </a:t>
            </a:r>
            <a:r>
              <a:rPr spc="-4" dirty="0">
                <a:latin typeface="Calibri"/>
                <a:cs typeface="Calibri"/>
              </a:rPr>
              <a:t>of </a:t>
            </a:r>
            <a:r>
              <a:rPr dirty="0">
                <a:latin typeface="Calibri"/>
                <a:cs typeface="Calibri"/>
              </a:rPr>
              <a:t>P2</a:t>
            </a:r>
            <a:r>
              <a:rPr spc="-11" dirty="0">
                <a:latin typeface="Calibri"/>
                <a:cs typeface="Calibri"/>
              </a:rPr>
              <a:t> </a:t>
            </a:r>
            <a:r>
              <a:rPr dirty="0">
                <a:latin typeface="Calibri"/>
                <a:cs typeface="Calibri"/>
              </a:rPr>
              <a:t>=</a:t>
            </a:r>
            <a:r>
              <a:rPr spc="-15" dirty="0">
                <a:latin typeface="Calibri"/>
                <a:cs typeface="Calibri"/>
              </a:rPr>
              <a:t> </a:t>
            </a:r>
            <a:r>
              <a:rPr dirty="0">
                <a:latin typeface="Calibri"/>
                <a:cs typeface="Calibri"/>
              </a:rPr>
              <a:t>0)</a:t>
            </a:r>
            <a:endParaRPr>
              <a:latin typeface="Calibri"/>
              <a:cs typeface="Calibri"/>
            </a:endParaRPr>
          </a:p>
          <a:p>
            <a:pPr marL="523875" marR="3810" lvl="1" indent="-171450">
              <a:lnSpc>
                <a:spcPts val="1725"/>
              </a:lnSpc>
              <a:spcBef>
                <a:spcPts val="394"/>
              </a:spcBef>
              <a:buFont typeface="Arial MT"/>
              <a:buChar char="•"/>
              <a:tabLst>
                <a:tab pos="523875" algn="l"/>
              </a:tabLst>
            </a:pPr>
            <a:r>
              <a:rPr dirty="0">
                <a:latin typeface="Calibri"/>
                <a:cs typeface="Calibri"/>
              </a:rPr>
              <a:t>P1 </a:t>
            </a:r>
            <a:r>
              <a:rPr spc="-8" dirty="0">
                <a:latin typeface="Calibri"/>
                <a:cs typeface="Calibri"/>
              </a:rPr>
              <a:t>can </a:t>
            </a:r>
            <a:r>
              <a:rPr spc="-4" dirty="0">
                <a:latin typeface="Calibri"/>
                <a:cs typeface="Calibri"/>
              </a:rPr>
              <a:t>see P2 </a:t>
            </a:r>
            <a:r>
              <a:rPr dirty="0">
                <a:latin typeface="Calibri"/>
                <a:cs typeface="Calibri"/>
              </a:rPr>
              <a:t>and P3 in its </a:t>
            </a:r>
            <a:r>
              <a:rPr spc="-4" dirty="0">
                <a:latin typeface="Calibri"/>
                <a:cs typeface="Calibri"/>
              </a:rPr>
              <a:t>namespace (with </a:t>
            </a:r>
            <a:r>
              <a:rPr spc="-15" dirty="0">
                <a:latin typeface="Calibri"/>
                <a:cs typeface="Calibri"/>
              </a:rPr>
              <a:t>different </a:t>
            </a:r>
            <a:r>
              <a:rPr spc="-398" dirty="0">
                <a:latin typeface="Calibri"/>
                <a:cs typeface="Calibri"/>
              </a:rPr>
              <a:t> </a:t>
            </a:r>
            <a:r>
              <a:rPr spc="-4" dirty="0">
                <a:latin typeface="Calibri"/>
                <a:cs typeface="Calibri"/>
              </a:rPr>
              <a:t>PIDs)</a:t>
            </a:r>
            <a:endParaRPr>
              <a:latin typeface="Calibri"/>
              <a:cs typeface="Calibri"/>
            </a:endParaRPr>
          </a:p>
          <a:p>
            <a:pPr marL="523875" lvl="1" indent="-171450">
              <a:lnSpc>
                <a:spcPts val="2115"/>
              </a:lnSpc>
              <a:buFont typeface="Arial MT"/>
              <a:buChar char="•"/>
              <a:tabLst>
                <a:tab pos="523875" algn="l"/>
              </a:tabLst>
            </a:pPr>
            <a:r>
              <a:rPr spc="-4" dirty="0">
                <a:latin typeface="Calibri"/>
                <a:cs typeface="Calibri"/>
              </a:rPr>
              <a:t>P2=P2’ </a:t>
            </a:r>
            <a:r>
              <a:rPr spc="4" dirty="0">
                <a:latin typeface="Calibri"/>
                <a:cs typeface="Calibri"/>
              </a:rPr>
              <a:t>(just</a:t>
            </a:r>
            <a:r>
              <a:rPr spc="-19" dirty="0">
                <a:latin typeface="Calibri"/>
                <a:cs typeface="Calibri"/>
              </a:rPr>
              <a:t> </a:t>
            </a:r>
            <a:r>
              <a:rPr spc="-15" dirty="0">
                <a:latin typeface="Calibri"/>
                <a:cs typeface="Calibri"/>
              </a:rPr>
              <a:t>different</a:t>
            </a:r>
            <a:r>
              <a:rPr dirty="0">
                <a:latin typeface="Calibri"/>
                <a:cs typeface="Calibri"/>
              </a:rPr>
              <a:t> </a:t>
            </a:r>
            <a:r>
              <a:rPr spc="-4" dirty="0">
                <a:latin typeface="Calibri"/>
                <a:cs typeface="Calibri"/>
              </a:rPr>
              <a:t>PIDs</a:t>
            </a:r>
            <a:r>
              <a:rPr spc="-8" dirty="0">
                <a:latin typeface="Calibri"/>
                <a:cs typeface="Calibri"/>
              </a:rPr>
              <a:t> </a:t>
            </a:r>
            <a:r>
              <a:rPr dirty="0">
                <a:latin typeface="Calibri"/>
                <a:cs typeface="Calibri"/>
              </a:rPr>
              <a:t>in</a:t>
            </a:r>
            <a:r>
              <a:rPr spc="-4" dirty="0">
                <a:latin typeface="Calibri"/>
                <a:cs typeface="Calibri"/>
              </a:rPr>
              <a:t> </a:t>
            </a:r>
            <a:r>
              <a:rPr spc="-15" dirty="0">
                <a:latin typeface="Calibri"/>
                <a:cs typeface="Calibri"/>
              </a:rPr>
              <a:t>different</a:t>
            </a:r>
            <a:r>
              <a:rPr dirty="0">
                <a:latin typeface="Calibri"/>
                <a:cs typeface="Calibri"/>
              </a:rPr>
              <a:t> </a:t>
            </a:r>
            <a:r>
              <a:rPr spc="-4" dirty="0">
                <a:latin typeface="Calibri"/>
                <a:cs typeface="Calibri"/>
              </a:rPr>
              <a:t>namespaces)</a:t>
            </a:r>
            <a:endParaRPr>
              <a:latin typeface="Calibri"/>
              <a:cs typeface="Calibri"/>
            </a:endParaRPr>
          </a:p>
        </p:txBody>
      </p:sp>
      <p:grpSp>
        <p:nvGrpSpPr>
          <p:cNvPr id="4" name="object 4"/>
          <p:cNvGrpSpPr/>
          <p:nvPr/>
        </p:nvGrpSpPr>
        <p:grpSpPr>
          <a:xfrm>
            <a:off x="6383560" y="1257205"/>
            <a:ext cx="2582228" cy="3576638"/>
            <a:chOff x="8511413" y="1676273"/>
            <a:chExt cx="3442970" cy="4768850"/>
          </a:xfrm>
        </p:grpSpPr>
        <p:sp>
          <p:nvSpPr>
            <p:cNvPr id="5" name="object 5"/>
            <p:cNvSpPr/>
            <p:nvPr/>
          </p:nvSpPr>
          <p:spPr>
            <a:xfrm>
              <a:off x="8526018" y="1690878"/>
              <a:ext cx="3413760" cy="4739640"/>
            </a:xfrm>
            <a:custGeom>
              <a:avLst/>
              <a:gdLst/>
              <a:ahLst/>
              <a:cxnLst/>
              <a:rect l="l" t="t" r="r" b="b"/>
              <a:pathLst>
                <a:path w="3413759" h="4739640">
                  <a:moveTo>
                    <a:pt x="0" y="4739640"/>
                  </a:moveTo>
                  <a:lnTo>
                    <a:pt x="3413760" y="4739640"/>
                  </a:lnTo>
                  <a:lnTo>
                    <a:pt x="3413760" y="0"/>
                  </a:lnTo>
                  <a:lnTo>
                    <a:pt x="0" y="0"/>
                  </a:lnTo>
                  <a:lnTo>
                    <a:pt x="0" y="4739640"/>
                  </a:lnTo>
                  <a:close/>
                </a:path>
              </a:pathLst>
            </a:custGeom>
            <a:ln w="28956">
              <a:solidFill>
                <a:srgbClr val="2D75B6"/>
              </a:solidFill>
            </a:ln>
          </p:spPr>
          <p:txBody>
            <a:bodyPr wrap="square" lIns="0" tIns="0" rIns="0" bIns="0" rtlCol="0"/>
            <a:lstStyle/>
            <a:p>
              <a:endParaRPr sz="1350"/>
            </a:p>
          </p:txBody>
        </p:sp>
        <p:sp>
          <p:nvSpPr>
            <p:cNvPr id="6" name="object 6"/>
            <p:cNvSpPr/>
            <p:nvPr/>
          </p:nvSpPr>
          <p:spPr>
            <a:xfrm>
              <a:off x="10022586" y="2765298"/>
              <a:ext cx="1797050" cy="3412490"/>
            </a:xfrm>
            <a:custGeom>
              <a:avLst/>
              <a:gdLst/>
              <a:ahLst/>
              <a:cxnLst/>
              <a:rect l="l" t="t" r="r" b="b"/>
              <a:pathLst>
                <a:path w="1797050" h="3412490">
                  <a:moveTo>
                    <a:pt x="0" y="3412236"/>
                  </a:moveTo>
                  <a:lnTo>
                    <a:pt x="1796796" y="3412236"/>
                  </a:lnTo>
                  <a:lnTo>
                    <a:pt x="1796796" y="0"/>
                  </a:lnTo>
                  <a:lnTo>
                    <a:pt x="0" y="0"/>
                  </a:lnTo>
                  <a:lnTo>
                    <a:pt x="0" y="3412236"/>
                  </a:lnTo>
                  <a:close/>
                </a:path>
              </a:pathLst>
            </a:custGeom>
            <a:ln w="28956">
              <a:solidFill>
                <a:srgbClr val="538235"/>
              </a:solidFill>
            </a:ln>
          </p:spPr>
          <p:txBody>
            <a:bodyPr wrap="square" lIns="0" tIns="0" rIns="0" bIns="0" rtlCol="0"/>
            <a:lstStyle/>
            <a:p>
              <a:endParaRPr sz="1350"/>
            </a:p>
          </p:txBody>
        </p:sp>
      </p:grpSp>
      <p:sp>
        <p:nvSpPr>
          <p:cNvPr id="7" name="object 7"/>
          <p:cNvSpPr txBox="1"/>
          <p:nvPr/>
        </p:nvSpPr>
        <p:spPr>
          <a:xfrm>
            <a:off x="6652354" y="1372552"/>
            <a:ext cx="370523" cy="425116"/>
          </a:xfrm>
          <a:prstGeom prst="rect">
            <a:avLst/>
          </a:prstGeom>
        </p:spPr>
        <p:txBody>
          <a:bodyPr vert="horz" wrap="square" lIns="0" tIns="9525" rIns="0" bIns="0" rtlCol="0">
            <a:spAutoFit/>
          </a:bodyPr>
          <a:lstStyle/>
          <a:p>
            <a:pPr marL="9525">
              <a:spcBef>
                <a:spcPts val="75"/>
              </a:spcBef>
            </a:pPr>
            <a:r>
              <a:rPr sz="2700" dirty="0">
                <a:solidFill>
                  <a:srgbClr val="2D75B6"/>
                </a:solidFill>
                <a:latin typeface="Calibri"/>
                <a:cs typeface="Calibri"/>
              </a:rPr>
              <a:t>P1</a:t>
            </a:r>
            <a:endParaRPr sz="2700">
              <a:latin typeface="Calibri"/>
              <a:cs typeface="Calibri"/>
            </a:endParaRPr>
          </a:p>
        </p:txBody>
      </p:sp>
      <p:sp>
        <p:nvSpPr>
          <p:cNvPr id="8" name="object 8"/>
          <p:cNvSpPr/>
          <p:nvPr/>
        </p:nvSpPr>
        <p:spPr>
          <a:xfrm>
            <a:off x="6969061" y="1789461"/>
            <a:ext cx="974884" cy="659130"/>
          </a:xfrm>
          <a:custGeom>
            <a:avLst/>
            <a:gdLst/>
            <a:ahLst/>
            <a:cxnLst/>
            <a:rect l="l" t="t" r="r" b="b"/>
            <a:pathLst>
              <a:path w="1299845" h="878839">
                <a:moveTo>
                  <a:pt x="1219602" y="841935"/>
                </a:moveTo>
                <a:lnTo>
                  <a:pt x="1203452" y="866013"/>
                </a:lnTo>
                <a:lnTo>
                  <a:pt x="1299845" y="878331"/>
                </a:lnTo>
                <a:lnTo>
                  <a:pt x="1283746" y="850011"/>
                </a:lnTo>
                <a:lnTo>
                  <a:pt x="1231646" y="850011"/>
                </a:lnTo>
                <a:lnTo>
                  <a:pt x="1219602" y="841935"/>
                </a:lnTo>
                <a:close/>
              </a:path>
              <a:path w="1299845" h="878839">
                <a:moveTo>
                  <a:pt x="1235712" y="817918"/>
                </a:moveTo>
                <a:lnTo>
                  <a:pt x="1219602" y="841935"/>
                </a:lnTo>
                <a:lnTo>
                  <a:pt x="1231646" y="850011"/>
                </a:lnTo>
                <a:lnTo>
                  <a:pt x="1247775" y="826008"/>
                </a:lnTo>
                <a:lnTo>
                  <a:pt x="1235712" y="817918"/>
                </a:lnTo>
                <a:close/>
              </a:path>
              <a:path w="1299845" h="878839">
                <a:moveTo>
                  <a:pt x="1251839" y="793876"/>
                </a:moveTo>
                <a:lnTo>
                  <a:pt x="1235712" y="817918"/>
                </a:lnTo>
                <a:lnTo>
                  <a:pt x="1247775" y="826008"/>
                </a:lnTo>
                <a:lnTo>
                  <a:pt x="1231646" y="850011"/>
                </a:lnTo>
                <a:lnTo>
                  <a:pt x="1283746" y="850011"/>
                </a:lnTo>
                <a:lnTo>
                  <a:pt x="1251839" y="793876"/>
                </a:lnTo>
                <a:close/>
              </a:path>
              <a:path w="1299845" h="878839">
                <a:moveTo>
                  <a:pt x="16128" y="0"/>
                </a:moveTo>
                <a:lnTo>
                  <a:pt x="0" y="24129"/>
                </a:lnTo>
                <a:lnTo>
                  <a:pt x="1219602" y="841935"/>
                </a:lnTo>
                <a:lnTo>
                  <a:pt x="1235712" y="817918"/>
                </a:lnTo>
                <a:lnTo>
                  <a:pt x="16128" y="0"/>
                </a:lnTo>
                <a:close/>
              </a:path>
            </a:pathLst>
          </a:custGeom>
          <a:solidFill>
            <a:srgbClr val="585858"/>
          </a:solidFill>
        </p:spPr>
        <p:txBody>
          <a:bodyPr wrap="square" lIns="0" tIns="0" rIns="0" bIns="0" rtlCol="0"/>
          <a:lstStyle/>
          <a:p>
            <a:endParaRPr sz="1350"/>
          </a:p>
        </p:txBody>
      </p:sp>
      <p:sp>
        <p:nvSpPr>
          <p:cNvPr id="9" name="object 9"/>
          <p:cNvSpPr txBox="1"/>
          <p:nvPr/>
        </p:nvSpPr>
        <p:spPr>
          <a:xfrm>
            <a:off x="7756494" y="3543871"/>
            <a:ext cx="370046" cy="425116"/>
          </a:xfrm>
          <a:prstGeom prst="rect">
            <a:avLst/>
          </a:prstGeom>
        </p:spPr>
        <p:txBody>
          <a:bodyPr vert="horz" wrap="square" lIns="0" tIns="9525" rIns="0" bIns="0" rtlCol="0">
            <a:spAutoFit/>
          </a:bodyPr>
          <a:lstStyle/>
          <a:p>
            <a:pPr marL="9525">
              <a:spcBef>
                <a:spcPts val="75"/>
              </a:spcBef>
            </a:pPr>
            <a:r>
              <a:rPr sz="2700" dirty="0">
                <a:solidFill>
                  <a:srgbClr val="538235"/>
                </a:solidFill>
                <a:latin typeface="Calibri"/>
                <a:cs typeface="Calibri"/>
              </a:rPr>
              <a:t>P3</a:t>
            </a:r>
            <a:endParaRPr sz="2700">
              <a:latin typeface="Calibri"/>
              <a:cs typeface="Calibri"/>
            </a:endParaRPr>
          </a:p>
        </p:txBody>
      </p:sp>
      <p:sp>
        <p:nvSpPr>
          <p:cNvPr id="10" name="object 10"/>
          <p:cNvSpPr/>
          <p:nvPr/>
        </p:nvSpPr>
        <p:spPr>
          <a:xfrm>
            <a:off x="6815042" y="1854327"/>
            <a:ext cx="1161098" cy="1686401"/>
          </a:xfrm>
          <a:custGeom>
            <a:avLst/>
            <a:gdLst/>
            <a:ahLst/>
            <a:cxnLst/>
            <a:rect l="l" t="t" r="r" b="b"/>
            <a:pathLst>
              <a:path w="1548129" h="2248535">
                <a:moveTo>
                  <a:pt x="86868" y="737489"/>
                </a:moveTo>
                <a:lnTo>
                  <a:pt x="57810" y="737920"/>
                </a:lnTo>
                <a:lnTo>
                  <a:pt x="46609" y="0"/>
                </a:lnTo>
                <a:lnTo>
                  <a:pt x="17653" y="508"/>
                </a:lnTo>
                <a:lnTo>
                  <a:pt x="28854" y="738339"/>
                </a:lnTo>
                <a:lnTo>
                  <a:pt x="0" y="738759"/>
                </a:lnTo>
                <a:lnTo>
                  <a:pt x="44704" y="824992"/>
                </a:lnTo>
                <a:lnTo>
                  <a:pt x="79451" y="752856"/>
                </a:lnTo>
                <a:lnTo>
                  <a:pt x="86868" y="737489"/>
                </a:lnTo>
                <a:close/>
              </a:path>
              <a:path w="1548129" h="2248535">
                <a:moveTo>
                  <a:pt x="1547749" y="2161159"/>
                </a:moveTo>
                <a:lnTo>
                  <a:pt x="1518793" y="2161159"/>
                </a:lnTo>
                <a:lnTo>
                  <a:pt x="1518793" y="1437386"/>
                </a:lnTo>
                <a:lnTo>
                  <a:pt x="1489837" y="1437386"/>
                </a:lnTo>
                <a:lnTo>
                  <a:pt x="1489837" y="2161159"/>
                </a:lnTo>
                <a:lnTo>
                  <a:pt x="1460881" y="2161159"/>
                </a:lnTo>
                <a:lnTo>
                  <a:pt x="1504315" y="2248027"/>
                </a:lnTo>
                <a:lnTo>
                  <a:pt x="1540510" y="2175637"/>
                </a:lnTo>
                <a:lnTo>
                  <a:pt x="1547749" y="2161159"/>
                </a:lnTo>
                <a:close/>
              </a:path>
            </a:pathLst>
          </a:custGeom>
          <a:solidFill>
            <a:srgbClr val="585858"/>
          </a:solidFill>
        </p:spPr>
        <p:txBody>
          <a:bodyPr wrap="square" lIns="0" tIns="0" rIns="0" bIns="0" rtlCol="0"/>
          <a:lstStyle/>
          <a:p>
            <a:endParaRPr sz="1350"/>
          </a:p>
        </p:txBody>
      </p:sp>
      <p:sp>
        <p:nvSpPr>
          <p:cNvPr id="11" name="object 11"/>
          <p:cNvSpPr txBox="1"/>
          <p:nvPr/>
        </p:nvSpPr>
        <p:spPr>
          <a:xfrm>
            <a:off x="6707886" y="3594544"/>
            <a:ext cx="455771" cy="425116"/>
          </a:xfrm>
          <a:prstGeom prst="rect">
            <a:avLst/>
          </a:prstGeom>
        </p:spPr>
        <p:txBody>
          <a:bodyPr vert="horz" wrap="square" lIns="0" tIns="9525" rIns="0" bIns="0" rtlCol="0">
            <a:spAutoFit/>
          </a:bodyPr>
          <a:lstStyle/>
          <a:p>
            <a:pPr marL="9525">
              <a:spcBef>
                <a:spcPts val="75"/>
              </a:spcBef>
            </a:pPr>
            <a:r>
              <a:rPr sz="2700" dirty="0">
                <a:solidFill>
                  <a:srgbClr val="006FC0"/>
                </a:solidFill>
                <a:latin typeface="Calibri"/>
                <a:cs typeface="Calibri"/>
              </a:rPr>
              <a:t>P3’</a:t>
            </a:r>
            <a:endParaRPr sz="2700">
              <a:latin typeface="Calibri"/>
              <a:cs typeface="Calibri"/>
            </a:endParaRPr>
          </a:p>
        </p:txBody>
      </p:sp>
      <p:grpSp>
        <p:nvGrpSpPr>
          <p:cNvPr id="12" name="object 12"/>
          <p:cNvGrpSpPr/>
          <p:nvPr/>
        </p:nvGrpSpPr>
        <p:grpSpPr>
          <a:xfrm>
            <a:off x="6350508" y="2465450"/>
            <a:ext cx="2276951" cy="1792605"/>
            <a:chOff x="8467343" y="3287267"/>
            <a:chExt cx="3035935" cy="2390140"/>
          </a:xfrm>
        </p:grpSpPr>
        <p:sp>
          <p:nvSpPr>
            <p:cNvPr id="13" name="object 13"/>
            <p:cNvSpPr/>
            <p:nvPr/>
          </p:nvSpPr>
          <p:spPr>
            <a:xfrm>
              <a:off x="9164065" y="3909567"/>
              <a:ext cx="86995" cy="810895"/>
            </a:xfrm>
            <a:custGeom>
              <a:avLst/>
              <a:gdLst/>
              <a:ahLst/>
              <a:cxnLst/>
              <a:rect l="l" t="t" r="r" b="b"/>
              <a:pathLst>
                <a:path w="86995" h="810895">
                  <a:moveTo>
                    <a:pt x="28959" y="724323"/>
                  </a:moveTo>
                  <a:lnTo>
                    <a:pt x="0" y="724788"/>
                  </a:lnTo>
                  <a:lnTo>
                    <a:pt x="44957" y="810894"/>
                  </a:lnTo>
                  <a:lnTo>
                    <a:pt x="79447" y="738885"/>
                  </a:lnTo>
                  <a:lnTo>
                    <a:pt x="29209" y="738885"/>
                  </a:lnTo>
                  <a:lnTo>
                    <a:pt x="28959" y="724323"/>
                  </a:lnTo>
                  <a:close/>
                </a:path>
                <a:path w="86995" h="810895">
                  <a:moveTo>
                    <a:pt x="57916" y="723857"/>
                  </a:moveTo>
                  <a:lnTo>
                    <a:pt x="28959" y="724323"/>
                  </a:lnTo>
                  <a:lnTo>
                    <a:pt x="29209" y="738885"/>
                  </a:lnTo>
                  <a:lnTo>
                    <a:pt x="58165" y="738377"/>
                  </a:lnTo>
                  <a:lnTo>
                    <a:pt x="57916" y="723857"/>
                  </a:lnTo>
                  <a:close/>
                </a:path>
                <a:path w="86995" h="810895">
                  <a:moveTo>
                    <a:pt x="86867" y="723391"/>
                  </a:moveTo>
                  <a:lnTo>
                    <a:pt x="57916" y="723857"/>
                  </a:lnTo>
                  <a:lnTo>
                    <a:pt x="58165" y="738377"/>
                  </a:lnTo>
                  <a:lnTo>
                    <a:pt x="29209" y="738885"/>
                  </a:lnTo>
                  <a:lnTo>
                    <a:pt x="79447" y="738885"/>
                  </a:lnTo>
                  <a:lnTo>
                    <a:pt x="86867" y="723391"/>
                  </a:lnTo>
                  <a:close/>
                </a:path>
                <a:path w="86995" h="810895">
                  <a:moveTo>
                    <a:pt x="45465" y="0"/>
                  </a:moveTo>
                  <a:lnTo>
                    <a:pt x="16509" y="507"/>
                  </a:lnTo>
                  <a:lnTo>
                    <a:pt x="28959" y="724323"/>
                  </a:lnTo>
                  <a:lnTo>
                    <a:pt x="57916" y="723857"/>
                  </a:lnTo>
                  <a:lnTo>
                    <a:pt x="45465" y="0"/>
                  </a:lnTo>
                  <a:close/>
                </a:path>
              </a:pathLst>
            </a:custGeom>
            <a:solidFill>
              <a:srgbClr val="585858"/>
            </a:solidFill>
          </p:spPr>
          <p:txBody>
            <a:bodyPr wrap="square" lIns="0" tIns="0" rIns="0" bIns="0" rtlCol="0"/>
            <a:lstStyle/>
            <a:p>
              <a:endParaRPr sz="1350"/>
            </a:p>
          </p:txBody>
        </p:sp>
        <p:sp>
          <p:nvSpPr>
            <p:cNvPr id="14" name="object 14"/>
            <p:cNvSpPr/>
            <p:nvPr/>
          </p:nvSpPr>
          <p:spPr>
            <a:xfrm>
              <a:off x="8473439" y="3293363"/>
              <a:ext cx="3023870" cy="2377440"/>
            </a:xfrm>
            <a:custGeom>
              <a:avLst/>
              <a:gdLst/>
              <a:ahLst/>
              <a:cxnLst/>
              <a:rect l="l" t="t" r="r" b="b"/>
              <a:pathLst>
                <a:path w="3023870" h="2377440">
                  <a:moveTo>
                    <a:pt x="35051" y="498348"/>
                  </a:moveTo>
                  <a:lnTo>
                    <a:pt x="41158" y="452991"/>
                  </a:lnTo>
                  <a:lnTo>
                    <a:pt x="59127" y="408774"/>
                  </a:lnTo>
                  <a:lnTo>
                    <a:pt x="88430" y="365874"/>
                  </a:lnTo>
                  <a:lnTo>
                    <a:pt x="128540" y="324466"/>
                  </a:lnTo>
                  <a:lnTo>
                    <a:pt x="178929" y="284727"/>
                  </a:lnTo>
                  <a:lnTo>
                    <a:pt x="239070" y="246831"/>
                  </a:lnTo>
                  <a:lnTo>
                    <a:pt x="272632" y="228630"/>
                  </a:lnTo>
                  <a:lnTo>
                    <a:pt x="308435" y="210956"/>
                  </a:lnTo>
                  <a:lnTo>
                    <a:pt x="346411" y="193831"/>
                  </a:lnTo>
                  <a:lnTo>
                    <a:pt x="386496" y="177277"/>
                  </a:lnTo>
                  <a:lnTo>
                    <a:pt x="428622" y="161316"/>
                  </a:lnTo>
                  <a:lnTo>
                    <a:pt x="472725" y="145970"/>
                  </a:lnTo>
                  <a:lnTo>
                    <a:pt x="518739" y="131261"/>
                  </a:lnTo>
                  <a:lnTo>
                    <a:pt x="566596" y="117212"/>
                  </a:lnTo>
                  <a:lnTo>
                    <a:pt x="616232" y="103843"/>
                  </a:lnTo>
                  <a:lnTo>
                    <a:pt x="667581" y="91177"/>
                  </a:lnTo>
                  <a:lnTo>
                    <a:pt x="720576" y="79237"/>
                  </a:lnTo>
                  <a:lnTo>
                    <a:pt x="775151" y="68043"/>
                  </a:lnTo>
                  <a:lnTo>
                    <a:pt x="831241" y="57619"/>
                  </a:lnTo>
                  <a:lnTo>
                    <a:pt x="888780" y="47985"/>
                  </a:lnTo>
                  <a:lnTo>
                    <a:pt x="947701" y="39165"/>
                  </a:lnTo>
                  <a:lnTo>
                    <a:pt x="1007939" y="31180"/>
                  </a:lnTo>
                  <a:lnTo>
                    <a:pt x="1069428" y="24052"/>
                  </a:lnTo>
                  <a:lnTo>
                    <a:pt x="1132102" y="17802"/>
                  </a:lnTo>
                  <a:lnTo>
                    <a:pt x="1195895" y="12454"/>
                  </a:lnTo>
                  <a:lnTo>
                    <a:pt x="1260741" y="8029"/>
                  </a:lnTo>
                  <a:lnTo>
                    <a:pt x="1326573" y="4549"/>
                  </a:lnTo>
                  <a:lnTo>
                    <a:pt x="1393327" y="2036"/>
                  </a:lnTo>
                  <a:lnTo>
                    <a:pt x="1460936" y="512"/>
                  </a:lnTo>
                  <a:lnTo>
                    <a:pt x="1529333" y="0"/>
                  </a:lnTo>
                  <a:lnTo>
                    <a:pt x="1597731" y="512"/>
                  </a:lnTo>
                  <a:lnTo>
                    <a:pt x="1665340" y="2036"/>
                  </a:lnTo>
                  <a:lnTo>
                    <a:pt x="1732094" y="4549"/>
                  </a:lnTo>
                  <a:lnTo>
                    <a:pt x="1797926" y="8029"/>
                  </a:lnTo>
                  <a:lnTo>
                    <a:pt x="1862772" y="12454"/>
                  </a:lnTo>
                  <a:lnTo>
                    <a:pt x="1926565" y="17802"/>
                  </a:lnTo>
                  <a:lnTo>
                    <a:pt x="1989239" y="24052"/>
                  </a:lnTo>
                  <a:lnTo>
                    <a:pt x="2050728" y="31180"/>
                  </a:lnTo>
                  <a:lnTo>
                    <a:pt x="2110966" y="39165"/>
                  </a:lnTo>
                  <a:lnTo>
                    <a:pt x="2169887" y="47985"/>
                  </a:lnTo>
                  <a:lnTo>
                    <a:pt x="2227426" y="57619"/>
                  </a:lnTo>
                  <a:lnTo>
                    <a:pt x="2283516" y="68043"/>
                  </a:lnTo>
                  <a:lnTo>
                    <a:pt x="2338091" y="79237"/>
                  </a:lnTo>
                  <a:lnTo>
                    <a:pt x="2391086" y="91177"/>
                  </a:lnTo>
                  <a:lnTo>
                    <a:pt x="2442435" y="103843"/>
                  </a:lnTo>
                  <a:lnTo>
                    <a:pt x="2492071" y="117212"/>
                  </a:lnTo>
                  <a:lnTo>
                    <a:pt x="2539928" y="131261"/>
                  </a:lnTo>
                  <a:lnTo>
                    <a:pt x="2585942" y="145970"/>
                  </a:lnTo>
                  <a:lnTo>
                    <a:pt x="2630045" y="161316"/>
                  </a:lnTo>
                  <a:lnTo>
                    <a:pt x="2672171" y="177277"/>
                  </a:lnTo>
                  <a:lnTo>
                    <a:pt x="2712256" y="193831"/>
                  </a:lnTo>
                  <a:lnTo>
                    <a:pt x="2750232" y="210956"/>
                  </a:lnTo>
                  <a:lnTo>
                    <a:pt x="2786035" y="228630"/>
                  </a:lnTo>
                  <a:lnTo>
                    <a:pt x="2819597" y="246831"/>
                  </a:lnTo>
                  <a:lnTo>
                    <a:pt x="2879738" y="284727"/>
                  </a:lnTo>
                  <a:lnTo>
                    <a:pt x="2930127" y="324466"/>
                  </a:lnTo>
                  <a:lnTo>
                    <a:pt x="2970237" y="365874"/>
                  </a:lnTo>
                  <a:lnTo>
                    <a:pt x="2999540" y="408774"/>
                  </a:lnTo>
                  <a:lnTo>
                    <a:pt x="3017509" y="452991"/>
                  </a:lnTo>
                  <a:lnTo>
                    <a:pt x="3023615" y="498348"/>
                  </a:lnTo>
                  <a:lnTo>
                    <a:pt x="3022078" y="521157"/>
                  </a:lnTo>
                  <a:lnTo>
                    <a:pt x="3009974" y="565966"/>
                  </a:lnTo>
                  <a:lnTo>
                    <a:pt x="2986272" y="609546"/>
                  </a:lnTo>
                  <a:lnTo>
                    <a:pt x="2951500" y="651722"/>
                  </a:lnTo>
                  <a:lnTo>
                    <a:pt x="2906184" y="692318"/>
                  </a:lnTo>
                  <a:lnTo>
                    <a:pt x="2850853" y="731158"/>
                  </a:lnTo>
                  <a:lnTo>
                    <a:pt x="2786035" y="768065"/>
                  </a:lnTo>
                  <a:lnTo>
                    <a:pt x="2750232" y="785739"/>
                  </a:lnTo>
                  <a:lnTo>
                    <a:pt x="2712256" y="802864"/>
                  </a:lnTo>
                  <a:lnTo>
                    <a:pt x="2672171" y="819418"/>
                  </a:lnTo>
                  <a:lnTo>
                    <a:pt x="2630045" y="835379"/>
                  </a:lnTo>
                  <a:lnTo>
                    <a:pt x="2585942" y="850725"/>
                  </a:lnTo>
                  <a:lnTo>
                    <a:pt x="2539928" y="865434"/>
                  </a:lnTo>
                  <a:lnTo>
                    <a:pt x="2492071" y="879483"/>
                  </a:lnTo>
                  <a:lnTo>
                    <a:pt x="2442435" y="892852"/>
                  </a:lnTo>
                  <a:lnTo>
                    <a:pt x="2391086" y="905518"/>
                  </a:lnTo>
                  <a:lnTo>
                    <a:pt x="2338091" y="917458"/>
                  </a:lnTo>
                  <a:lnTo>
                    <a:pt x="2283516" y="928652"/>
                  </a:lnTo>
                  <a:lnTo>
                    <a:pt x="2227426" y="939076"/>
                  </a:lnTo>
                  <a:lnTo>
                    <a:pt x="2169887" y="948710"/>
                  </a:lnTo>
                  <a:lnTo>
                    <a:pt x="2110966" y="957530"/>
                  </a:lnTo>
                  <a:lnTo>
                    <a:pt x="2050728" y="965515"/>
                  </a:lnTo>
                  <a:lnTo>
                    <a:pt x="1989239" y="972643"/>
                  </a:lnTo>
                  <a:lnTo>
                    <a:pt x="1926565" y="978893"/>
                  </a:lnTo>
                  <a:lnTo>
                    <a:pt x="1862772" y="984241"/>
                  </a:lnTo>
                  <a:lnTo>
                    <a:pt x="1797926" y="988666"/>
                  </a:lnTo>
                  <a:lnTo>
                    <a:pt x="1732094" y="992146"/>
                  </a:lnTo>
                  <a:lnTo>
                    <a:pt x="1665340" y="994659"/>
                  </a:lnTo>
                  <a:lnTo>
                    <a:pt x="1597731" y="996183"/>
                  </a:lnTo>
                  <a:lnTo>
                    <a:pt x="1529333" y="996696"/>
                  </a:lnTo>
                  <a:lnTo>
                    <a:pt x="1460936" y="996183"/>
                  </a:lnTo>
                  <a:lnTo>
                    <a:pt x="1393327" y="994659"/>
                  </a:lnTo>
                  <a:lnTo>
                    <a:pt x="1326573" y="992146"/>
                  </a:lnTo>
                  <a:lnTo>
                    <a:pt x="1260741" y="988666"/>
                  </a:lnTo>
                  <a:lnTo>
                    <a:pt x="1195895" y="984241"/>
                  </a:lnTo>
                  <a:lnTo>
                    <a:pt x="1132102" y="978893"/>
                  </a:lnTo>
                  <a:lnTo>
                    <a:pt x="1069428" y="972643"/>
                  </a:lnTo>
                  <a:lnTo>
                    <a:pt x="1007939" y="965515"/>
                  </a:lnTo>
                  <a:lnTo>
                    <a:pt x="947701" y="957530"/>
                  </a:lnTo>
                  <a:lnTo>
                    <a:pt x="888780" y="948710"/>
                  </a:lnTo>
                  <a:lnTo>
                    <a:pt x="831241" y="939076"/>
                  </a:lnTo>
                  <a:lnTo>
                    <a:pt x="775151" y="928652"/>
                  </a:lnTo>
                  <a:lnTo>
                    <a:pt x="720576" y="917458"/>
                  </a:lnTo>
                  <a:lnTo>
                    <a:pt x="667581" y="905518"/>
                  </a:lnTo>
                  <a:lnTo>
                    <a:pt x="616232" y="892852"/>
                  </a:lnTo>
                  <a:lnTo>
                    <a:pt x="566596" y="879483"/>
                  </a:lnTo>
                  <a:lnTo>
                    <a:pt x="518739" y="865434"/>
                  </a:lnTo>
                  <a:lnTo>
                    <a:pt x="472725" y="850725"/>
                  </a:lnTo>
                  <a:lnTo>
                    <a:pt x="428622" y="835379"/>
                  </a:lnTo>
                  <a:lnTo>
                    <a:pt x="386496" y="819418"/>
                  </a:lnTo>
                  <a:lnTo>
                    <a:pt x="346411" y="802864"/>
                  </a:lnTo>
                  <a:lnTo>
                    <a:pt x="308435" y="785739"/>
                  </a:lnTo>
                  <a:lnTo>
                    <a:pt x="272632" y="768065"/>
                  </a:lnTo>
                  <a:lnTo>
                    <a:pt x="239070" y="749864"/>
                  </a:lnTo>
                  <a:lnTo>
                    <a:pt x="178929" y="711968"/>
                  </a:lnTo>
                  <a:lnTo>
                    <a:pt x="128540" y="672229"/>
                  </a:lnTo>
                  <a:lnTo>
                    <a:pt x="88430" y="630821"/>
                  </a:lnTo>
                  <a:lnTo>
                    <a:pt x="59127" y="587921"/>
                  </a:lnTo>
                  <a:lnTo>
                    <a:pt x="41158" y="543704"/>
                  </a:lnTo>
                  <a:lnTo>
                    <a:pt x="35051" y="498348"/>
                  </a:lnTo>
                  <a:close/>
                </a:path>
                <a:path w="3023870" h="2377440">
                  <a:moveTo>
                    <a:pt x="0" y="1891284"/>
                  </a:moveTo>
                  <a:lnTo>
                    <a:pt x="6178" y="1847036"/>
                  </a:lnTo>
                  <a:lnTo>
                    <a:pt x="24358" y="1803901"/>
                  </a:lnTo>
                  <a:lnTo>
                    <a:pt x="54006" y="1762050"/>
                  </a:lnTo>
                  <a:lnTo>
                    <a:pt x="94588" y="1721655"/>
                  </a:lnTo>
                  <a:lnTo>
                    <a:pt x="145569" y="1682888"/>
                  </a:lnTo>
                  <a:lnTo>
                    <a:pt x="206417" y="1645920"/>
                  </a:lnTo>
                  <a:lnTo>
                    <a:pt x="240374" y="1628164"/>
                  </a:lnTo>
                  <a:lnTo>
                    <a:pt x="276596" y="1610922"/>
                  </a:lnTo>
                  <a:lnTo>
                    <a:pt x="315019" y="1594216"/>
                  </a:lnTo>
                  <a:lnTo>
                    <a:pt x="355574" y="1578067"/>
                  </a:lnTo>
                  <a:lnTo>
                    <a:pt x="398196" y="1562497"/>
                  </a:lnTo>
                  <a:lnTo>
                    <a:pt x="442817" y="1547526"/>
                  </a:lnTo>
                  <a:lnTo>
                    <a:pt x="489370" y="1533177"/>
                  </a:lnTo>
                  <a:lnTo>
                    <a:pt x="537790" y="1519471"/>
                  </a:lnTo>
                  <a:lnTo>
                    <a:pt x="588008" y="1506430"/>
                  </a:lnTo>
                  <a:lnTo>
                    <a:pt x="639959" y="1494074"/>
                  </a:lnTo>
                  <a:lnTo>
                    <a:pt x="693576" y="1482426"/>
                  </a:lnTo>
                  <a:lnTo>
                    <a:pt x="748792" y="1471506"/>
                  </a:lnTo>
                  <a:lnTo>
                    <a:pt x="805539" y="1461337"/>
                  </a:lnTo>
                  <a:lnTo>
                    <a:pt x="863753" y="1451939"/>
                  </a:lnTo>
                  <a:lnTo>
                    <a:pt x="923365" y="1443335"/>
                  </a:lnTo>
                  <a:lnTo>
                    <a:pt x="984309" y="1435545"/>
                  </a:lnTo>
                  <a:lnTo>
                    <a:pt x="1046519" y="1428591"/>
                  </a:lnTo>
                  <a:lnTo>
                    <a:pt x="1109927" y="1422495"/>
                  </a:lnTo>
                  <a:lnTo>
                    <a:pt x="1174466" y="1417278"/>
                  </a:lnTo>
                  <a:lnTo>
                    <a:pt x="1240071" y="1412961"/>
                  </a:lnTo>
                  <a:lnTo>
                    <a:pt x="1306675" y="1409566"/>
                  </a:lnTo>
                  <a:lnTo>
                    <a:pt x="1374210" y="1407114"/>
                  </a:lnTo>
                  <a:lnTo>
                    <a:pt x="1442610" y="1405628"/>
                  </a:lnTo>
                  <a:lnTo>
                    <a:pt x="1511807" y="1405128"/>
                  </a:lnTo>
                  <a:lnTo>
                    <a:pt x="1581005" y="1405628"/>
                  </a:lnTo>
                  <a:lnTo>
                    <a:pt x="1649405" y="1407114"/>
                  </a:lnTo>
                  <a:lnTo>
                    <a:pt x="1716940" y="1409566"/>
                  </a:lnTo>
                  <a:lnTo>
                    <a:pt x="1783544" y="1412961"/>
                  </a:lnTo>
                  <a:lnTo>
                    <a:pt x="1849149" y="1417278"/>
                  </a:lnTo>
                  <a:lnTo>
                    <a:pt x="1913688" y="1422495"/>
                  </a:lnTo>
                  <a:lnTo>
                    <a:pt x="1977096" y="1428591"/>
                  </a:lnTo>
                  <a:lnTo>
                    <a:pt x="2039306" y="1435545"/>
                  </a:lnTo>
                  <a:lnTo>
                    <a:pt x="2100250" y="1443335"/>
                  </a:lnTo>
                  <a:lnTo>
                    <a:pt x="2159862" y="1451939"/>
                  </a:lnTo>
                  <a:lnTo>
                    <a:pt x="2218076" y="1461337"/>
                  </a:lnTo>
                  <a:lnTo>
                    <a:pt x="2274824" y="1471506"/>
                  </a:lnTo>
                  <a:lnTo>
                    <a:pt x="2330039" y="1482426"/>
                  </a:lnTo>
                  <a:lnTo>
                    <a:pt x="2383656" y="1494074"/>
                  </a:lnTo>
                  <a:lnTo>
                    <a:pt x="2435607" y="1506430"/>
                  </a:lnTo>
                  <a:lnTo>
                    <a:pt x="2485825" y="1519471"/>
                  </a:lnTo>
                  <a:lnTo>
                    <a:pt x="2534245" y="1533177"/>
                  </a:lnTo>
                  <a:lnTo>
                    <a:pt x="2580798" y="1547526"/>
                  </a:lnTo>
                  <a:lnTo>
                    <a:pt x="2625419" y="1562497"/>
                  </a:lnTo>
                  <a:lnTo>
                    <a:pt x="2668041" y="1578067"/>
                  </a:lnTo>
                  <a:lnTo>
                    <a:pt x="2708596" y="1594216"/>
                  </a:lnTo>
                  <a:lnTo>
                    <a:pt x="2747019" y="1610922"/>
                  </a:lnTo>
                  <a:lnTo>
                    <a:pt x="2783241" y="1628164"/>
                  </a:lnTo>
                  <a:lnTo>
                    <a:pt x="2817198" y="1645919"/>
                  </a:lnTo>
                  <a:lnTo>
                    <a:pt x="2878046" y="1682888"/>
                  </a:lnTo>
                  <a:lnTo>
                    <a:pt x="2929027" y="1721655"/>
                  </a:lnTo>
                  <a:lnTo>
                    <a:pt x="2969609" y="1762050"/>
                  </a:lnTo>
                  <a:lnTo>
                    <a:pt x="2999257" y="1803901"/>
                  </a:lnTo>
                  <a:lnTo>
                    <a:pt x="3017437" y="1847036"/>
                  </a:lnTo>
                  <a:lnTo>
                    <a:pt x="3023615" y="1891284"/>
                  </a:lnTo>
                  <a:lnTo>
                    <a:pt x="3022060" y="1913535"/>
                  </a:lnTo>
                  <a:lnTo>
                    <a:pt x="3009814" y="1957248"/>
                  </a:lnTo>
                  <a:lnTo>
                    <a:pt x="2985833" y="1999762"/>
                  </a:lnTo>
                  <a:lnTo>
                    <a:pt x="2950651" y="2040907"/>
                  </a:lnTo>
                  <a:lnTo>
                    <a:pt x="2904803" y="2080510"/>
                  </a:lnTo>
                  <a:lnTo>
                    <a:pt x="2848822" y="2118399"/>
                  </a:lnTo>
                  <a:lnTo>
                    <a:pt x="2783241" y="2154403"/>
                  </a:lnTo>
                  <a:lnTo>
                    <a:pt x="2747019" y="2171645"/>
                  </a:lnTo>
                  <a:lnTo>
                    <a:pt x="2708596" y="2188351"/>
                  </a:lnTo>
                  <a:lnTo>
                    <a:pt x="2668041" y="2204500"/>
                  </a:lnTo>
                  <a:lnTo>
                    <a:pt x="2625419" y="2220070"/>
                  </a:lnTo>
                  <a:lnTo>
                    <a:pt x="2580798" y="2235041"/>
                  </a:lnTo>
                  <a:lnTo>
                    <a:pt x="2534245" y="2249390"/>
                  </a:lnTo>
                  <a:lnTo>
                    <a:pt x="2485825" y="2263096"/>
                  </a:lnTo>
                  <a:lnTo>
                    <a:pt x="2435607" y="2276137"/>
                  </a:lnTo>
                  <a:lnTo>
                    <a:pt x="2383656" y="2288493"/>
                  </a:lnTo>
                  <a:lnTo>
                    <a:pt x="2330039" y="2300141"/>
                  </a:lnTo>
                  <a:lnTo>
                    <a:pt x="2274823" y="2311061"/>
                  </a:lnTo>
                  <a:lnTo>
                    <a:pt x="2218076" y="2321230"/>
                  </a:lnTo>
                  <a:lnTo>
                    <a:pt x="2159862" y="2330628"/>
                  </a:lnTo>
                  <a:lnTo>
                    <a:pt x="2100250" y="2339232"/>
                  </a:lnTo>
                  <a:lnTo>
                    <a:pt x="2039306" y="2347022"/>
                  </a:lnTo>
                  <a:lnTo>
                    <a:pt x="1977096" y="2353976"/>
                  </a:lnTo>
                  <a:lnTo>
                    <a:pt x="1913688" y="2360072"/>
                  </a:lnTo>
                  <a:lnTo>
                    <a:pt x="1849149" y="2365289"/>
                  </a:lnTo>
                  <a:lnTo>
                    <a:pt x="1783544" y="2369606"/>
                  </a:lnTo>
                  <a:lnTo>
                    <a:pt x="1716940" y="2373001"/>
                  </a:lnTo>
                  <a:lnTo>
                    <a:pt x="1649405" y="2375453"/>
                  </a:lnTo>
                  <a:lnTo>
                    <a:pt x="1581005" y="2376939"/>
                  </a:lnTo>
                  <a:lnTo>
                    <a:pt x="1511807" y="2377440"/>
                  </a:lnTo>
                  <a:lnTo>
                    <a:pt x="1442610" y="2376939"/>
                  </a:lnTo>
                  <a:lnTo>
                    <a:pt x="1374210" y="2375453"/>
                  </a:lnTo>
                  <a:lnTo>
                    <a:pt x="1306675" y="2373001"/>
                  </a:lnTo>
                  <a:lnTo>
                    <a:pt x="1240071" y="2369606"/>
                  </a:lnTo>
                  <a:lnTo>
                    <a:pt x="1174466" y="2365289"/>
                  </a:lnTo>
                  <a:lnTo>
                    <a:pt x="1109927" y="2360072"/>
                  </a:lnTo>
                  <a:lnTo>
                    <a:pt x="1046519" y="2353976"/>
                  </a:lnTo>
                  <a:lnTo>
                    <a:pt x="984309" y="2347022"/>
                  </a:lnTo>
                  <a:lnTo>
                    <a:pt x="923365" y="2339232"/>
                  </a:lnTo>
                  <a:lnTo>
                    <a:pt x="863753" y="2330628"/>
                  </a:lnTo>
                  <a:lnTo>
                    <a:pt x="805539" y="2321230"/>
                  </a:lnTo>
                  <a:lnTo>
                    <a:pt x="748791" y="2311061"/>
                  </a:lnTo>
                  <a:lnTo>
                    <a:pt x="693576" y="2300141"/>
                  </a:lnTo>
                  <a:lnTo>
                    <a:pt x="639959" y="2288493"/>
                  </a:lnTo>
                  <a:lnTo>
                    <a:pt x="588008" y="2276137"/>
                  </a:lnTo>
                  <a:lnTo>
                    <a:pt x="537790" y="2263096"/>
                  </a:lnTo>
                  <a:lnTo>
                    <a:pt x="489370" y="2249390"/>
                  </a:lnTo>
                  <a:lnTo>
                    <a:pt x="442817" y="2235041"/>
                  </a:lnTo>
                  <a:lnTo>
                    <a:pt x="398196" y="2220070"/>
                  </a:lnTo>
                  <a:lnTo>
                    <a:pt x="355574" y="2204500"/>
                  </a:lnTo>
                  <a:lnTo>
                    <a:pt x="315019" y="2188351"/>
                  </a:lnTo>
                  <a:lnTo>
                    <a:pt x="276596" y="2171645"/>
                  </a:lnTo>
                  <a:lnTo>
                    <a:pt x="240374" y="2154403"/>
                  </a:lnTo>
                  <a:lnTo>
                    <a:pt x="206417" y="2136648"/>
                  </a:lnTo>
                  <a:lnTo>
                    <a:pt x="145569" y="2099679"/>
                  </a:lnTo>
                  <a:lnTo>
                    <a:pt x="94588" y="2060912"/>
                  </a:lnTo>
                  <a:lnTo>
                    <a:pt x="54006" y="2020517"/>
                  </a:lnTo>
                  <a:lnTo>
                    <a:pt x="24358" y="1978666"/>
                  </a:lnTo>
                  <a:lnTo>
                    <a:pt x="6178" y="1935531"/>
                  </a:lnTo>
                  <a:lnTo>
                    <a:pt x="0" y="1891284"/>
                  </a:lnTo>
                  <a:close/>
                </a:path>
              </a:pathLst>
            </a:custGeom>
            <a:ln w="12192">
              <a:solidFill>
                <a:srgbClr val="767070"/>
              </a:solidFill>
            </a:ln>
          </p:spPr>
          <p:txBody>
            <a:bodyPr wrap="square" lIns="0" tIns="0" rIns="0" bIns="0" rtlCol="0"/>
            <a:lstStyle/>
            <a:p>
              <a:endParaRPr sz="1350"/>
            </a:p>
          </p:txBody>
        </p:sp>
      </p:grpSp>
      <p:sp>
        <p:nvSpPr>
          <p:cNvPr id="15" name="object 15"/>
          <p:cNvSpPr txBox="1"/>
          <p:nvPr/>
        </p:nvSpPr>
        <p:spPr>
          <a:xfrm>
            <a:off x="7023545" y="1614640"/>
            <a:ext cx="517684"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P</a:t>
            </a:r>
            <a:r>
              <a:rPr sz="1350" dirty="0">
                <a:latin typeface="Calibri"/>
                <a:cs typeface="Calibri"/>
              </a:rPr>
              <a:t>ID=X1</a:t>
            </a:r>
            <a:endParaRPr sz="1350">
              <a:latin typeface="Calibri"/>
              <a:cs typeface="Calibri"/>
            </a:endParaRPr>
          </a:p>
        </p:txBody>
      </p:sp>
      <p:sp>
        <p:nvSpPr>
          <p:cNvPr id="16" name="object 16"/>
          <p:cNvSpPr txBox="1"/>
          <p:nvPr/>
        </p:nvSpPr>
        <p:spPr>
          <a:xfrm>
            <a:off x="7961948" y="3874865"/>
            <a:ext cx="428149"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P</a:t>
            </a:r>
            <a:r>
              <a:rPr sz="1350" dirty="0">
                <a:latin typeface="Calibri"/>
                <a:cs typeface="Calibri"/>
              </a:rPr>
              <a:t>ID=2</a:t>
            </a:r>
            <a:endParaRPr sz="1350">
              <a:latin typeface="Calibri"/>
              <a:cs typeface="Calibri"/>
            </a:endParaRPr>
          </a:p>
        </p:txBody>
      </p:sp>
      <p:sp>
        <p:nvSpPr>
          <p:cNvPr id="17" name="object 17"/>
          <p:cNvSpPr txBox="1"/>
          <p:nvPr/>
        </p:nvSpPr>
        <p:spPr>
          <a:xfrm>
            <a:off x="8023002" y="2779872"/>
            <a:ext cx="428149"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P</a:t>
            </a:r>
            <a:r>
              <a:rPr sz="1350" dirty="0">
                <a:latin typeface="Calibri"/>
                <a:cs typeface="Calibri"/>
              </a:rPr>
              <a:t>ID=1</a:t>
            </a:r>
            <a:endParaRPr sz="1350">
              <a:latin typeface="Calibri"/>
              <a:cs typeface="Calibri"/>
            </a:endParaRPr>
          </a:p>
        </p:txBody>
      </p:sp>
      <p:sp>
        <p:nvSpPr>
          <p:cNvPr id="18" name="object 18"/>
          <p:cNvSpPr txBox="1"/>
          <p:nvPr/>
        </p:nvSpPr>
        <p:spPr>
          <a:xfrm>
            <a:off x="6707885" y="2450459"/>
            <a:ext cx="1418748" cy="565091"/>
          </a:xfrm>
          <a:prstGeom prst="rect">
            <a:avLst/>
          </a:prstGeom>
        </p:spPr>
        <p:txBody>
          <a:bodyPr vert="horz" wrap="square" lIns="0" tIns="9525" rIns="0" bIns="0" rtlCol="0">
            <a:spAutoFit/>
          </a:bodyPr>
          <a:lstStyle/>
          <a:p>
            <a:pPr marL="9525">
              <a:lnSpc>
                <a:spcPts val="2963"/>
              </a:lnSpc>
              <a:spcBef>
                <a:spcPts val="75"/>
              </a:spcBef>
              <a:tabLst>
                <a:tab pos="1057751" algn="l"/>
              </a:tabLst>
            </a:pPr>
            <a:r>
              <a:rPr sz="2700" spc="-4" dirty="0">
                <a:solidFill>
                  <a:srgbClr val="006FC0"/>
                </a:solidFill>
                <a:latin typeface="Calibri"/>
                <a:cs typeface="Calibri"/>
              </a:rPr>
              <a:t>P2</a:t>
            </a:r>
            <a:r>
              <a:rPr sz="2700" dirty="0">
                <a:solidFill>
                  <a:srgbClr val="006FC0"/>
                </a:solidFill>
                <a:latin typeface="Calibri"/>
                <a:cs typeface="Calibri"/>
              </a:rPr>
              <a:t>’	</a:t>
            </a:r>
            <a:r>
              <a:rPr sz="2700" spc="-4" dirty="0">
                <a:solidFill>
                  <a:srgbClr val="538235"/>
                </a:solidFill>
                <a:latin typeface="Calibri"/>
                <a:cs typeface="Calibri"/>
              </a:rPr>
              <a:t>P2</a:t>
            </a:r>
            <a:endParaRPr sz="2700">
              <a:latin typeface="Calibri"/>
              <a:cs typeface="Calibri"/>
            </a:endParaRPr>
          </a:p>
          <a:p>
            <a:pPr marL="257175">
              <a:lnSpc>
                <a:spcPts val="1342"/>
              </a:lnSpc>
            </a:pPr>
            <a:r>
              <a:rPr sz="1350" spc="-4" dirty="0">
                <a:latin typeface="Calibri"/>
                <a:cs typeface="Calibri"/>
              </a:rPr>
              <a:t>PID=X2</a:t>
            </a:r>
            <a:endParaRPr sz="1350">
              <a:latin typeface="Calibri"/>
              <a:cs typeface="Calibri"/>
            </a:endParaRPr>
          </a:p>
        </p:txBody>
      </p:sp>
      <p:sp>
        <p:nvSpPr>
          <p:cNvPr id="19" name="object 19"/>
          <p:cNvSpPr txBox="1"/>
          <p:nvPr/>
        </p:nvSpPr>
        <p:spPr>
          <a:xfrm>
            <a:off x="6955726" y="3911631"/>
            <a:ext cx="517208" cy="217367"/>
          </a:xfrm>
          <a:prstGeom prst="rect">
            <a:avLst/>
          </a:prstGeom>
        </p:spPr>
        <p:txBody>
          <a:bodyPr vert="horz" wrap="square" lIns="0" tIns="9525" rIns="0" bIns="0" rtlCol="0">
            <a:spAutoFit/>
          </a:bodyPr>
          <a:lstStyle/>
          <a:p>
            <a:pPr marL="9525">
              <a:spcBef>
                <a:spcPts val="75"/>
              </a:spcBef>
            </a:pPr>
            <a:r>
              <a:rPr sz="1350" spc="-8" dirty="0">
                <a:latin typeface="Calibri"/>
                <a:cs typeface="Calibri"/>
              </a:rPr>
              <a:t>P</a:t>
            </a:r>
            <a:r>
              <a:rPr sz="1350" dirty="0">
                <a:latin typeface="Calibri"/>
                <a:cs typeface="Calibri"/>
              </a:rPr>
              <a:t>ID=X3</a:t>
            </a:r>
            <a:endParaRPr sz="1350">
              <a:latin typeface="Calibri"/>
              <a:cs typeface="Calibri"/>
            </a:endParaRPr>
          </a:p>
        </p:txBody>
      </p:sp>
      <p:sp>
        <p:nvSpPr>
          <p:cNvPr id="20" name="object 2">
            <a:extLst>
              <a:ext uri="{FF2B5EF4-FFF2-40B4-BE49-F238E27FC236}">
                <a16:creationId xmlns:a16="http://schemas.microsoft.com/office/drawing/2014/main" id="{A2027230-A0FB-D08E-183F-7047AE23041D}"/>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PID namespaces (1)</a:t>
            </a:r>
            <a:endParaRPr lang="en-US" sz="2800" kern="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3322796" cy="1025761"/>
          </a:xfrm>
          <a:prstGeom prst="rect">
            <a:avLst/>
          </a:prstGeom>
        </p:spPr>
        <p:txBody>
          <a:bodyPr vert="horz" wrap="square" lIns="0" tIns="10001" rIns="0" bIns="0" rtlCol="0">
            <a:spAutoFit/>
          </a:bodyPr>
          <a:lstStyle/>
          <a:p>
            <a:pPr marL="9525">
              <a:spcBef>
                <a:spcPts val="79"/>
              </a:spcBef>
            </a:pPr>
            <a:r>
              <a:rPr sz="3300" dirty="0"/>
              <a:t>PID</a:t>
            </a:r>
            <a:r>
              <a:rPr sz="3300" spc="-26" dirty="0"/>
              <a:t> </a:t>
            </a:r>
            <a:r>
              <a:rPr sz="3300" dirty="0"/>
              <a:t>namespaces</a:t>
            </a:r>
            <a:r>
              <a:rPr sz="3300" spc="-41" dirty="0"/>
              <a:t> </a:t>
            </a:r>
            <a:r>
              <a:rPr sz="3300" dirty="0"/>
              <a:t>(2)</a:t>
            </a:r>
            <a:endParaRPr sz="3300"/>
          </a:p>
        </p:txBody>
      </p:sp>
      <p:sp>
        <p:nvSpPr>
          <p:cNvPr id="3" name="object 3"/>
          <p:cNvSpPr txBox="1"/>
          <p:nvPr/>
        </p:nvSpPr>
        <p:spPr>
          <a:xfrm>
            <a:off x="518312" y="1243869"/>
            <a:ext cx="5701665" cy="3311163"/>
          </a:xfrm>
          <a:prstGeom prst="rect">
            <a:avLst/>
          </a:prstGeom>
        </p:spPr>
        <p:txBody>
          <a:bodyPr vert="horz" wrap="square" lIns="0" tIns="45720" rIns="0" bIns="0" rtlCol="0">
            <a:spAutoFit/>
          </a:bodyPr>
          <a:lstStyle/>
          <a:p>
            <a:pPr marL="180975" marR="322898" indent="-171450">
              <a:lnSpc>
                <a:spcPts val="2265"/>
              </a:lnSpc>
              <a:spcBef>
                <a:spcPts val="360"/>
              </a:spcBef>
              <a:buFont typeface="Arial MT"/>
              <a:buChar char="•"/>
              <a:tabLst>
                <a:tab pos="180975" algn="l"/>
              </a:tabLst>
            </a:pPr>
            <a:r>
              <a:rPr sz="2100" spc="-19" dirty="0">
                <a:latin typeface="Calibri"/>
                <a:cs typeface="Calibri"/>
              </a:rPr>
              <a:t>First</a:t>
            </a:r>
            <a:r>
              <a:rPr sz="2100" spc="15" dirty="0">
                <a:latin typeface="Calibri"/>
                <a:cs typeface="Calibri"/>
              </a:rPr>
              <a:t> </a:t>
            </a:r>
            <a:r>
              <a:rPr sz="2100" spc="-11" dirty="0">
                <a:latin typeface="Calibri"/>
                <a:cs typeface="Calibri"/>
              </a:rPr>
              <a:t>process</a:t>
            </a:r>
            <a:r>
              <a:rPr sz="2100" spc="19" dirty="0">
                <a:latin typeface="Calibri"/>
                <a:cs typeface="Calibri"/>
              </a:rPr>
              <a:t> </a:t>
            </a:r>
            <a:r>
              <a:rPr sz="2100" spc="-4" dirty="0">
                <a:latin typeface="Calibri"/>
                <a:cs typeface="Calibri"/>
              </a:rPr>
              <a:t>in</a:t>
            </a:r>
            <a:r>
              <a:rPr sz="2100" spc="8" dirty="0">
                <a:latin typeface="Calibri"/>
                <a:cs typeface="Calibri"/>
              </a:rPr>
              <a:t> </a:t>
            </a:r>
            <a:r>
              <a:rPr sz="2100" spc="-4" dirty="0">
                <a:latin typeface="Calibri"/>
                <a:cs typeface="Calibri"/>
              </a:rPr>
              <a:t>a </a:t>
            </a:r>
            <a:r>
              <a:rPr sz="2100" spc="-8" dirty="0">
                <a:latin typeface="Calibri"/>
                <a:cs typeface="Calibri"/>
              </a:rPr>
              <a:t>namespace</a:t>
            </a:r>
            <a:r>
              <a:rPr sz="2100" spc="15" dirty="0">
                <a:latin typeface="Calibri"/>
                <a:cs typeface="Calibri"/>
              </a:rPr>
              <a:t> </a:t>
            </a:r>
            <a:r>
              <a:rPr sz="2100" spc="-4" dirty="0">
                <a:latin typeface="Calibri"/>
                <a:cs typeface="Calibri"/>
              </a:rPr>
              <a:t>acts</a:t>
            </a:r>
            <a:r>
              <a:rPr sz="2100" spc="8" dirty="0">
                <a:latin typeface="Calibri"/>
                <a:cs typeface="Calibri"/>
              </a:rPr>
              <a:t> </a:t>
            </a:r>
            <a:r>
              <a:rPr sz="2100" spc="-4" dirty="0">
                <a:latin typeface="Calibri"/>
                <a:cs typeface="Calibri"/>
              </a:rPr>
              <a:t>as</a:t>
            </a:r>
            <a:r>
              <a:rPr sz="2100" spc="34" dirty="0">
                <a:latin typeface="Calibri"/>
                <a:cs typeface="Calibri"/>
              </a:rPr>
              <a:t> </a:t>
            </a:r>
            <a:r>
              <a:rPr sz="2100" spc="-4" dirty="0">
                <a:latin typeface="Calibri"/>
                <a:cs typeface="Calibri"/>
              </a:rPr>
              <a:t>init</a:t>
            </a:r>
            <a:r>
              <a:rPr sz="2100" spc="4" dirty="0">
                <a:latin typeface="Calibri"/>
                <a:cs typeface="Calibri"/>
              </a:rPr>
              <a:t> </a:t>
            </a:r>
            <a:r>
              <a:rPr sz="2100" spc="-4" dirty="0">
                <a:latin typeface="Calibri"/>
                <a:cs typeface="Calibri"/>
              </a:rPr>
              <a:t>and</a:t>
            </a:r>
            <a:r>
              <a:rPr sz="2100" spc="15" dirty="0">
                <a:latin typeface="Calibri"/>
                <a:cs typeface="Calibri"/>
              </a:rPr>
              <a:t> </a:t>
            </a:r>
            <a:r>
              <a:rPr sz="2100" spc="-8" dirty="0">
                <a:latin typeface="Calibri"/>
                <a:cs typeface="Calibri"/>
              </a:rPr>
              <a:t>has </a:t>
            </a:r>
            <a:r>
              <a:rPr sz="2100" spc="-461" dirty="0">
                <a:latin typeface="Calibri"/>
                <a:cs typeface="Calibri"/>
              </a:rPr>
              <a:t> </a:t>
            </a:r>
            <a:r>
              <a:rPr sz="2100" spc="-4" dirty="0">
                <a:latin typeface="Calibri"/>
                <a:cs typeface="Calibri"/>
              </a:rPr>
              <a:t>special </a:t>
            </a:r>
            <a:r>
              <a:rPr sz="2100" spc="-8" dirty="0">
                <a:latin typeface="Calibri"/>
                <a:cs typeface="Calibri"/>
              </a:rPr>
              <a:t>privileges</a:t>
            </a:r>
            <a:endParaRPr sz="2100">
              <a:latin typeface="Calibri"/>
              <a:cs typeface="Calibri"/>
            </a:endParaRPr>
          </a:p>
          <a:p>
            <a:pPr marL="523875" lvl="1" indent="-171926">
              <a:spcBef>
                <a:spcPts val="153"/>
              </a:spcBef>
              <a:buFont typeface="Arial MT"/>
              <a:buChar char="•"/>
              <a:tabLst>
                <a:tab pos="524351" algn="l"/>
              </a:tabLst>
            </a:pPr>
            <a:r>
              <a:rPr spc="-4" dirty="0">
                <a:latin typeface="Calibri"/>
                <a:cs typeface="Calibri"/>
              </a:rPr>
              <a:t>Other </a:t>
            </a:r>
            <a:r>
              <a:rPr spc="-8" dirty="0">
                <a:latin typeface="Calibri"/>
                <a:cs typeface="Calibri"/>
              </a:rPr>
              <a:t>processes</a:t>
            </a:r>
            <a:r>
              <a:rPr spc="-15" dirty="0">
                <a:latin typeface="Calibri"/>
                <a:cs typeface="Calibri"/>
              </a:rPr>
              <a:t> </a:t>
            </a:r>
            <a:r>
              <a:rPr dirty="0">
                <a:latin typeface="Calibri"/>
                <a:cs typeface="Calibri"/>
              </a:rPr>
              <a:t>in </a:t>
            </a:r>
            <a:r>
              <a:rPr spc="-4" dirty="0">
                <a:latin typeface="Calibri"/>
                <a:cs typeface="Calibri"/>
              </a:rPr>
              <a:t>namespace cannot </a:t>
            </a:r>
            <a:r>
              <a:rPr dirty="0">
                <a:latin typeface="Calibri"/>
                <a:cs typeface="Calibri"/>
              </a:rPr>
              <a:t>kill</a:t>
            </a:r>
            <a:r>
              <a:rPr spc="-19" dirty="0">
                <a:latin typeface="Calibri"/>
                <a:cs typeface="Calibri"/>
              </a:rPr>
              <a:t> </a:t>
            </a:r>
            <a:r>
              <a:rPr dirty="0">
                <a:latin typeface="Calibri"/>
                <a:cs typeface="Calibri"/>
              </a:rPr>
              <a:t>it</a:t>
            </a:r>
            <a:endParaRPr>
              <a:latin typeface="Calibri"/>
              <a:cs typeface="Calibri"/>
            </a:endParaRPr>
          </a:p>
          <a:p>
            <a:pPr marL="523875" lvl="1" indent="-171926">
              <a:spcBef>
                <a:spcPts val="161"/>
              </a:spcBef>
              <a:buFont typeface="Arial MT"/>
              <a:buChar char="•"/>
              <a:tabLst>
                <a:tab pos="524351" algn="l"/>
              </a:tabLst>
            </a:pPr>
            <a:r>
              <a:rPr dirty="0">
                <a:latin typeface="Calibri"/>
                <a:cs typeface="Calibri"/>
              </a:rPr>
              <a:t>If</a:t>
            </a:r>
            <a:r>
              <a:rPr spc="-15" dirty="0">
                <a:latin typeface="Calibri"/>
                <a:cs typeface="Calibri"/>
              </a:rPr>
              <a:t> </a:t>
            </a:r>
            <a:r>
              <a:rPr dirty="0">
                <a:latin typeface="Calibri"/>
                <a:cs typeface="Calibri"/>
              </a:rPr>
              <a:t>init</a:t>
            </a:r>
            <a:r>
              <a:rPr spc="-11" dirty="0">
                <a:latin typeface="Calibri"/>
                <a:cs typeface="Calibri"/>
              </a:rPr>
              <a:t> </a:t>
            </a:r>
            <a:r>
              <a:rPr spc="-4" dirty="0">
                <a:latin typeface="Calibri"/>
                <a:cs typeface="Calibri"/>
              </a:rPr>
              <a:t>dies,</a:t>
            </a:r>
            <a:r>
              <a:rPr spc="-8" dirty="0">
                <a:latin typeface="Calibri"/>
                <a:cs typeface="Calibri"/>
              </a:rPr>
              <a:t> </a:t>
            </a:r>
            <a:r>
              <a:rPr spc="-4" dirty="0">
                <a:latin typeface="Calibri"/>
                <a:cs typeface="Calibri"/>
              </a:rPr>
              <a:t>namespace</a:t>
            </a:r>
            <a:r>
              <a:rPr spc="-23" dirty="0">
                <a:latin typeface="Calibri"/>
                <a:cs typeface="Calibri"/>
              </a:rPr>
              <a:t> </a:t>
            </a:r>
            <a:r>
              <a:rPr spc="-8" dirty="0">
                <a:latin typeface="Calibri"/>
                <a:cs typeface="Calibri"/>
              </a:rPr>
              <a:t>terminated</a:t>
            </a:r>
            <a:endParaRPr>
              <a:latin typeface="Calibri"/>
              <a:cs typeface="Calibri"/>
            </a:endParaRPr>
          </a:p>
          <a:p>
            <a:pPr marL="523875" lvl="1" indent="-171926">
              <a:spcBef>
                <a:spcPts val="153"/>
              </a:spcBef>
              <a:buFont typeface="Arial MT"/>
              <a:buChar char="•"/>
              <a:tabLst>
                <a:tab pos="524351" algn="l"/>
              </a:tabLst>
            </a:pPr>
            <a:r>
              <a:rPr spc="-26" dirty="0">
                <a:latin typeface="Calibri"/>
                <a:cs typeface="Calibri"/>
              </a:rPr>
              <a:t>However,</a:t>
            </a:r>
            <a:r>
              <a:rPr spc="-4" dirty="0">
                <a:latin typeface="Calibri"/>
                <a:cs typeface="Calibri"/>
              </a:rPr>
              <a:t> </a:t>
            </a:r>
            <a:r>
              <a:rPr spc="-8" dirty="0">
                <a:latin typeface="Calibri"/>
                <a:cs typeface="Calibri"/>
              </a:rPr>
              <a:t>parent</a:t>
            </a:r>
            <a:r>
              <a:rPr dirty="0">
                <a:latin typeface="Calibri"/>
                <a:cs typeface="Calibri"/>
              </a:rPr>
              <a:t> </a:t>
            </a:r>
            <a:r>
              <a:rPr spc="-8" dirty="0">
                <a:latin typeface="Calibri"/>
                <a:cs typeface="Calibri"/>
              </a:rPr>
              <a:t>process</a:t>
            </a:r>
            <a:r>
              <a:rPr spc="-4" dirty="0">
                <a:latin typeface="Calibri"/>
                <a:cs typeface="Calibri"/>
              </a:rPr>
              <a:t> </a:t>
            </a:r>
            <a:r>
              <a:rPr spc="-8" dirty="0">
                <a:latin typeface="Calibri"/>
                <a:cs typeface="Calibri"/>
              </a:rPr>
              <a:t>can </a:t>
            </a:r>
            <a:r>
              <a:rPr dirty="0">
                <a:latin typeface="Calibri"/>
                <a:cs typeface="Calibri"/>
              </a:rPr>
              <a:t>kill</a:t>
            </a:r>
            <a:r>
              <a:rPr spc="-11" dirty="0">
                <a:latin typeface="Calibri"/>
                <a:cs typeface="Calibri"/>
              </a:rPr>
              <a:t> </a:t>
            </a:r>
            <a:r>
              <a:rPr dirty="0">
                <a:latin typeface="Calibri"/>
                <a:cs typeface="Calibri"/>
              </a:rPr>
              <a:t>it in</a:t>
            </a:r>
            <a:r>
              <a:rPr spc="-8" dirty="0">
                <a:latin typeface="Calibri"/>
                <a:cs typeface="Calibri"/>
              </a:rPr>
              <a:t> parent</a:t>
            </a:r>
            <a:r>
              <a:rPr dirty="0">
                <a:latin typeface="Calibri"/>
                <a:cs typeface="Calibri"/>
              </a:rPr>
              <a:t> </a:t>
            </a:r>
            <a:r>
              <a:rPr spc="-4" dirty="0">
                <a:latin typeface="Calibri"/>
                <a:cs typeface="Calibri"/>
              </a:rPr>
              <a:t>namespace</a:t>
            </a:r>
            <a:endParaRPr>
              <a:latin typeface="Calibri"/>
              <a:cs typeface="Calibri"/>
            </a:endParaRPr>
          </a:p>
          <a:p>
            <a:pPr marL="180975" indent="-171450">
              <a:spcBef>
                <a:spcPts val="484"/>
              </a:spcBef>
              <a:buFont typeface="Arial MT"/>
              <a:buChar char="•"/>
              <a:tabLst>
                <a:tab pos="180975" algn="l"/>
              </a:tabLst>
            </a:pPr>
            <a:r>
              <a:rPr sz="2100" spc="-4" dirty="0">
                <a:latin typeface="Calibri"/>
                <a:cs typeface="Calibri"/>
              </a:rPr>
              <a:t>Who</a:t>
            </a:r>
            <a:r>
              <a:rPr sz="2100" spc="-11" dirty="0">
                <a:latin typeface="Calibri"/>
                <a:cs typeface="Calibri"/>
              </a:rPr>
              <a:t> reaps </a:t>
            </a:r>
            <a:r>
              <a:rPr sz="2100" spc="-4" dirty="0">
                <a:latin typeface="Calibri"/>
                <a:cs typeface="Calibri"/>
              </a:rPr>
              <a:t>whom?</a:t>
            </a:r>
            <a:endParaRPr sz="2100">
              <a:latin typeface="Calibri"/>
              <a:cs typeface="Calibri"/>
            </a:endParaRPr>
          </a:p>
          <a:p>
            <a:pPr marL="523875" lvl="1" indent="-171926">
              <a:spcBef>
                <a:spcPts val="176"/>
              </a:spcBef>
              <a:buFont typeface="Arial MT"/>
              <a:buChar char="•"/>
              <a:tabLst>
                <a:tab pos="524351" algn="l"/>
              </a:tabLst>
            </a:pPr>
            <a:r>
              <a:rPr dirty="0">
                <a:latin typeface="Calibri"/>
                <a:cs typeface="Calibri"/>
              </a:rPr>
              <a:t>Init</a:t>
            </a:r>
            <a:r>
              <a:rPr spc="-23" dirty="0">
                <a:latin typeface="Calibri"/>
                <a:cs typeface="Calibri"/>
              </a:rPr>
              <a:t> </a:t>
            </a:r>
            <a:r>
              <a:rPr spc="-8" dirty="0">
                <a:latin typeface="Calibri"/>
                <a:cs typeface="Calibri"/>
              </a:rPr>
              <a:t>process reaped by</a:t>
            </a:r>
            <a:r>
              <a:rPr spc="-4" dirty="0">
                <a:latin typeface="Calibri"/>
                <a:cs typeface="Calibri"/>
              </a:rPr>
              <a:t> </a:t>
            </a:r>
            <a:r>
              <a:rPr spc="-8" dirty="0">
                <a:latin typeface="Calibri"/>
                <a:cs typeface="Calibri"/>
              </a:rPr>
              <a:t>parent</a:t>
            </a:r>
            <a:r>
              <a:rPr spc="-4" dirty="0">
                <a:latin typeface="Calibri"/>
                <a:cs typeface="Calibri"/>
              </a:rPr>
              <a:t> </a:t>
            </a:r>
            <a:r>
              <a:rPr dirty="0">
                <a:latin typeface="Calibri"/>
                <a:cs typeface="Calibri"/>
              </a:rPr>
              <a:t>in</a:t>
            </a:r>
            <a:r>
              <a:rPr spc="-4" dirty="0">
                <a:latin typeface="Calibri"/>
                <a:cs typeface="Calibri"/>
              </a:rPr>
              <a:t> </a:t>
            </a:r>
            <a:r>
              <a:rPr spc="-11" dirty="0">
                <a:latin typeface="Calibri"/>
                <a:cs typeface="Calibri"/>
              </a:rPr>
              <a:t>parent</a:t>
            </a:r>
            <a:r>
              <a:rPr spc="-4" dirty="0">
                <a:latin typeface="Calibri"/>
                <a:cs typeface="Calibri"/>
              </a:rPr>
              <a:t> namespace</a:t>
            </a:r>
            <a:endParaRPr>
              <a:latin typeface="Calibri"/>
              <a:cs typeface="Calibri"/>
            </a:endParaRPr>
          </a:p>
          <a:p>
            <a:pPr marL="523875" marR="753904" lvl="1" indent="-171926">
              <a:lnSpc>
                <a:spcPts val="1943"/>
              </a:lnSpc>
              <a:spcBef>
                <a:spcPts val="409"/>
              </a:spcBef>
              <a:buFont typeface="Arial MT"/>
              <a:buChar char="•"/>
              <a:tabLst>
                <a:tab pos="524351" algn="l"/>
              </a:tabLst>
            </a:pPr>
            <a:r>
              <a:rPr spc="-4" dirty="0">
                <a:latin typeface="Calibri"/>
                <a:cs typeface="Calibri"/>
              </a:rPr>
              <a:t>Other</a:t>
            </a:r>
            <a:r>
              <a:rPr dirty="0">
                <a:latin typeface="Calibri"/>
                <a:cs typeface="Calibri"/>
              </a:rPr>
              <a:t> </a:t>
            </a:r>
            <a:r>
              <a:rPr spc="-4" dirty="0">
                <a:latin typeface="Calibri"/>
                <a:cs typeface="Calibri"/>
              </a:rPr>
              <a:t>child</a:t>
            </a:r>
            <a:r>
              <a:rPr spc="-11" dirty="0">
                <a:latin typeface="Calibri"/>
                <a:cs typeface="Calibri"/>
              </a:rPr>
              <a:t> </a:t>
            </a:r>
            <a:r>
              <a:rPr spc="-8" dirty="0">
                <a:latin typeface="Calibri"/>
                <a:cs typeface="Calibri"/>
              </a:rPr>
              <a:t>processes</a:t>
            </a:r>
            <a:r>
              <a:rPr spc="-4" dirty="0">
                <a:latin typeface="Calibri"/>
                <a:cs typeface="Calibri"/>
              </a:rPr>
              <a:t> reaped </a:t>
            </a:r>
            <a:r>
              <a:rPr spc="-8" dirty="0">
                <a:latin typeface="Calibri"/>
                <a:cs typeface="Calibri"/>
              </a:rPr>
              <a:t>by parent</a:t>
            </a:r>
            <a:r>
              <a:rPr dirty="0">
                <a:latin typeface="Calibri"/>
                <a:cs typeface="Calibri"/>
              </a:rPr>
              <a:t> in </a:t>
            </a:r>
            <a:r>
              <a:rPr spc="-4" dirty="0">
                <a:latin typeface="Calibri"/>
                <a:cs typeface="Calibri"/>
              </a:rPr>
              <a:t>same </a:t>
            </a:r>
            <a:r>
              <a:rPr spc="-398" dirty="0">
                <a:latin typeface="Calibri"/>
                <a:cs typeface="Calibri"/>
              </a:rPr>
              <a:t> </a:t>
            </a:r>
            <a:r>
              <a:rPr spc="-4" dirty="0">
                <a:latin typeface="Calibri"/>
                <a:cs typeface="Calibri"/>
              </a:rPr>
              <a:t>namespace</a:t>
            </a:r>
            <a:endParaRPr>
              <a:latin typeface="Calibri"/>
              <a:cs typeface="Calibri"/>
            </a:endParaRPr>
          </a:p>
          <a:p>
            <a:pPr marL="523875" marR="3810" lvl="1" indent="-171926">
              <a:lnSpc>
                <a:spcPts val="1943"/>
              </a:lnSpc>
              <a:spcBef>
                <a:spcPts val="382"/>
              </a:spcBef>
              <a:buFont typeface="Arial MT"/>
              <a:buChar char="•"/>
              <a:tabLst>
                <a:tab pos="524351" algn="l"/>
              </a:tabLst>
            </a:pPr>
            <a:r>
              <a:rPr spc="-11" dirty="0">
                <a:latin typeface="Calibri"/>
                <a:cs typeface="Calibri"/>
              </a:rPr>
              <a:t>Any </a:t>
            </a:r>
            <a:r>
              <a:rPr spc="-4" dirty="0">
                <a:latin typeface="Calibri"/>
                <a:cs typeface="Calibri"/>
              </a:rPr>
              <a:t>orphan </a:t>
            </a:r>
            <a:r>
              <a:rPr spc="-8" dirty="0">
                <a:latin typeface="Calibri"/>
                <a:cs typeface="Calibri"/>
              </a:rPr>
              <a:t>process </a:t>
            </a:r>
            <a:r>
              <a:rPr dirty="0">
                <a:latin typeface="Calibri"/>
                <a:cs typeface="Calibri"/>
              </a:rPr>
              <a:t>in </a:t>
            </a:r>
            <a:r>
              <a:rPr spc="-4" dirty="0">
                <a:latin typeface="Calibri"/>
                <a:cs typeface="Calibri"/>
              </a:rPr>
              <a:t>namespace reaped </a:t>
            </a:r>
            <a:r>
              <a:rPr spc="-8" dirty="0">
                <a:latin typeface="Calibri"/>
                <a:cs typeface="Calibri"/>
              </a:rPr>
              <a:t>by </a:t>
            </a:r>
            <a:r>
              <a:rPr dirty="0">
                <a:latin typeface="Calibri"/>
                <a:cs typeface="Calibri"/>
              </a:rPr>
              <a:t>init </a:t>
            </a:r>
            <a:r>
              <a:rPr spc="-4" dirty="0">
                <a:latin typeface="Calibri"/>
                <a:cs typeface="Calibri"/>
              </a:rPr>
              <a:t>of </a:t>
            </a:r>
            <a:r>
              <a:rPr spc="-8" dirty="0">
                <a:latin typeface="Calibri"/>
                <a:cs typeface="Calibri"/>
              </a:rPr>
              <a:t>that </a:t>
            </a:r>
            <a:r>
              <a:rPr spc="-398" dirty="0">
                <a:latin typeface="Calibri"/>
                <a:cs typeface="Calibri"/>
              </a:rPr>
              <a:t> </a:t>
            </a:r>
            <a:r>
              <a:rPr spc="-4" dirty="0">
                <a:latin typeface="Calibri"/>
                <a:cs typeface="Calibri"/>
              </a:rPr>
              <a:t>namespace</a:t>
            </a:r>
            <a:endParaRPr>
              <a:latin typeface="Calibri"/>
              <a:cs typeface="Calibri"/>
            </a:endParaRPr>
          </a:p>
        </p:txBody>
      </p:sp>
      <p:grpSp>
        <p:nvGrpSpPr>
          <p:cNvPr id="4" name="object 4"/>
          <p:cNvGrpSpPr/>
          <p:nvPr/>
        </p:nvGrpSpPr>
        <p:grpSpPr>
          <a:xfrm>
            <a:off x="6853333" y="1257205"/>
            <a:ext cx="2112645" cy="3576638"/>
            <a:chOff x="9137777" y="1676273"/>
            <a:chExt cx="2816860" cy="4768850"/>
          </a:xfrm>
        </p:grpSpPr>
        <p:sp>
          <p:nvSpPr>
            <p:cNvPr id="5" name="object 5"/>
            <p:cNvSpPr/>
            <p:nvPr/>
          </p:nvSpPr>
          <p:spPr>
            <a:xfrm>
              <a:off x="9152382" y="1690878"/>
              <a:ext cx="2787650" cy="4739640"/>
            </a:xfrm>
            <a:custGeom>
              <a:avLst/>
              <a:gdLst/>
              <a:ahLst/>
              <a:cxnLst/>
              <a:rect l="l" t="t" r="r" b="b"/>
              <a:pathLst>
                <a:path w="2787650" h="4739640">
                  <a:moveTo>
                    <a:pt x="0" y="4739640"/>
                  </a:moveTo>
                  <a:lnTo>
                    <a:pt x="2787396" y="4739640"/>
                  </a:lnTo>
                  <a:lnTo>
                    <a:pt x="2787396" y="0"/>
                  </a:lnTo>
                  <a:lnTo>
                    <a:pt x="0" y="0"/>
                  </a:lnTo>
                  <a:lnTo>
                    <a:pt x="0" y="4739640"/>
                  </a:lnTo>
                  <a:close/>
                </a:path>
              </a:pathLst>
            </a:custGeom>
            <a:ln w="28955">
              <a:solidFill>
                <a:srgbClr val="2D75B6"/>
              </a:solidFill>
            </a:ln>
          </p:spPr>
          <p:txBody>
            <a:bodyPr wrap="square" lIns="0" tIns="0" rIns="0" bIns="0" rtlCol="0"/>
            <a:lstStyle/>
            <a:p>
              <a:endParaRPr sz="1350"/>
            </a:p>
          </p:txBody>
        </p:sp>
        <p:sp>
          <p:nvSpPr>
            <p:cNvPr id="6" name="object 6"/>
            <p:cNvSpPr/>
            <p:nvPr/>
          </p:nvSpPr>
          <p:spPr>
            <a:xfrm>
              <a:off x="9638538" y="2765298"/>
              <a:ext cx="2181225" cy="3412490"/>
            </a:xfrm>
            <a:custGeom>
              <a:avLst/>
              <a:gdLst/>
              <a:ahLst/>
              <a:cxnLst/>
              <a:rect l="l" t="t" r="r" b="b"/>
              <a:pathLst>
                <a:path w="2181225" h="3412490">
                  <a:moveTo>
                    <a:pt x="0" y="3412236"/>
                  </a:moveTo>
                  <a:lnTo>
                    <a:pt x="2180844" y="3412236"/>
                  </a:lnTo>
                  <a:lnTo>
                    <a:pt x="2180844" y="0"/>
                  </a:lnTo>
                  <a:lnTo>
                    <a:pt x="0" y="0"/>
                  </a:lnTo>
                  <a:lnTo>
                    <a:pt x="0" y="3412236"/>
                  </a:lnTo>
                  <a:close/>
                </a:path>
              </a:pathLst>
            </a:custGeom>
            <a:ln w="28956">
              <a:solidFill>
                <a:srgbClr val="538235"/>
              </a:solidFill>
            </a:ln>
          </p:spPr>
          <p:txBody>
            <a:bodyPr wrap="square" lIns="0" tIns="0" rIns="0" bIns="0" rtlCol="0"/>
            <a:lstStyle/>
            <a:p>
              <a:endParaRPr sz="1350"/>
            </a:p>
          </p:txBody>
        </p:sp>
      </p:grpSp>
      <p:sp>
        <p:nvSpPr>
          <p:cNvPr id="7" name="object 7"/>
          <p:cNvSpPr txBox="1"/>
          <p:nvPr/>
        </p:nvSpPr>
        <p:spPr>
          <a:xfrm>
            <a:off x="8259127" y="1441380"/>
            <a:ext cx="360521" cy="425116"/>
          </a:xfrm>
          <a:prstGeom prst="rect">
            <a:avLst/>
          </a:prstGeom>
        </p:spPr>
        <p:txBody>
          <a:bodyPr vert="horz" wrap="square" lIns="0" tIns="9525" rIns="0" bIns="0" rtlCol="0">
            <a:spAutoFit/>
          </a:bodyPr>
          <a:lstStyle/>
          <a:p>
            <a:pPr>
              <a:spcBef>
                <a:spcPts val="75"/>
              </a:spcBef>
            </a:pPr>
            <a:r>
              <a:rPr sz="2700" spc="-4" dirty="0">
                <a:solidFill>
                  <a:srgbClr val="2D75B6"/>
                </a:solidFill>
                <a:latin typeface="Calibri"/>
                <a:cs typeface="Calibri"/>
              </a:rPr>
              <a:t>P1</a:t>
            </a:r>
            <a:endParaRPr sz="2700">
              <a:latin typeface="Calibri"/>
              <a:cs typeface="Calibri"/>
            </a:endParaRPr>
          </a:p>
        </p:txBody>
      </p:sp>
      <p:sp>
        <p:nvSpPr>
          <p:cNvPr id="8" name="object 8"/>
          <p:cNvSpPr/>
          <p:nvPr/>
        </p:nvSpPr>
        <p:spPr>
          <a:xfrm>
            <a:off x="8404479" y="1923097"/>
            <a:ext cx="65246" cy="524351"/>
          </a:xfrm>
          <a:custGeom>
            <a:avLst/>
            <a:gdLst/>
            <a:ahLst/>
            <a:cxnLst/>
            <a:rect l="l" t="t" r="r" b="b"/>
            <a:pathLst>
              <a:path w="86995" h="699135">
                <a:moveTo>
                  <a:pt x="28955" y="612013"/>
                </a:moveTo>
                <a:lnTo>
                  <a:pt x="0" y="612013"/>
                </a:lnTo>
                <a:lnTo>
                  <a:pt x="43433" y="698881"/>
                </a:lnTo>
                <a:lnTo>
                  <a:pt x="79628" y="626491"/>
                </a:lnTo>
                <a:lnTo>
                  <a:pt x="28955" y="626491"/>
                </a:lnTo>
                <a:lnTo>
                  <a:pt x="28955" y="612013"/>
                </a:lnTo>
                <a:close/>
              </a:path>
              <a:path w="86995" h="699135">
                <a:moveTo>
                  <a:pt x="57911" y="0"/>
                </a:moveTo>
                <a:lnTo>
                  <a:pt x="28955" y="0"/>
                </a:lnTo>
                <a:lnTo>
                  <a:pt x="28955" y="626491"/>
                </a:lnTo>
                <a:lnTo>
                  <a:pt x="57911" y="626491"/>
                </a:lnTo>
                <a:lnTo>
                  <a:pt x="57911" y="0"/>
                </a:lnTo>
                <a:close/>
              </a:path>
              <a:path w="86995" h="699135">
                <a:moveTo>
                  <a:pt x="86868" y="612013"/>
                </a:moveTo>
                <a:lnTo>
                  <a:pt x="57911" y="612013"/>
                </a:lnTo>
                <a:lnTo>
                  <a:pt x="57911" y="626491"/>
                </a:lnTo>
                <a:lnTo>
                  <a:pt x="79628" y="626491"/>
                </a:lnTo>
                <a:lnTo>
                  <a:pt x="86868" y="612013"/>
                </a:lnTo>
                <a:close/>
              </a:path>
            </a:pathLst>
          </a:custGeom>
          <a:solidFill>
            <a:srgbClr val="585858"/>
          </a:solidFill>
        </p:spPr>
        <p:txBody>
          <a:bodyPr wrap="square" lIns="0" tIns="0" rIns="0" bIns="0" rtlCol="0"/>
          <a:lstStyle/>
          <a:p>
            <a:endParaRPr sz="1350"/>
          </a:p>
        </p:txBody>
      </p:sp>
      <p:sp>
        <p:nvSpPr>
          <p:cNvPr id="9" name="object 9"/>
          <p:cNvSpPr txBox="1"/>
          <p:nvPr/>
        </p:nvSpPr>
        <p:spPr>
          <a:xfrm>
            <a:off x="8265985" y="3499294"/>
            <a:ext cx="360998" cy="425116"/>
          </a:xfrm>
          <a:prstGeom prst="rect">
            <a:avLst/>
          </a:prstGeom>
        </p:spPr>
        <p:txBody>
          <a:bodyPr vert="horz" wrap="square" lIns="0" tIns="9525" rIns="0" bIns="0" rtlCol="0">
            <a:spAutoFit/>
          </a:bodyPr>
          <a:lstStyle/>
          <a:p>
            <a:pPr>
              <a:spcBef>
                <a:spcPts val="75"/>
              </a:spcBef>
            </a:pPr>
            <a:r>
              <a:rPr sz="2700" dirty="0">
                <a:solidFill>
                  <a:srgbClr val="538235"/>
                </a:solidFill>
                <a:latin typeface="Calibri"/>
                <a:cs typeface="Calibri"/>
              </a:rPr>
              <a:t>P3</a:t>
            </a:r>
            <a:endParaRPr sz="2700">
              <a:latin typeface="Calibri"/>
              <a:cs typeface="Calibri"/>
            </a:endParaRPr>
          </a:p>
        </p:txBody>
      </p:sp>
      <p:sp>
        <p:nvSpPr>
          <p:cNvPr id="10" name="object 10"/>
          <p:cNvSpPr/>
          <p:nvPr/>
        </p:nvSpPr>
        <p:spPr>
          <a:xfrm>
            <a:off x="8410576" y="2932271"/>
            <a:ext cx="65246" cy="563880"/>
          </a:xfrm>
          <a:custGeom>
            <a:avLst/>
            <a:gdLst/>
            <a:ahLst/>
            <a:cxnLst/>
            <a:rect l="l" t="t" r="r" b="b"/>
            <a:pathLst>
              <a:path w="86995" h="751839">
                <a:moveTo>
                  <a:pt x="29031" y="664759"/>
                </a:moveTo>
                <a:lnTo>
                  <a:pt x="0" y="665098"/>
                </a:lnTo>
                <a:lnTo>
                  <a:pt x="44576" y="751458"/>
                </a:lnTo>
                <a:lnTo>
                  <a:pt x="79553" y="679195"/>
                </a:lnTo>
                <a:lnTo>
                  <a:pt x="29209" y="679195"/>
                </a:lnTo>
                <a:lnTo>
                  <a:pt x="29031" y="664759"/>
                </a:lnTo>
                <a:close/>
              </a:path>
              <a:path w="86995" h="751839">
                <a:moveTo>
                  <a:pt x="57986" y="664420"/>
                </a:moveTo>
                <a:lnTo>
                  <a:pt x="29031" y="664759"/>
                </a:lnTo>
                <a:lnTo>
                  <a:pt x="29209" y="679195"/>
                </a:lnTo>
                <a:lnTo>
                  <a:pt x="58166" y="678941"/>
                </a:lnTo>
                <a:lnTo>
                  <a:pt x="57986" y="664420"/>
                </a:lnTo>
                <a:close/>
              </a:path>
              <a:path w="86995" h="751839">
                <a:moveTo>
                  <a:pt x="86868" y="664082"/>
                </a:moveTo>
                <a:lnTo>
                  <a:pt x="57986" y="664420"/>
                </a:lnTo>
                <a:lnTo>
                  <a:pt x="58166" y="678941"/>
                </a:lnTo>
                <a:lnTo>
                  <a:pt x="29209" y="679195"/>
                </a:lnTo>
                <a:lnTo>
                  <a:pt x="79553" y="679195"/>
                </a:lnTo>
                <a:lnTo>
                  <a:pt x="86868" y="664082"/>
                </a:lnTo>
                <a:close/>
              </a:path>
              <a:path w="86995" h="751839">
                <a:moveTo>
                  <a:pt x="49783" y="0"/>
                </a:moveTo>
                <a:lnTo>
                  <a:pt x="20827" y="253"/>
                </a:lnTo>
                <a:lnTo>
                  <a:pt x="29031" y="664759"/>
                </a:lnTo>
                <a:lnTo>
                  <a:pt x="57986" y="664420"/>
                </a:lnTo>
                <a:lnTo>
                  <a:pt x="49783" y="0"/>
                </a:lnTo>
                <a:close/>
              </a:path>
            </a:pathLst>
          </a:custGeom>
          <a:solidFill>
            <a:srgbClr val="585858"/>
          </a:solidFill>
        </p:spPr>
        <p:txBody>
          <a:bodyPr wrap="square" lIns="0" tIns="0" rIns="0" bIns="0" rtlCol="0"/>
          <a:lstStyle/>
          <a:p>
            <a:endParaRPr sz="1350"/>
          </a:p>
        </p:txBody>
      </p:sp>
      <p:sp>
        <p:nvSpPr>
          <p:cNvPr id="11" name="object 11"/>
          <p:cNvSpPr txBox="1"/>
          <p:nvPr/>
        </p:nvSpPr>
        <p:spPr>
          <a:xfrm>
            <a:off x="7469314" y="1421949"/>
            <a:ext cx="414338" cy="425116"/>
          </a:xfrm>
          <a:prstGeom prst="rect">
            <a:avLst/>
          </a:prstGeom>
        </p:spPr>
        <p:txBody>
          <a:bodyPr vert="horz" wrap="square" lIns="0" tIns="9525" rIns="0" bIns="0" rtlCol="0">
            <a:spAutoFit/>
          </a:bodyPr>
          <a:lstStyle/>
          <a:p>
            <a:pPr>
              <a:spcBef>
                <a:spcPts val="75"/>
              </a:spcBef>
            </a:pPr>
            <a:r>
              <a:rPr sz="2700" dirty="0">
                <a:solidFill>
                  <a:srgbClr val="2D75B6"/>
                </a:solidFill>
                <a:latin typeface="Calibri"/>
                <a:cs typeface="Calibri"/>
              </a:rPr>
              <a:t>Q1</a:t>
            </a:r>
            <a:endParaRPr sz="2700">
              <a:latin typeface="Calibri"/>
              <a:cs typeface="Calibri"/>
            </a:endParaRPr>
          </a:p>
        </p:txBody>
      </p:sp>
      <p:sp>
        <p:nvSpPr>
          <p:cNvPr id="12" name="object 12"/>
          <p:cNvSpPr txBox="1"/>
          <p:nvPr/>
        </p:nvSpPr>
        <p:spPr>
          <a:xfrm>
            <a:off x="7469314" y="2431027"/>
            <a:ext cx="414338" cy="425116"/>
          </a:xfrm>
          <a:prstGeom prst="rect">
            <a:avLst/>
          </a:prstGeom>
        </p:spPr>
        <p:txBody>
          <a:bodyPr vert="horz" wrap="square" lIns="0" tIns="9525" rIns="0" bIns="0" rtlCol="0">
            <a:spAutoFit/>
          </a:bodyPr>
          <a:lstStyle/>
          <a:p>
            <a:pPr>
              <a:spcBef>
                <a:spcPts val="75"/>
              </a:spcBef>
            </a:pPr>
            <a:r>
              <a:rPr sz="2700" dirty="0">
                <a:solidFill>
                  <a:srgbClr val="538235"/>
                </a:solidFill>
                <a:latin typeface="Calibri"/>
                <a:cs typeface="Calibri"/>
              </a:rPr>
              <a:t>Q2</a:t>
            </a:r>
            <a:endParaRPr sz="2700">
              <a:latin typeface="Calibri"/>
              <a:cs typeface="Calibri"/>
            </a:endParaRPr>
          </a:p>
        </p:txBody>
      </p:sp>
      <p:sp>
        <p:nvSpPr>
          <p:cNvPr id="13" name="object 13"/>
          <p:cNvSpPr/>
          <p:nvPr/>
        </p:nvSpPr>
        <p:spPr>
          <a:xfrm>
            <a:off x="7640956" y="1903667"/>
            <a:ext cx="65246" cy="524351"/>
          </a:xfrm>
          <a:custGeom>
            <a:avLst/>
            <a:gdLst/>
            <a:ahLst/>
            <a:cxnLst/>
            <a:rect l="l" t="t" r="r" b="b"/>
            <a:pathLst>
              <a:path w="86995" h="699135">
                <a:moveTo>
                  <a:pt x="28955" y="612013"/>
                </a:moveTo>
                <a:lnTo>
                  <a:pt x="0" y="612013"/>
                </a:lnTo>
                <a:lnTo>
                  <a:pt x="43433" y="698880"/>
                </a:lnTo>
                <a:lnTo>
                  <a:pt x="79628" y="626490"/>
                </a:lnTo>
                <a:lnTo>
                  <a:pt x="28955" y="626490"/>
                </a:lnTo>
                <a:lnTo>
                  <a:pt x="28955" y="612013"/>
                </a:lnTo>
                <a:close/>
              </a:path>
              <a:path w="86995" h="699135">
                <a:moveTo>
                  <a:pt x="57911" y="0"/>
                </a:moveTo>
                <a:lnTo>
                  <a:pt x="28955" y="0"/>
                </a:lnTo>
                <a:lnTo>
                  <a:pt x="28955" y="626490"/>
                </a:lnTo>
                <a:lnTo>
                  <a:pt x="57911" y="626490"/>
                </a:lnTo>
                <a:lnTo>
                  <a:pt x="57911" y="0"/>
                </a:lnTo>
                <a:close/>
              </a:path>
              <a:path w="86995" h="699135">
                <a:moveTo>
                  <a:pt x="86867" y="612013"/>
                </a:moveTo>
                <a:lnTo>
                  <a:pt x="57911" y="612013"/>
                </a:lnTo>
                <a:lnTo>
                  <a:pt x="57911" y="626490"/>
                </a:lnTo>
                <a:lnTo>
                  <a:pt x="79628" y="626490"/>
                </a:lnTo>
                <a:lnTo>
                  <a:pt x="86867" y="612013"/>
                </a:lnTo>
                <a:close/>
              </a:path>
            </a:pathLst>
          </a:custGeom>
          <a:solidFill>
            <a:srgbClr val="585858"/>
          </a:solidFill>
        </p:spPr>
        <p:txBody>
          <a:bodyPr wrap="square" lIns="0" tIns="0" rIns="0" bIns="0" rtlCol="0"/>
          <a:lstStyle/>
          <a:p>
            <a:endParaRPr sz="1350"/>
          </a:p>
        </p:txBody>
      </p:sp>
      <p:sp>
        <p:nvSpPr>
          <p:cNvPr id="14" name="object 14"/>
          <p:cNvSpPr txBox="1"/>
          <p:nvPr/>
        </p:nvSpPr>
        <p:spPr>
          <a:xfrm>
            <a:off x="7476173" y="3479863"/>
            <a:ext cx="414814" cy="425116"/>
          </a:xfrm>
          <a:prstGeom prst="rect">
            <a:avLst/>
          </a:prstGeom>
        </p:spPr>
        <p:txBody>
          <a:bodyPr vert="horz" wrap="square" lIns="0" tIns="9525" rIns="0" bIns="0" rtlCol="0">
            <a:spAutoFit/>
          </a:bodyPr>
          <a:lstStyle/>
          <a:p>
            <a:pPr>
              <a:spcBef>
                <a:spcPts val="75"/>
              </a:spcBef>
            </a:pPr>
            <a:r>
              <a:rPr sz="2700" dirty="0">
                <a:solidFill>
                  <a:srgbClr val="538235"/>
                </a:solidFill>
                <a:latin typeface="Calibri"/>
                <a:cs typeface="Calibri"/>
              </a:rPr>
              <a:t>Q3</a:t>
            </a:r>
            <a:endParaRPr sz="2700">
              <a:latin typeface="Calibri"/>
              <a:cs typeface="Calibri"/>
            </a:endParaRPr>
          </a:p>
        </p:txBody>
      </p:sp>
      <p:sp>
        <p:nvSpPr>
          <p:cNvPr id="15" name="object 15"/>
          <p:cNvSpPr/>
          <p:nvPr/>
        </p:nvSpPr>
        <p:spPr>
          <a:xfrm>
            <a:off x="7647051" y="2804350"/>
            <a:ext cx="622935" cy="697706"/>
          </a:xfrm>
          <a:custGeom>
            <a:avLst/>
            <a:gdLst/>
            <a:ahLst/>
            <a:cxnLst/>
            <a:rect l="l" t="t" r="r" b="b"/>
            <a:pathLst>
              <a:path w="830579" h="930275">
                <a:moveTo>
                  <a:pt x="86868" y="808736"/>
                </a:moveTo>
                <a:lnTo>
                  <a:pt x="57988" y="809078"/>
                </a:lnTo>
                <a:lnTo>
                  <a:pt x="49784" y="144653"/>
                </a:lnTo>
                <a:lnTo>
                  <a:pt x="20828" y="144907"/>
                </a:lnTo>
                <a:lnTo>
                  <a:pt x="29019" y="809421"/>
                </a:lnTo>
                <a:lnTo>
                  <a:pt x="0" y="809752"/>
                </a:lnTo>
                <a:lnTo>
                  <a:pt x="44577" y="896112"/>
                </a:lnTo>
                <a:lnTo>
                  <a:pt x="79552" y="823849"/>
                </a:lnTo>
                <a:lnTo>
                  <a:pt x="86868" y="808736"/>
                </a:lnTo>
                <a:close/>
              </a:path>
              <a:path w="830579" h="930275">
                <a:moveTo>
                  <a:pt x="305816" y="856361"/>
                </a:moveTo>
                <a:lnTo>
                  <a:pt x="281305" y="840867"/>
                </a:lnTo>
                <a:lnTo>
                  <a:pt x="234950" y="914273"/>
                </a:lnTo>
                <a:lnTo>
                  <a:pt x="259334" y="929767"/>
                </a:lnTo>
                <a:lnTo>
                  <a:pt x="305816" y="856361"/>
                </a:lnTo>
                <a:close/>
              </a:path>
              <a:path w="830579" h="930275">
                <a:moveTo>
                  <a:pt x="367665" y="758444"/>
                </a:moveTo>
                <a:lnTo>
                  <a:pt x="343281" y="742950"/>
                </a:lnTo>
                <a:lnTo>
                  <a:pt x="296799" y="816356"/>
                </a:lnTo>
                <a:lnTo>
                  <a:pt x="321310" y="831850"/>
                </a:lnTo>
                <a:lnTo>
                  <a:pt x="367665" y="758444"/>
                </a:lnTo>
                <a:close/>
              </a:path>
              <a:path w="830579" h="930275">
                <a:moveTo>
                  <a:pt x="429641" y="660527"/>
                </a:moveTo>
                <a:lnTo>
                  <a:pt x="405130" y="645033"/>
                </a:lnTo>
                <a:lnTo>
                  <a:pt x="358775" y="718439"/>
                </a:lnTo>
                <a:lnTo>
                  <a:pt x="383159" y="733933"/>
                </a:lnTo>
                <a:lnTo>
                  <a:pt x="429641" y="660527"/>
                </a:lnTo>
                <a:close/>
              </a:path>
              <a:path w="830579" h="930275">
                <a:moveTo>
                  <a:pt x="491617" y="562737"/>
                </a:moveTo>
                <a:lnTo>
                  <a:pt x="467106" y="547243"/>
                </a:lnTo>
                <a:lnTo>
                  <a:pt x="420624" y="620649"/>
                </a:lnTo>
                <a:lnTo>
                  <a:pt x="445135" y="636143"/>
                </a:lnTo>
                <a:lnTo>
                  <a:pt x="491617" y="562737"/>
                </a:lnTo>
                <a:close/>
              </a:path>
              <a:path w="830579" h="930275">
                <a:moveTo>
                  <a:pt x="553466" y="464820"/>
                </a:moveTo>
                <a:lnTo>
                  <a:pt x="528955" y="449326"/>
                </a:lnTo>
                <a:lnTo>
                  <a:pt x="482600" y="522732"/>
                </a:lnTo>
                <a:lnTo>
                  <a:pt x="506984" y="538226"/>
                </a:lnTo>
                <a:lnTo>
                  <a:pt x="553466" y="464820"/>
                </a:lnTo>
                <a:close/>
              </a:path>
              <a:path w="830579" h="930275">
                <a:moveTo>
                  <a:pt x="615442" y="366903"/>
                </a:moveTo>
                <a:lnTo>
                  <a:pt x="590931" y="351409"/>
                </a:lnTo>
                <a:lnTo>
                  <a:pt x="544449" y="424815"/>
                </a:lnTo>
                <a:lnTo>
                  <a:pt x="568960" y="440309"/>
                </a:lnTo>
                <a:lnTo>
                  <a:pt x="615442" y="366903"/>
                </a:lnTo>
                <a:close/>
              </a:path>
              <a:path w="830579" h="930275">
                <a:moveTo>
                  <a:pt x="677291" y="268986"/>
                </a:moveTo>
                <a:lnTo>
                  <a:pt x="652780" y="253492"/>
                </a:lnTo>
                <a:lnTo>
                  <a:pt x="606425" y="326898"/>
                </a:lnTo>
                <a:lnTo>
                  <a:pt x="630936" y="342392"/>
                </a:lnTo>
                <a:lnTo>
                  <a:pt x="677291" y="268986"/>
                </a:lnTo>
                <a:close/>
              </a:path>
              <a:path w="830579" h="930275">
                <a:moveTo>
                  <a:pt x="739267" y="171196"/>
                </a:moveTo>
                <a:lnTo>
                  <a:pt x="714756" y="155702"/>
                </a:lnTo>
                <a:lnTo>
                  <a:pt x="668274" y="229108"/>
                </a:lnTo>
                <a:lnTo>
                  <a:pt x="692785" y="244602"/>
                </a:lnTo>
                <a:lnTo>
                  <a:pt x="739267" y="171196"/>
                </a:lnTo>
                <a:close/>
              </a:path>
              <a:path w="830579" h="930275">
                <a:moveTo>
                  <a:pt x="830326" y="0"/>
                </a:moveTo>
                <a:lnTo>
                  <a:pt x="747268" y="50165"/>
                </a:lnTo>
                <a:lnTo>
                  <a:pt x="771740" y="65671"/>
                </a:lnTo>
                <a:lnTo>
                  <a:pt x="730250" y="131191"/>
                </a:lnTo>
                <a:lnTo>
                  <a:pt x="754761" y="146685"/>
                </a:lnTo>
                <a:lnTo>
                  <a:pt x="796150" y="81127"/>
                </a:lnTo>
                <a:lnTo>
                  <a:pt x="820674" y="96647"/>
                </a:lnTo>
                <a:lnTo>
                  <a:pt x="824547" y="57785"/>
                </a:lnTo>
                <a:lnTo>
                  <a:pt x="830326" y="0"/>
                </a:lnTo>
                <a:close/>
              </a:path>
            </a:pathLst>
          </a:custGeom>
          <a:solidFill>
            <a:srgbClr val="585858"/>
          </a:solidFill>
        </p:spPr>
        <p:txBody>
          <a:bodyPr wrap="square" lIns="0" tIns="0" rIns="0" bIns="0" rtlCol="0"/>
          <a:lstStyle/>
          <a:p>
            <a:endParaRPr sz="1350"/>
          </a:p>
        </p:txBody>
      </p:sp>
      <p:sp>
        <p:nvSpPr>
          <p:cNvPr id="16" name="object 16"/>
          <p:cNvSpPr txBox="1"/>
          <p:nvPr/>
        </p:nvSpPr>
        <p:spPr>
          <a:xfrm>
            <a:off x="8259127" y="2362010"/>
            <a:ext cx="572929" cy="524182"/>
          </a:xfrm>
          <a:prstGeom prst="rect">
            <a:avLst/>
          </a:prstGeom>
        </p:spPr>
        <p:txBody>
          <a:bodyPr vert="horz" wrap="square" lIns="0" tIns="9525" rIns="0" bIns="0" rtlCol="0">
            <a:spAutoFit/>
          </a:bodyPr>
          <a:lstStyle/>
          <a:p>
            <a:pPr marL="234315">
              <a:lnSpc>
                <a:spcPts val="1159"/>
              </a:lnSpc>
              <a:spcBef>
                <a:spcPts val="75"/>
              </a:spcBef>
            </a:pPr>
            <a:r>
              <a:rPr sz="1350" spc="-8" dirty="0">
                <a:latin typeface="Calibri"/>
                <a:cs typeface="Calibri"/>
              </a:rPr>
              <a:t>(</a:t>
            </a:r>
            <a:r>
              <a:rPr sz="1350" spc="-4" dirty="0">
                <a:latin typeface="Calibri"/>
                <a:cs typeface="Calibri"/>
              </a:rPr>
              <a:t>init</a:t>
            </a:r>
            <a:r>
              <a:rPr sz="1350" dirty="0">
                <a:latin typeface="Calibri"/>
                <a:cs typeface="Calibri"/>
              </a:rPr>
              <a:t>)</a:t>
            </a:r>
            <a:endParaRPr sz="1350">
              <a:latin typeface="Calibri"/>
              <a:cs typeface="Calibri"/>
            </a:endParaRPr>
          </a:p>
          <a:p>
            <a:pPr>
              <a:lnSpc>
                <a:spcPts val="2778"/>
              </a:lnSpc>
            </a:pPr>
            <a:r>
              <a:rPr sz="2700" spc="-4" dirty="0">
                <a:solidFill>
                  <a:srgbClr val="538235"/>
                </a:solidFill>
                <a:latin typeface="Calibri"/>
                <a:cs typeface="Calibri"/>
              </a:rPr>
              <a:t>P2</a:t>
            </a:r>
            <a:endParaRPr sz="2700">
              <a:latin typeface="Calibri"/>
              <a:cs typeface="Calibri"/>
            </a:endParaRPr>
          </a:p>
        </p:txBody>
      </p:sp>
      <p:sp>
        <p:nvSpPr>
          <p:cNvPr id="17" name="object 17"/>
          <p:cNvSpPr txBox="1"/>
          <p:nvPr/>
        </p:nvSpPr>
        <p:spPr>
          <a:xfrm>
            <a:off x="7384924" y="3866387"/>
            <a:ext cx="1322546" cy="425116"/>
          </a:xfrm>
          <a:prstGeom prst="rect">
            <a:avLst/>
          </a:prstGeom>
        </p:spPr>
        <p:txBody>
          <a:bodyPr vert="horz" wrap="square" lIns="0" tIns="9525" rIns="0" bIns="0" rtlCol="0">
            <a:spAutoFit/>
          </a:bodyPr>
          <a:lstStyle/>
          <a:p>
            <a:pPr marR="3810">
              <a:spcBef>
                <a:spcPts val="75"/>
              </a:spcBef>
            </a:pPr>
            <a:r>
              <a:rPr sz="1350" spc="-8" dirty="0">
                <a:latin typeface="Calibri"/>
                <a:cs typeface="Calibri"/>
              </a:rPr>
              <a:t>Reaped </a:t>
            </a:r>
            <a:r>
              <a:rPr sz="1350" spc="-4" dirty="0">
                <a:latin typeface="Calibri"/>
                <a:cs typeface="Calibri"/>
              </a:rPr>
              <a:t>by P2 (init) </a:t>
            </a:r>
            <a:r>
              <a:rPr sz="1350" spc="-300" dirty="0">
                <a:latin typeface="Calibri"/>
                <a:cs typeface="Calibri"/>
              </a:rPr>
              <a:t> </a:t>
            </a:r>
            <a:r>
              <a:rPr sz="1350" spc="-4" dirty="0">
                <a:latin typeface="Calibri"/>
                <a:cs typeface="Calibri"/>
              </a:rPr>
              <a:t>if</a:t>
            </a:r>
            <a:r>
              <a:rPr sz="1350" dirty="0">
                <a:latin typeface="Calibri"/>
                <a:cs typeface="Calibri"/>
              </a:rPr>
              <a:t> </a:t>
            </a:r>
            <a:r>
              <a:rPr sz="1350" spc="-4" dirty="0">
                <a:latin typeface="Calibri"/>
                <a:cs typeface="Calibri"/>
              </a:rPr>
              <a:t>orphaned</a:t>
            </a:r>
            <a:endParaRPr sz="1350">
              <a:latin typeface="Calibri"/>
              <a:cs typeface="Calibri"/>
            </a:endParaRPr>
          </a:p>
        </p:txBody>
      </p:sp>
      <p:sp>
        <p:nvSpPr>
          <p:cNvPr id="18" name="object 2">
            <a:extLst>
              <a:ext uri="{FF2B5EF4-FFF2-40B4-BE49-F238E27FC236}">
                <a16:creationId xmlns:a16="http://schemas.microsoft.com/office/drawing/2014/main" id="{87209DB6-5EE6-D8CA-5E50-7B9D0DC00EDE}"/>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PID namespaces (2)</a:t>
            </a:r>
            <a:endParaRPr lang="en-US" sz="2800" kern="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3322796" cy="1025761"/>
          </a:xfrm>
          <a:prstGeom prst="rect">
            <a:avLst/>
          </a:prstGeom>
        </p:spPr>
        <p:txBody>
          <a:bodyPr vert="horz" wrap="square" lIns="0" tIns="10001" rIns="0" bIns="0" rtlCol="0">
            <a:spAutoFit/>
          </a:bodyPr>
          <a:lstStyle/>
          <a:p>
            <a:pPr marL="9525">
              <a:spcBef>
                <a:spcPts val="79"/>
              </a:spcBef>
            </a:pPr>
            <a:r>
              <a:rPr sz="3300" dirty="0"/>
              <a:t>PID</a:t>
            </a:r>
            <a:r>
              <a:rPr sz="3300" spc="-26" dirty="0"/>
              <a:t> </a:t>
            </a:r>
            <a:r>
              <a:rPr sz="3300" dirty="0"/>
              <a:t>namespaces</a:t>
            </a:r>
            <a:r>
              <a:rPr sz="3300" spc="-41" dirty="0"/>
              <a:t> </a:t>
            </a:r>
            <a:r>
              <a:rPr sz="3300" dirty="0"/>
              <a:t>(3)</a:t>
            </a:r>
            <a:endParaRPr sz="3300"/>
          </a:p>
        </p:txBody>
      </p:sp>
      <p:sp>
        <p:nvSpPr>
          <p:cNvPr id="3" name="object 3"/>
          <p:cNvSpPr txBox="1"/>
          <p:nvPr/>
        </p:nvSpPr>
        <p:spPr>
          <a:xfrm>
            <a:off x="687705" y="1243870"/>
            <a:ext cx="7600474" cy="3288080"/>
          </a:xfrm>
          <a:prstGeom prst="rect">
            <a:avLst/>
          </a:prstGeom>
        </p:spPr>
        <p:txBody>
          <a:bodyPr vert="horz" wrap="square" lIns="0" tIns="45720" rIns="0" bIns="0" rtlCol="0">
            <a:spAutoFit/>
          </a:bodyPr>
          <a:lstStyle/>
          <a:p>
            <a:pPr marL="180975" marR="44768" indent="-171926">
              <a:lnSpc>
                <a:spcPts val="2265"/>
              </a:lnSpc>
              <a:spcBef>
                <a:spcPts val="360"/>
              </a:spcBef>
              <a:buFont typeface="Arial MT"/>
              <a:buChar char="•"/>
              <a:tabLst>
                <a:tab pos="181451" algn="l"/>
              </a:tabLst>
            </a:pPr>
            <a:r>
              <a:rPr sz="2100" spc="-4" dirty="0">
                <a:latin typeface="Calibri"/>
                <a:cs typeface="Calibri"/>
              </a:rPr>
              <a:t>Namespace</a:t>
            </a:r>
            <a:r>
              <a:rPr sz="2100" spc="15" dirty="0">
                <a:latin typeface="Calibri"/>
                <a:cs typeface="Calibri"/>
              </a:rPr>
              <a:t> </a:t>
            </a:r>
            <a:r>
              <a:rPr sz="2100" spc="-15" dirty="0">
                <a:latin typeface="Calibri"/>
                <a:cs typeface="Calibri"/>
              </a:rPr>
              <a:t>related</a:t>
            </a:r>
            <a:r>
              <a:rPr sz="2100" spc="4" dirty="0">
                <a:latin typeface="Calibri"/>
                <a:cs typeface="Calibri"/>
              </a:rPr>
              <a:t> </a:t>
            </a:r>
            <a:r>
              <a:rPr sz="2100" spc="-23" dirty="0">
                <a:latin typeface="Calibri"/>
                <a:cs typeface="Calibri"/>
              </a:rPr>
              <a:t>system</a:t>
            </a:r>
            <a:r>
              <a:rPr sz="2100" spc="11" dirty="0">
                <a:latin typeface="Calibri"/>
                <a:cs typeface="Calibri"/>
              </a:rPr>
              <a:t> </a:t>
            </a:r>
            <a:r>
              <a:rPr sz="2100" spc="-8" dirty="0">
                <a:latin typeface="Calibri"/>
                <a:cs typeface="Calibri"/>
              </a:rPr>
              <a:t>calls</a:t>
            </a:r>
            <a:r>
              <a:rPr sz="2100" spc="8" dirty="0">
                <a:latin typeface="Calibri"/>
                <a:cs typeface="Calibri"/>
              </a:rPr>
              <a:t> </a:t>
            </a:r>
            <a:r>
              <a:rPr sz="2100" spc="-19" dirty="0">
                <a:latin typeface="Calibri"/>
                <a:cs typeface="Calibri"/>
              </a:rPr>
              <a:t>have</a:t>
            </a:r>
            <a:r>
              <a:rPr sz="2100" spc="4" dirty="0">
                <a:latin typeface="Calibri"/>
                <a:cs typeface="Calibri"/>
              </a:rPr>
              <a:t> </a:t>
            </a:r>
            <a:r>
              <a:rPr sz="2100" spc="-8" dirty="0">
                <a:latin typeface="Calibri"/>
                <a:cs typeface="Calibri"/>
              </a:rPr>
              <a:t>slightly</a:t>
            </a:r>
            <a:r>
              <a:rPr sz="2100" spc="11" dirty="0">
                <a:latin typeface="Calibri"/>
                <a:cs typeface="Calibri"/>
              </a:rPr>
              <a:t> </a:t>
            </a:r>
            <a:r>
              <a:rPr sz="2100" spc="-19" dirty="0">
                <a:latin typeface="Calibri"/>
                <a:cs typeface="Calibri"/>
              </a:rPr>
              <a:t>different</a:t>
            </a:r>
            <a:r>
              <a:rPr sz="2100" spc="11" dirty="0">
                <a:latin typeface="Calibri"/>
                <a:cs typeface="Calibri"/>
              </a:rPr>
              <a:t> </a:t>
            </a:r>
            <a:r>
              <a:rPr sz="2100" spc="-11" dirty="0">
                <a:latin typeface="Calibri"/>
                <a:cs typeface="Calibri"/>
              </a:rPr>
              <a:t>behavior</a:t>
            </a:r>
            <a:r>
              <a:rPr sz="2100" spc="8" dirty="0">
                <a:latin typeface="Calibri"/>
                <a:cs typeface="Calibri"/>
              </a:rPr>
              <a:t> </a:t>
            </a:r>
            <a:r>
              <a:rPr sz="2100" spc="-4" dirty="0">
                <a:latin typeface="Calibri"/>
                <a:cs typeface="Calibri"/>
              </a:rPr>
              <a:t>with </a:t>
            </a:r>
            <a:r>
              <a:rPr sz="2100" spc="-461" dirty="0">
                <a:latin typeface="Calibri"/>
                <a:cs typeface="Calibri"/>
              </a:rPr>
              <a:t> </a:t>
            </a:r>
            <a:r>
              <a:rPr sz="2100" spc="-4" dirty="0">
                <a:latin typeface="Calibri"/>
                <a:cs typeface="Calibri"/>
              </a:rPr>
              <a:t>PID</a:t>
            </a:r>
            <a:r>
              <a:rPr sz="2100" dirty="0">
                <a:latin typeface="Calibri"/>
                <a:cs typeface="Calibri"/>
              </a:rPr>
              <a:t> </a:t>
            </a:r>
            <a:r>
              <a:rPr sz="2100" spc="-8" dirty="0">
                <a:latin typeface="Calibri"/>
                <a:cs typeface="Calibri"/>
              </a:rPr>
              <a:t>namespace</a:t>
            </a:r>
            <a:r>
              <a:rPr sz="2100" spc="8" dirty="0">
                <a:latin typeface="Calibri"/>
                <a:cs typeface="Calibri"/>
              </a:rPr>
              <a:t> </a:t>
            </a:r>
            <a:r>
              <a:rPr sz="2100" spc="-4" dirty="0">
                <a:latin typeface="Calibri"/>
                <a:cs typeface="Calibri"/>
              </a:rPr>
              <a:t>alone</a:t>
            </a:r>
            <a:endParaRPr sz="2100" dirty="0">
              <a:latin typeface="Calibri"/>
              <a:cs typeface="Calibri"/>
            </a:endParaRPr>
          </a:p>
          <a:p>
            <a:pPr marL="180975" indent="-171926">
              <a:spcBef>
                <a:spcPts val="476"/>
              </a:spcBef>
              <a:buFont typeface="Arial MT"/>
              <a:buChar char="•"/>
              <a:tabLst>
                <a:tab pos="181451" algn="l"/>
              </a:tabLst>
            </a:pPr>
            <a:r>
              <a:rPr sz="2100" spc="-4" dirty="0">
                <a:latin typeface="Calibri"/>
                <a:cs typeface="Calibri"/>
              </a:rPr>
              <a:t>clone()</a:t>
            </a:r>
            <a:r>
              <a:rPr sz="2100" spc="4" dirty="0">
                <a:latin typeface="Calibri"/>
                <a:cs typeface="Calibri"/>
              </a:rPr>
              <a:t> </a:t>
            </a:r>
            <a:r>
              <a:rPr sz="2100" spc="-11" dirty="0">
                <a:latin typeface="Calibri"/>
                <a:cs typeface="Calibri"/>
              </a:rPr>
              <a:t>creates</a:t>
            </a:r>
            <a:r>
              <a:rPr sz="2100" spc="-8" dirty="0">
                <a:latin typeface="Calibri"/>
                <a:cs typeface="Calibri"/>
              </a:rPr>
              <a:t> </a:t>
            </a:r>
            <a:r>
              <a:rPr sz="2100" spc="-4" dirty="0">
                <a:latin typeface="Calibri"/>
                <a:cs typeface="Calibri"/>
              </a:rPr>
              <a:t>a</a:t>
            </a:r>
            <a:r>
              <a:rPr sz="2100" dirty="0">
                <a:latin typeface="Calibri"/>
                <a:cs typeface="Calibri"/>
              </a:rPr>
              <a:t> </a:t>
            </a:r>
            <a:r>
              <a:rPr sz="2100" spc="-11" dirty="0">
                <a:latin typeface="Calibri"/>
                <a:cs typeface="Calibri"/>
              </a:rPr>
              <a:t>new</a:t>
            </a:r>
            <a:r>
              <a:rPr sz="2100" spc="4" dirty="0">
                <a:latin typeface="Calibri"/>
                <a:cs typeface="Calibri"/>
              </a:rPr>
              <a:t> </a:t>
            </a:r>
            <a:r>
              <a:rPr sz="2100" spc="-8" dirty="0">
                <a:latin typeface="Calibri"/>
                <a:cs typeface="Calibri"/>
              </a:rPr>
              <a:t>namespace</a:t>
            </a:r>
            <a:r>
              <a:rPr sz="2100" spc="8" dirty="0">
                <a:latin typeface="Calibri"/>
                <a:cs typeface="Calibri"/>
              </a:rPr>
              <a:t> </a:t>
            </a:r>
            <a:r>
              <a:rPr sz="2100" spc="-19" dirty="0">
                <a:latin typeface="Calibri"/>
                <a:cs typeface="Calibri"/>
              </a:rPr>
              <a:t>for</a:t>
            </a:r>
            <a:r>
              <a:rPr sz="2100" spc="4" dirty="0">
                <a:latin typeface="Calibri"/>
                <a:cs typeface="Calibri"/>
              </a:rPr>
              <a:t> </a:t>
            </a:r>
            <a:r>
              <a:rPr sz="2100" spc="-4" dirty="0">
                <a:latin typeface="Calibri"/>
                <a:cs typeface="Calibri"/>
              </a:rPr>
              <a:t>child</a:t>
            </a:r>
            <a:r>
              <a:rPr sz="2100" spc="11" dirty="0">
                <a:latin typeface="Calibri"/>
                <a:cs typeface="Calibri"/>
              </a:rPr>
              <a:t> </a:t>
            </a:r>
            <a:r>
              <a:rPr sz="2100" spc="-4" dirty="0">
                <a:latin typeface="Calibri"/>
                <a:cs typeface="Calibri"/>
              </a:rPr>
              <a:t>as </a:t>
            </a:r>
            <a:r>
              <a:rPr sz="2100" spc="-11" dirty="0">
                <a:latin typeface="Calibri"/>
                <a:cs typeface="Calibri"/>
              </a:rPr>
              <a:t>expected</a:t>
            </a:r>
            <a:endParaRPr sz="2100" dirty="0">
              <a:latin typeface="Calibri"/>
              <a:cs typeface="Calibri"/>
            </a:endParaRPr>
          </a:p>
          <a:p>
            <a:pPr marL="180975" marR="238601" indent="-171926">
              <a:lnSpc>
                <a:spcPts val="2273"/>
              </a:lnSpc>
              <a:spcBef>
                <a:spcPts val="776"/>
              </a:spcBef>
              <a:buFont typeface="Arial MT"/>
              <a:buChar char="•"/>
              <a:tabLst>
                <a:tab pos="181451" algn="l"/>
              </a:tabLst>
            </a:pPr>
            <a:r>
              <a:rPr sz="2100" spc="-34" dirty="0">
                <a:latin typeface="Calibri"/>
                <a:cs typeface="Calibri"/>
              </a:rPr>
              <a:t>However,</a:t>
            </a:r>
            <a:r>
              <a:rPr sz="2100" dirty="0">
                <a:latin typeface="Calibri"/>
                <a:cs typeface="Calibri"/>
              </a:rPr>
              <a:t> </a:t>
            </a:r>
            <a:r>
              <a:rPr sz="2100" spc="-8" dirty="0">
                <a:latin typeface="Calibri"/>
                <a:cs typeface="Calibri"/>
              </a:rPr>
              <a:t>setns()</a:t>
            </a:r>
            <a:r>
              <a:rPr sz="2100" spc="30" dirty="0">
                <a:latin typeface="Calibri"/>
                <a:cs typeface="Calibri"/>
              </a:rPr>
              <a:t> </a:t>
            </a:r>
            <a:r>
              <a:rPr sz="2100" spc="-4" dirty="0">
                <a:latin typeface="Calibri"/>
                <a:cs typeface="Calibri"/>
              </a:rPr>
              <a:t>and</a:t>
            </a:r>
            <a:r>
              <a:rPr sz="2100" spc="15" dirty="0">
                <a:latin typeface="Calibri"/>
                <a:cs typeface="Calibri"/>
              </a:rPr>
              <a:t> </a:t>
            </a:r>
            <a:r>
              <a:rPr sz="2100" spc="-11" dirty="0">
                <a:latin typeface="Calibri"/>
                <a:cs typeface="Calibri"/>
              </a:rPr>
              <a:t>unshare()</a:t>
            </a:r>
            <a:r>
              <a:rPr sz="2100" spc="34" dirty="0">
                <a:latin typeface="Calibri"/>
                <a:cs typeface="Calibri"/>
              </a:rPr>
              <a:t> </a:t>
            </a:r>
            <a:r>
              <a:rPr sz="2100" spc="-4" dirty="0">
                <a:latin typeface="Calibri"/>
                <a:cs typeface="Calibri"/>
              </a:rPr>
              <a:t>do</a:t>
            </a:r>
            <a:r>
              <a:rPr sz="2100" spc="8" dirty="0">
                <a:latin typeface="Calibri"/>
                <a:cs typeface="Calibri"/>
              </a:rPr>
              <a:t> </a:t>
            </a:r>
            <a:r>
              <a:rPr sz="2100" spc="-8" dirty="0">
                <a:latin typeface="Calibri"/>
                <a:cs typeface="Calibri"/>
              </a:rPr>
              <a:t>not</a:t>
            </a:r>
            <a:r>
              <a:rPr sz="2100" spc="11" dirty="0">
                <a:latin typeface="Calibri"/>
                <a:cs typeface="Calibri"/>
              </a:rPr>
              <a:t> </a:t>
            </a:r>
            <a:r>
              <a:rPr sz="2100" spc="-8" dirty="0">
                <a:latin typeface="Calibri"/>
                <a:cs typeface="Calibri"/>
              </a:rPr>
              <a:t>change</a:t>
            </a:r>
            <a:r>
              <a:rPr sz="2100" spc="4" dirty="0">
                <a:latin typeface="Calibri"/>
                <a:cs typeface="Calibri"/>
              </a:rPr>
              <a:t> </a:t>
            </a:r>
            <a:r>
              <a:rPr sz="2100" spc="-4" dirty="0">
                <a:latin typeface="Calibri"/>
                <a:cs typeface="Calibri"/>
              </a:rPr>
              <a:t>PID</a:t>
            </a:r>
            <a:r>
              <a:rPr sz="2100" spc="11" dirty="0">
                <a:latin typeface="Calibri"/>
                <a:cs typeface="Calibri"/>
              </a:rPr>
              <a:t> </a:t>
            </a:r>
            <a:r>
              <a:rPr sz="2100" spc="-8" dirty="0">
                <a:latin typeface="Calibri"/>
                <a:cs typeface="Calibri"/>
              </a:rPr>
              <a:t>namespace</a:t>
            </a:r>
            <a:r>
              <a:rPr sz="2100" spc="15" dirty="0">
                <a:latin typeface="Calibri"/>
                <a:cs typeface="Calibri"/>
              </a:rPr>
              <a:t> </a:t>
            </a:r>
            <a:r>
              <a:rPr sz="2100" spc="-8" dirty="0">
                <a:latin typeface="Calibri"/>
                <a:cs typeface="Calibri"/>
              </a:rPr>
              <a:t>of </a:t>
            </a:r>
            <a:r>
              <a:rPr sz="2100" spc="-4" dirty="0">
                <a:latin typeface="Calibri"/>
                <a:cs typeface="Calibri"/>
              </a:rPr>
              <a:t> </a:t>
            </a:r>
            <a:r>
              <a:rPr sz="2100" spc="-8" dirty="0">
                <a:latin typeface="Calibri"/>
                <a:cs typeface="Calibri"/>
              </a:rPr>
              <a:t>calling</a:t>
            </a:r>
            <a:r>
              <a:rPr sz="2100" dirty="0">
                <a:latin typeface="Calibri"/>
                <a:cs typeface="Calibri"/>
              </a:rPr>
              <a:t> </a:t>
            </a:r>
            <a:r>
              <a:rPr sz="2100" spc="-11" dirty="0">
                <a:latin typeface="Calibri"/>
                <a:cs typeface="Calibri"/>
              </a:rPr>
              <a:t>process.</a:t>
            </a:r>
            <a:r>
              <a:rPr sz="2100" spc="30" dirty="0">
                <a:latin typeface="Calibri"/>
                <a:cs typeface="Calibri"/>
              </a:rPr>
              <a:t> </a:t>
            </a:r>
            <a:r>
              <a:rPr sz="2100" spc="-8" dirty="0">
                <a:latin typeface="Calibri"/>
                <a:cs typeface="Calibri"/>
              </a:rPr>
              <a:t>Instead,</a:t>
            </a:r>
            <a:r>
              <a:rPr sz="2100" spc="8" dirty="0">
                <a:latin typeface="Calibri"/>
                <a:cs typeface="Calibri"/>
              </a:rPr>
              <a:t> </a:t>
            </a:r>
            <a:r>
              <a:rPr sz="2100" spc="-4" dirty="0">
                <a:latin typeface="Calibri"/>
                <a:cs typeface="Calibri"/>
              </a:rPr>
              <a:t>the</a:t>
            </a:r>
            <a:r>
              <a:rPr sz="2100" dirty="0">
                <a:latin typeface="Calibri"/>
                <a:cs typeface="Calibri"/>
              </a:rPr>
              <a:t> </a:t>
            </a:r>
            <a:r>
              <a:rPr sz="2100" spc="-4" dirty="0">
                <a:latin typeface="Calibri"/>
                <a:cs typeface="Calibri"/>
              </a:rPr>
              <a:t>child</a:t>
            </a:r>
            <a:r>
              <a:rPr sz="2100" spc="11" dirty="0">
                <a:latin typeface="Calibri"/>
                <a:cs typeface="Calibri"/>
              </a:rPr>
              <a:t> </a:t>
            </a:r>
            <a:r>
              <a:rPr sz="2100" spc="-11" dirty="0">
                <a:latin typeface="Calibri"/>
                <a:cs typeface="Calibri"/>
              </a:rPr>
              <a:t>processes</a:t>
            </a:r>
            <a:r>
              <a:rPr sz="2100" spc="23" dirty="0">
                <a:latin typeface="Calibri"/>
                <a:cs typeface="Calibri"/>
              </a:rPr>
              <a:t> </a:t>
            </a:r>
            <a:r>
              <a:rPr sz="2100" spc="-4" dirty="0">
                <a:latin typeface="Calibri"/>
                <a:cs typeface="Calibri"/>
              </a:rPr>
              <a:t>will</a:t>
            </a:r>
            <a:r>
              <a:rPr sz="2100" spc="4" dirty="0">
                <a:latin typeface="Calibri"/>
                <a:cs typeface="Calibri"/>
              </a:rPr>
              <a:t> </a:t>
            </a:r>
            <a:r>
              <a:rPr sz="2100" spc="-4" dirty="0">
                <a:latin typeface="Calibri"/>
                <a:cs typeface="Calibri"/>
              </a:rPr>
              <a:t>begin</a:t>
            </a:r>
            <a:r>
              <a:rPr sz="2100" spc="4" dirty="0">
                <a:latin typeface="Calibri"/>
                <a:cs typeface="Calibri"/>
              </a:rPr>
              <a:t> </a:t>
            </a:r>
            <a:r>
              <a:rPr sz="2100" spc="-4" dirty="0">
                <a:latin typeface="Calibri"/>
                <a:cs typeface="Calibri"/>
              </a:rPr>
              <a:t>in</a:t>
            </a:r>
            <a:r>
              <a:rPr sz="2100" spc="4" dirty="0">
                <a:latin typeface="Calibri"/>
                <a:cs typeface="Calibri"/>
              </a:rPr>
              <a:t> </a:t>
            </a:r>
            <a:r>
              <a:rPr sz="2100" spc="-4" dirty="0">
                <a:latin typeface="Calibri"/>
                <a:cs typeface="Calibri"/>
              </a:rPr>
              <a:t>a</a:t>
            </a:r>
            <a:r>
              <a:rPr sz="2100" dirty="0">
                <a:latin typeface="Calibri"/>
                <a:cs typeface="Calibri"/>
              </a:rPr>
              <a:t> </a:t>
            </a:r>
            <a:r>
              <a:rPr sz="2100" spc="-8" dirty="0">
                <a:latin typeface="Calibri"/>
                <a:cs typeface="Calibri"/>
              </a:rPr>
              <a:t>new</a:t>
            </a:r>
            <a:r>
              <a:rPr sz="2100" spc="4" dirty="0">
                <a:latin typeface="Calibri"/>
                <a:cs typeface="Calibri"/>
              </a:rPr>
              <a:t> </a:t>
            </a:r>
            <a:r>
              <a:rPr sz="2100" spc="-4" dirty="0">
                <a:latin typeface="Calibri"/>
                <a:cs typeface="Calibri"/>
              </a:rPr>
              <a:t>PID </a:t>
            </a:r>
            <a:r>
              <a:rPr sz="2100" spc="-465" dirty="0">
                <a:latin typeface="Calibri"/>
                <a:cs typeface="Calibri"/>
              </a:rPr>
              <a:t> </a:t>
            </a:r>
            <a:r>
              <a:rPr sz="2100" spc="-8" dirty="0">
                <a:latin typeface="Calibri"/>
                <a:cs typeface="Calibri"/>
              </a:rPr>
              <a:t>namespace</a:t>
            </a:r>
            <a:endParaRPr sz="2100" dirty="0">
              <a:latin typeface="Calibri"/>
              <a:cs typeface="Calibri"/>
            </a:endParaRPr>
          </a:p>
          <a:p>
            <a:pPr marL="180975" marR="3810" indent="-171926" algn="just">
              <a:lnSpc>
                <a:spcPts val="2265"/>
              </a:lnSpc>
              <a:spcBef>
                <a:spcPts val="743"/>
              </a:spcBef>
              <a:buFont typeface="Arial MT"/>
              <a:buChar char="•"/>
              <a:tabLst>
                <a:tab pos="181451" algn="l"/>
              </a:tabLst>
            </a:pPr>
            <a:r>
              <a:rPr sz="2100" spc="-19" dirty="0">
                <a:latin typeface="Calibri"/>
                <a:cs typeface="Calibri"/>
              </a:rPr>
              <a:t>Why </a:t>
            </a:r>
            <a:r>
              <a:rPr sz="2100" spc="-8" dirty="0">
                <a:latin typeface="Calibri"/>
                <a:cs typeface="Calibri"/>
              </a:rPr>
              <a:t>this </a:t>
            </a:r>
            <a:r>
              <a:rPr sz="2100" spc="-15" dirty="0">
                <a:latin typeface="Calibri"/>
                <a:cs typeface="Calibri"/>
              </a:rPr>
              <a:t>difference? </a:t>
            </a:r>
            <a:r>
              <a:rPr sz="2100" spc="-4" dirty="0">
                <a:latin typeface="Calibri"/>
                <a:cs typeface="Calibri"/>
              </a:rPr>
              <a:t>If namespace changes, PID </a:t>
            </a:r>
            <a:r>
              <a:rPr sz="2100" spc="-8" dirty="0">
                <a:latin typeface="Calibri"/>
                <a:cs typeface="Calibri"/>
              </a:rPr>
              <a:t>returned </a:t>
            </a:r>
            <a:r>
              <a:rPr sz="2100" spc="-11" dirty="0">
                <a:latin typeface="Calibri"/>
                <a:cs typeface="Calibri"/>
              </a:rPr>
              <a:t>by </a:t>
            </a:r>
            <a:r>
              <a:rPr sz="2100" spc="-8" dirty="0">
                <a:latin typeface="Calibri"/>
                <a:cs typeface="Calibri"/>
              </a:rPr>
              <a:t>getpid() </a:t>
            </a:r>
            <a:r>
              <a:rPr sz="2100" spc="-465" dirty="0">
                <a:latin typeface="Calibri"/>
                <a:cs typeface="Calibri"/>
              </a:rPr>
              <a:t> </a:t>
            </a:r>
            <a:r>
              <a:rPr sz="2100" spc="-4" dirty="0">
                <a:latin typeface="Calibri"/>
                <a:cs typeface="Calibri"/>
              </a:rPr>
              <a:t>will also change. But </a:t>
            </a:r>
            <a:r>
              <a:rPr sz="2100" spc="-11" dirty="0">
                <a:latin typeface="Calibri"/>
                <a:cs typeface="Calibri"/>
              </a:rPr>
              <a:t>many </a:t>
            </a:r>
            <a:r>
              <a:rPr sz="2100" spc="-15" dirty="0">
                <a:latin typeface="Calibri"/>
                <a:cs typeface="Calibri"/>
              </a:rPr>
              <a:t>programs </a:t>
            </a:r>
            <a:r>
              <a:rPr sz="2100" spc="-19" dirty="0">
                <a:latin typeface="Calibri"/>
                <a:cs typeface="Calibri"/>
              </a:rPr>
              <a:t>make </a:t>
            </a:r>
            <a:r>
              <a:rPr sz="2100" spc="-8" dirty="0">
                <a:latin typeface="Calibri"/>
                <a:cs typeface="Calibri"/>
              </a:rPr>
              <a:t>assumption that getpid() </a:t>
            </a:r>
            <a:r>
              <a:rPr sz="2100" spc="-4" dirty="0">
                <a:latin typeface="Calibri"/>
                <a:cs typeface="Calibri"/>
              </a:rPr>
              <a:t> </a:t>
            </a:r>
            <a:r>
              <a:rPr sz="2100" spc="-11" dirty="0">
                <a:latin typeface="Calibri"/>
                <a:cs typeface="Calibri"/>
              </a:rPr>
              <a:t>returns</a:t>
            </a:r>
            <a:r>
              <a:rPr sz="2100" spc="19" dirty="0">
                <a:latin typeface="Calibri"/>
                <a:cs typeface="Calibri"/>
              </a:rPr>
              <a:t> </a:t>
            </a:r>
            <a:r>
              <a:rPr sz="2100" spc="-4" dirty="0">
                <a:latin typeface="Calibri"/>
                <a:cs typeface="Calibri"/>
              </a:rPr>
              <a:t>same </a:t>
            </a:r>
            <a:r>
              <a:rPr sz="2100" spc="-11" dirty="0">
                <a:latin typeface="Calibri"/>
                <a:cs typeface="Calibri"/>
              </a:rPr>
              <a:t>value</a:t>
            </a:r>
            <a:r>
              <a:rPr sz="2100" dirty="0">
                <a:latin typeface="Calibri"/>
                <a:cs typeface="Calibri"/>
              </a:rPr>
              <a:t> </a:t>
            </a:r>
            <a:r>
              <a:rPr sz="2100" spc="-11" dirty="0">
                <a:latin typeface="Calibri"/>
                <a:cs typeface="Calibri"/>
              </a:rPr>
              <a:t>throughout</a:t>
            </a:r>
            <a:r>
              <a:rPr sz="2100" spc="34" dirty="0">
                <a:latin typeface="Calibri"/>
                <a:cs typeface="Calibri"/>
              </a:rPr>
              <a:t> </a:t>
            </a:r>
            <a:r>
              <a:rPr sz="2100" spc="-19" dirty="0">
                <a:latin typeface="Calibri"/>
                <a:cs typeface="Calibri"/>
              </a:rPr>
              <a:t>life</a:t>
            </a:r>
            <a:r>
              <a:rPr sz="2100" dirty="0">
                <a:latin typeface="Calibri"/>
                <a:cs typeface="Calibri"/>
              </a:rPr>
              <a:t> </a:t>
            </a:r>
            <a:r>
              <a:rPr sz="2100" spc="-4" dirty="0">
                <a:latin typeface="Calibri"/>
                <a:cs typeface="Calibri"/>
              </a:rPr>
              <a:t>of </a:t>
            </a:r>
            <a:r>
              <a:rPr sz="2100" spc="-11" dirty="0">
                <a:latin typeface="Calibri"/>
                <a:cs typeface="Calibri"/>
              </a:rPr>
              <a:t>process.</a:t>
            </a:r>
            <a:endParaRPr sz="2100" dirty="0">
              <a:latin typeface="Calibri"/>
              <a:cs typeface="Calibri"/>
            </a:endParaRPr>
          </a:p>
          <a:p>
            <a:pPr marL="523875" lvl="1" indent="-171926" algn="just">
              <a:spcBef>
                <a:spcPts val="157"/>
              </a:spcBef>
              <a:buFont typeface="Arial MT"/>
              <a:buChar char="•"/>
              <a:tabLst>
                <a:tab pos="524351" algn="l"/>
              </a:tabLst>
            </a:pPr>
            <a:r>
              <a:rPr spc="-8" dirty="0">
                <a:latin typeface="Calibri"/>
                <a:cs typeface="Calibri"/>
              </a:rPr>
              <a:t>getpid()</a:t>
            </a:r>
            <a:r>
              <a:rPr spc="-11" dirty="0">
                <a:latin typeface="Calibri"/>
                <a:cs typeface="Calibri"/>
              </a:rPr>
              <a:t> </a:t>
            </a:r>
            <a:r>
              <a:rPr spc="-8" dirty="0">
                <a:latin typeface="Calibri"/>
                <a:cs typeface="Calibri"/>
              </a:rPr>
              <a:t>returns</a:t>
            </a:r>
            <a:r>
              <a:rPr spc="-11" dirty="0">
                <a:latin typeface="Calibri"/>
                <a:cs typeface="Calibri"/>
              </a:rPr>
              <a:t> </a:t>
            </a:r>
            <a:r>
              <a:rPr dirty="0">
                <a:latin typeface="Calibri"/>
                <a:cs typeface="Calibri"/>
              </a:rPr>
              <a:t>the </a:t>
            </a:r>
            <a:r>
              <a:rPr spc="-4" dirty="0">
                <a:latin typeface="Calibri"/>
                <a:cs typeface="Calibri"/>
              </a:rPr>
              <a:t>PID </a:t>
            </a:r>
            <a:r>
              <a:rPr dirty="0">
                <a:latin typeface="Calibri"/>
                <a:cs typeface="Calibri"/>
              </a:rPr>
              <a:t>in the</a:t>
            </a:r>
            <a:r>
              <a:rPr spc="-15" dirty="0">
                <a:latin typeface="Calibri"/>
                <a:cs typeface="Calibri"/>
              </a:rPr>
              <a:t> </a:t>
            </a:r>
            <a:r>
              <a:rPr spc="-4" dirty="0">
                <a:latin typeface="Calibri"/>
                <a:cs typeface="Calibri"/>
              </a:rPr>
              <a:t>namespace</a:t>
            </a:r>
            <a:r>
              <a:rPr spc="-8" dirty="0">
                <a:latin typeface="Calibri"/>
                <a:cs typeface="Calibri"/>
              </a:rPr>
              <a:t> </a:t>
            </a:r>
            <a:r>
              <a:rPr dirty="0">
                <a:latin typeface="Calibri"/>
                <a:cs typeface="Calibri"/>
              </a:rPr>
              <a:t>the </a:t>
            </a:r>
            <a:r>
              <a:rPr spc="-8" dirty="0">
                <a:latin typeface="Calibri"/>
                <a:cs typeface="Calibri"/>
              </a:rPr>
              <a:t>process</a:t>
            </a:r>
            <a:r>
              <a:rPr spc="-15" dirty="0">
                <a:latin typeface="Calibri"/>
                <a:cs typeface="Calibri"/>
              </a:rPr>
              <a:t> </a:t>
            </a:r>
            <a:r>
              <a:rPr spc="-4" dirty="0">
                <a:latin typeface="Calibri"/>
                <a:cs typeface="Calibri"/>
              </a:rPr>
              <a:t>resides</a:t>
            </a:r>
            <a:r>
              <a:rPr dirty="0">
                <a:latin typeface="Calibri"/>
                <a:cs typeface="Calibri"/>
              </a:rPr>
              <a:t> in</a:t>
            </a:r>
          </a:p>
        </p:txBody>
      </p:sp>
      <p:sp>
        <p:nvSpPr>
          <p:cNvPr id="4" name="object 2">
            <a:extLst>
              <a:ext uri="{FF2B5EF4-FFF2-40B4-BE49-F238E27FC236}">
                <a16:creationId xmlns:a16="http://schemas.microsoft.com/office/drawing/2014/main" id="{B05C1553-09F8-1A62-739D-C7581DC0A2B3}"/>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PID namespaces (3)</a:t>
            </a:r>
            <a:endParaRPr lang="en-US" sz="2800" kern="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57257"/>
            <a:ext cx="3341370" cy="1025761"/>
          </a:xfrm>
          <a:prstGeom prst="rect">
            <a:avLst/>
          </a:prstGeom>
        </p:spPr>
        <p:txBody>
          <a:bodyPr vert="horz" wrap="square" lIns="0" tIns="10001" rIns="0" bIns="0" rtlCol="0">
            <a:spAutoFit/>
          </a:bodyPr>
          <a:lstStyle/>
          <a:p>
            <a:pPr marL="9525">
              <a:spcBef>
                <a:spcPts val="79"/>
              </a:spcBef>
            </a:pPr>
            <a:r>
              <a:rPr sz="3300" spc="-8" dirty="0"/>
              <a:t>Mount</a:t>
            </a:r>
            <a:r>
              <a:rPr sz="3300" spc="-34" dirty="0"/>
              <a:t> </a:t>
            </a:r>
            <a:r>
              <a:rPr sz="3300" dirty="0"/>
              <a:t>namespaces</a:t>
            </a:r>
            <a:endParaRPr sz="3300"/>
          </a:p>
        </p:txBody>
      </p:sp>
      <p:sp>
        <p:nvSpPr>
          <p:cNvPr id="3" name="object 3"/>
          <p:cNvSpPr txBox="1"/>
          <p:nvPr/>
        </p:nvSpPr>
        <p:spPr>
          <a:xfrm>
            <a:off x="687704" y="1243869"/>
            <a:ext cx="7616190" cy="3234219"/>
          </a:xfrm>
          <a:prstGeom prst="rect">
            <a:avLst/>
          </a:prstGeom>
        </p:spPr>
        <p:txBody>
          <a:bodyPr vert="horz" wrap="square" lIns="0" tIns="45720" rIns="0" bIns="0" rtlCol="0">
            <a:spAutoFit/>
          </a:bodyPr>
          <a:lstStyle/>
          <a:p>
            <a:pPr marL="180975" marR="3810" indent="-171926">
              <a:lnSpc>
                <a:spcPts val="2265"/>
              </a:lnSpc>
              <a:spcBef>
                <a:spcPts val="360"/>
              </a:spcBef>
              <a:buFont typeface="Arial MT"/>
              <a:buChar char="•"/>
              <a:tabLst>
                <a:tab pos="181451" algn="l"/>
              </a:tabLst>
            </a:pPr>
            <a:r>
              <a:rPr sz="2100" spc="-15" dirty="0">
                <a:latin typeface="Calibri"/>
                <a:cs typeface="Calibri"/>
              </a:rPr>
              <a:t>Root</a:t>
            </a:r>
            <a:r>
              <a:rPr sz="2100" dirty="0">
                <a:latin typeface="Calibri"/>
                <a:cs typeface="Calibri"/>
              </a:rPr>
              <a:t> </a:t>
            </a:r>
            <a:r>
              <a:rPr sz="2100" spc="-15" dirty="0">
                <a:latin typeface="Calibri"/>
                <a:cs typeface="Calibri"/>
              </a:rPr>
              <a:t>filesystem</a:t>
            </a:r>
            <a:r>
              <a:rPr sz="2100" spc="8" dirty="0">
                <a:latin typeface="Calibri"/>
                <a:cs typeface="Calibri"/>
              </a:rPr>
              <a:t> </a:t>
            </a:r>
            <a:r>
              <a:rPr sz="2100" spc="-8" dirty="0">
                <a:latin typeface="Calibri"/>
                <a:cs typeface="Calibri"/>
              </a:rPr>
              <a:t>seen</a:t>
            </a:r>
            <a:r>
              <a:rPr sz="2100" spc="11" dirty="0">
                <a:latin typeface="Calibri"/>
                <a:cs typeface="Calibri"/>
              </a:rPr>
              <a:t> </a:t>
            </a:r>
            <a:r>
              <a:rPr sz="2100" spc="-11" dirty="0">
                <a:latin typeface="Calibri"/>
                <a:cs typeface="Calibri"/>
              </a:rPr>
              <a:t>by</a:t>
            </a:r>
            <a:r>
              <a:rPr sz="2100" spc="15" dirty="0">
                <a:latin typeface="Calibri"/>
                <a:cs typeface="Calibri"/>
              </a:rPr>
              <a:t> </a:t>
            </a:r>
            <a:r>
              <a:rPr sz="2100" spc="-4" dirty="0">
                <a:latin typeface="Calibri"/>
                <a:cs typeface="Calibri"/>
              </a:rPr>
              <a:t>a </a:t>
            </a:r>
            <a:r>
              <a:rPr sz="2100" spc="-8" dirty="0">
                <a:latin typeface="Calibri"/>
                <a:cs typeface="Calibri"/>
              </a:rPr>
              <a:t>process</a:t>
            </a:r>
            <a:r>
              <a:rPr sz="2100" spc="34" dirty="0">
                <a:latin typeface="Calibri"/>
                <a:cs typeface="Calibri"/>
              </a:rPr>
              <a:t> </a:t>
            </a:r>
            <a:r>
              <a:rPr sz="2100" spc="-4" dirty="0">
                <a:latin typeface="Calibri"/>
                <a:cs typeface="Calibri"/>
              </a:rPr>
              <a:t>is</a:t>
            </a:r>
            <a:r>
              <a:rPr sz="2100" dirty="0">
                <a:latin typeface="Calibri"/>
                <a:cs typeface="Calibri"/>
              </a:rPr>
              <a:t> </a:t>
            </a:r>
            <a:r>
              <a:rPr sz="2100" spc="-8" dirty="0">
                <a:latin typeface="Calibri"/>
                <a:cs typeface="Calibri"/>
              </a:rPr>
              <a:t>constructed</a:t>
            </a:r>
            <a:r>
              <a:rPr sz="2100" spc="38" dirty="0">
                <a:latin typeface="Calibri"/>
                <a:cs typeface="Calibri"/>
              </a:rPr>
              <a:t> </a:t>
            </a:r>
            <a:r>
              <a:rPr sz="2100" spc="-15" dirty="0">
                <a:latin typeface="Calibri"/>
                <a:cs typeface="Calibri"/>
              </a:rPr>
              <a:t>from</a:t>
            </a:r>
            <a:r>
              <a:rPr sz="2100" spc="11" dirty="0">
                <a:latin typeface="Calibri"/>
                <a:cs typeface="Calibri"/>
              </a:rPr>
              <a:t> </a:t>
            </a:r>
            <a:r>
              <a:rPr sz="2100" spc="-4" dirty="0">
                <a:latin typeface="Calibri"/>
                <a:cs typeface="Calibri"/>
              </a:rPr>
              <a:t>a set</a:t>
            </a:r>
            <a:r>
              <a:rPr sz="2100" spc="4" dirty="0">
                <a:latin typeface="Calibri"/>
                <a:cs typeface="Calibri"/>
              </a:rPr>
              <a:t> </a:t>
            </a:r>
            <a:r>
              <a:rPr sz="2100" spc="-4" dirty="0">
                <a:latin typeface="Calibri"/>
                <a:cs typeface="Calibri"/>
              </a:rPr>
              <a:t>of </a:t>
            </a:r>
            <a:r>
              <a:rPr sz="2100" spc="-8" dirty="0">
                <a:latin typeface="Calibri"/>
                <a:cs typeface="Calibri"/>
              </a:rPr>
              <a:t>mount </a:t>
            </a:r>
            <a:r>
              <a:rPr sz="2100" spc="-461" dirty="0">
                <a:latin typeface="Calibri"/>
                <a:cs typeface="Calibri"/>
              </a:rPr>
              <a:t> </a:t>
            </a:r>
            <a:r>
              <a:rPr sz="2100" spc="-8" dirty="0">
                <a:latin typeface="Calibri"/>
                <a:cs typeface="Calibri"/>
              </a:rPr>
              <a:t>points</a:t>
            </a:r>
            <a:r>
              <a:rPr sz="2100" spc="19" dirty="0">
                <a:latin typeface="Calibri"/>
                <a:cs typeface="Calibri"/>
              </a:rPr>
              <a:t> </a:t>
            </a:r>
            <a:r>
              <a:rPr sz="2100" spc="-8" dirty="0">
                <a:latin typeface="Calibri"/>
                <a:cs typeface="Calibri"/>
              </a:rPr>
              <a:t>(mount()</a:t>
            </a:r>
            <a:r>
              <a:rPr sz="2100" spc="11" dirty="0">
                <a:latin typeface="Calibri"/>
                <a:cs typeface="Calibri"/>
              </a:rPr>
              <a:t> </a:t>
            </a:r>
            <a:r>
              <a:rPr sz="2100" spc="-4" dirty="0">
                <a:latin typeface="Calibri"/>
                <a:cs typeface="Calibri"/>
              </a:rPr>
              <a:t>and</a:t>
            </a:r>
            <a:r>
              <a:rPr sz="2100" spc="15" dirty="0">
                <a:latin typeface="Calibri"/>
                <a:cs typeface="Calibri"/>
              </a:rPr>
              <a:t> </a:t>
            </a:r>
            <a:r>
              <a:rPr sz="2100" spc="-8" dirty="0">
                <a:latin typeface="Calibri"/>
                <a:cs typeface="Calibri"/>
              </a:rPr>
              <a:t>umount()</a:t>
            </a:r>
            <a:r>
              <a:rPr sz="2100" spc="30" dirty="0">
                <a:latin typeface="Calibri"/>
                <a:cs typeface="Calibri"/>
              </a:rPr>
              <a:t> </a:t>
            </a:r>
            <a:r>
              <a:rPr sz="2100" spc="-11" dirty="0">
                <a:latin typeface="Calibri"/>
                <a:cs typeface="Calibri"/>
              </a:rPr>
              <a:t>syscalls)</a:t>
            </a:r>
            <a:endParaRPr sz="2100">
              <a:latin typeface="Calibri"/>
              <a:cs typeface="Calibri"/>
            </a:endParaRPr>
          </a:p>
          <a:p>
            <a:pPr marL="180975" indent="-171926">
              <a:spcBef>
                <a:spcPts val="476"/>
              </a:spcBef>
              <a:buFont typeface="Arial MT"/>
              <a:buChar char="•"/>
              <a:tabLst>
                <a:tab pos="181451" algn="l"/>
              </a:tabLst>
            </a:pPr>
            <a:r>
              <a:rPr sz="2100" spc="-8" dirty="0">
                <a:latin typeface="Calibri"/>
                <a:cs typeface="Calibri"/>
              </a:rPr>
              <a:t>New</a:t>
            </a:r>
            <a:r>
              <a:rPr sz="2100" dirty="0">
                <a:latin typeface="Calibri"/>
                <a:cs typeface="Calibri"/>
              </a:rPr>
              <a:t> </a:t>
            </a:r>
            <a:r>
              <a:rPr sz="2100" spc="-8" dirty="0">
                <a:latin typeface="Calibri"/>
                <a:cs typeface="Calibri"/>
              </a:rPr>
              <a:t>mount</a:t>
            </a:r>
            <a:r>
              <a:rPr sz="2100" spc="26" dirty="0">
                <a:latin typeface="Calibri"/>
                <a:cs typeface="Calibri"/>
              </a:rPr>
              <a:t> </a:t>
            </a:r>
            <a:r>
              <a:rPr sz="2100" spc="-8" dirty="0">
                <a:latin typeface="Calibri"/>
                <a:cs typeface="Calibri"/>
              </a:rPr>
              <a:t>namespace</a:t>
            </a:r>
            <a:r>
              <a:rPr sz="2100" spc="4" dirty="0">
                <a:latin typeface="Calibri"/>
                <a:cs typeface="Calibri"/>
              </a:rPr>
              <a:t> </a:t>
            </a:r>
            <a:r>
              <a:rPr sz="2100" spc="-8" dirty="0">
                <a:latin typeface="Calibri"/>
                <a:cs typeface="Calibri"/>
              </a:rPr>
              <a:t>can</a:t>
            </a:r>
            <a:r>
              <a:rPr sz="2100" spc="-4" dirty="0">
                <a:latin typeface="Calibri"/>
                <a:cs typeface="Calibri"/>
              </a:rPr>
              <a:t> </a:t>
            </a:r>
            <a:r>
              <a:rPr sz="2100" spc="-19" dirty="0">
                <a:latin typeface="Calibri"/>
                <a:cs typeface="Calibri"/>
              </a:rPr>
              <a:t>have</a:t>
            </a:r>
            <a:r>
              <a:rPr sz="2100" spc="8" dirty="0">
                <a:latin typeface="Calibri"/>
                <a:cs typeface="Calibri"/>
              </a:rPr>
              <a:t> </a:t>
            </a:r>
            <a:r>
              <a:rPr sz="2100" spc="-11" dirty="0">
                <a:latin typeface="Calibri"/>
                <a:cs typeface="Calibri"/>
              </a:rPr>
              <a:t>new</a:t>
            </a:r>
            <a:r>
              <a:rPr sz="2100" spc="4" dirty="0">
                <a:latin typeface="Calibri"/>
                <a:cs typeface="Calibri"/>
              </a:rPr>
              <a:t> </a:t>
            </a:r>
            <a:r>
              <a:rPr sz="2100" spc="-8" dirty="0">
                <a:latin typeface="Calibri"/>
                <a:cs typeface="Calibri"/>
              </a:rPr>
              <a:t>set</a:t>
            </a:r>
            <a:r>
              <a:rPr sz="2100" spc="-4" dirty="0">
                <a:latin typeface="Calibri"/>
                <a:cs typeface="Calibri"/>
              </a:rPr>
              <a:t> of </a:t>
            </a:r>
            <a:r>
              <a:rPr sz="2100" spc="-8" dirty="0">
                <a:latin typeface="Calibri"/>
                <a:cs typeface="Calibri"/>
              </a:rPr>
              <a:t>mount</a:t>
            </a:r>
            <a:r>
              <a:rPr sz="2100" spc="15" dirty="0">
                <a:latin typeface="Calibri"/>
                <a:cs typeface="Calibri"/>
              </a:rPr>
              <a:t> </a:t>
            </a:r>
            <a:r>
              <a:rPr sz="2100" spc="-8" dirty="0">
                <a:latin typeface="Calibri"/>
                <a:cs typeface="Calibri"/>
              </a:rPr>
              <a:t>points</a:t>
            </a:r>
            <a:endParaRPr sz="2100">
              <a:latin typeface="Calibri"/>
              <a:cs typeface="Calibri"/>
            </a:endParaRPr>
          </a:p>
          <a:p>
            <a:pPr marL="523875" lvl="1" indent="-171926">
              <a:spcBef>
                <a:spcPts val="172"/>
              </a:spcBef>
              <a:buFont typeface="Arial MT"/>
              <a:buChar char="•"/>
              <a:tabLst>
                <a:tab pos="524351" algn="l"/>
              </a:tabLst>
            </a:pPr>
            <a:r>
              <a:rPr spc="-4" dirty="0">
                <a:latin typeface="Calibri"/>
                <a:cs typeface="Calibri"/>
              </a:rPr>
              <a:t>New</a:t>
            </a:r>
            <a:r>
              <a:rPr spc="-11" dirty="0">
                <a:latin typeface="Calibri"/>
                <a:cs typeface="Calibri"/>
              </a:rPr>
              <a:t> </a:t>
            </a:r>
            <a:r>
              <a:rPr spc="-4" dirty="0">
                <a:latin typeface="Calibri"/>
                <a:cs typeface="Calibri"/>
              </a:rPr>
              <a:t>view</a:t>
            </a:r>
            <a:r>
              <a:rPr spc="-19" dirty="0">
                <a:latin typeface="Calibri"/>
                <a:cs typeface="Calibri"/>
              </a:rPr>
              <a:t> </a:t>
            </a:r>
            <a:r>
              <a:rPr spc="-4" dirty="0">
                <a:latin typeface="Calibri"/>
                <a:cs typeface="Calibri"/>
              </a:rPr>
              <a:t>of</a:t>
            </a:r>
            <a:r>
              <a:rPr spc="-15" dirty="0">
                <a:latin typeface="Calibri"/>
                <a:cs typeface="Calibri"/>
              </a:rPr>
              <a:t> </a:t>
            </a:r>
            <a:r>
              <a:rPr spc="-11" dirty="0">
                <a:latin typeface="Calibri"/>
                <a:cs typeface="Calibri"/>
              </a:rPr>
              <a:t>root</a:t>
            </a:r>
            <a:r>
              <a:rPr spc="-15" dirty="0">
                <a:latin typeface="Calibri"/>
                <a:cs typeface="Calibri"/>
              </a:rPr>
              <a:t> </a:t>
            </a:r>
            <a:r>
              <a:rPr spc="-11" dirty="0">
                <a:latin typeface="Calibri"/>
                <a:cs typeface="Calibri"/>
              </a:rPr>
              <a:t>filesystem</a:t>
            </a:r>
            <a:endParaRPr>
              <a:latin typeface="Calibri"/>
              <a:cs typeface="Calibri"/>
            </a:endParaRPr>
          </a:p>
          <a:p>
            <a:pPr marL="180975" indent="-171926">
              <a:spcBef>
                <a:spcPts val="484"/>
              </a:spcBef>
              <a:buFont typeface="Arial MT"/>
              <a:buChar char="•"/>
              <a:tabLst>
                <a:tab pos="181451" algn="l"/>
              </a:tabLst>
            </a:pPr>
            <a:r>
              <a:rPr sz="2100" spc="-8" dirty="0">
                <a:latin typeface="Calibri"/>
                <a:cs typeface="Calibri"/>
              </a:rPr>
              <a:t>Mount</a:t>
            </a:r>
            <a:r>
              <a:rPr sz="2100" spc="23" dirty="0">
                <a:latin typeface="Calibri"/>
                <a:cs typeface="Calibri"/>
              </a:rPr>
              <a:t> </a:t>
            </a:r>
            <a:r>
              <a:rPr sz="2100" spc="-11" dirty="0">
                <a:latin typeface="Calibri"/>
                <a:cs typeface="Calibri"/>
              </a:rPr>
              <a:t>point</a:t>
            </a:r>
            <a:r>
              <a:rPr sz="2100" spc="11" dirty="0">
                <a:latin typeface="Calibri"/>
                <a:cs typeface="Calibri"/>
              </a:rPr>
              <a:t> </a:t>
            </a:r>
            <a:r>
              <a:rPr sz="2100" spc="-8" dirty="0">
                <a:latin typeface="Calibri"/>
                <a:cs typeface="Calibri"/>
              </a:rPr>
              <a:t>can</a:t>
            </a:r>
            <a:r>
              <a:rPr sz="2100" spc="-4" dirty="0">
                <a:latin typeface="Calibri"/>
                <a:cs typeface="Calibri"/>
              </a:rPr>
              <a:t> be</a:t>
            </a:r>
            <a:r>
              <a:rPr sz="2100" dirty="0">
                <a:latin typeface="Calibri"/>
                <a:cs typeface="Calibri"/>
              </a:rPr>
              <a:t> </a:t>
            </a:r>
            <a:r>
              <a:rPr sz="2100" spc="-11" dirty="0">
                <a:latin typeface="Calibri"/>
                <a:cs typeface="Calibri"/>
              </a:rPr>
              <a:t>shared</a:t>
            </a:r>
            <a:r>
              <a:rPr sz="2100" spc="11" dirty="0">
                <a:latin typeface="Calibri"/>
                <a:cs typeface="Calibri"/>
              </a:rPr>
              <a:t> </a:t>
            </a:r>
            <a:r>
              <a:rPr sz="2100" spc="-4" dirty="0">
                <a:latin typeface="Calibri"/>
                <a:cs typeface="Calibri"/>
              </a:rPr>
              <a:t>or</a:t>
            </a:r>
            <a:r>
              <a:rPr sz="2100" spc="-8" dirty="0">
                <a:latin typeface="Calibri"/>
                <a:cs typeface="Calibri"/>
              </a:rPr>
              <a:t> </a:t>
            </a:r>
            <a:r>
              <a:rPr sz="2100" spc="-15" dirty="0">
                <a:latin typeface="Calibri"/>
                <a:cs typeface="Calibri"/>
              </a:rPr>
              <a:t>private</a:t>
            </a:r>
            <a:endParaRPr sz="2100">
              <a:latin typeface="Calibri"/>
              <a:cs typeface="Calibri"/>
            </a:endParaRPr>
          </a:p>
          <a:p>
            <a:pPr marL="523875" lvl="1" indent="-171926">
              <a:spcBef>
                <a:spcPts val="176"/>
              </a:spcBef>
              <a:buFont typeface="Arial MT"/>
              <a:buChar char="•"/>
              <a:tabLst>
                <a:tab pos="524351" algn="l"/>
              </a:tabLst>
            </a:pPr>
            <a:r>
              <a:rPr spc="-8" dirty="0">
                <a:latin typeface="Calibri"/>
                <a:cs typeface="Calibri"/>
              </a:rPr>
              <a:t>Shared</a:t>
            </a:r>
            <a:r>
              <a:rPr dirty="0">
                <a:latin typeface="Calibri"/>
                <a:cs typeface="Calibri"/>
              </a:rPr>
              <a:t> </a:t>
            </a:r>
            <a:r>
              <a:rPr spc="-4" dirty="0">
                <a:latin typeface="Calibri"/>
                <a:cs typeface="Calibri"/>
              </a:rPr>
              <a:t>mount</a:t>
            </a:r>
            <a:r>
              <a:rPr spc="-11" dirty="0">
                <a:latin typeface="Calibri"/>
                <a:cs typeface="Calibri"/>
              </a:rPr>
              <a:t> </a:t>
            </a:r>
            <a:r>
              <a:rPr spc="-8" dirty="0">
                <a:latin typeface="Calibri"/>
                <a:cs typeface="Calibri"/>
              </a:rPr>
              <a:t>points</a:t>
            </a:r>
            <a:r>
              <a:rPr dirty="0">
                <a:latin typeface="Calibri"/>
                <a:cs typeface="Calibri"/>
              </a:rPr>
              <a:t> </a:t>
            </a:r>
            <a:r>
              <a:rPr spc="-15" dirty="0">
                <a:latin typeface="Calibri"/>
                <a:cs typeface="Calibri"/>
              </a:rPr>
              <a:t>propagated</a:t>
            </a:r>
            <a:r>
              <a:rPr spc="-8" dirty="0">
                <a:latin typeface="Calibri"/>
                <a:cs typeface="Calibri"/>
              </a:rPr>
              <a:t> </a:t>
            </a:r>
            <a:r>
              <a:rPr spc="-11" dirty="0">
                <a:latin typeface="Calibri"/>
                <a:cs typeface="Calibri"/>
              </a:rPr>
              <a:t>to</a:t>
            </a:r>
            <a:r>
              <a:rPr spc="-8" dirty="0">
                <a:latin typeface="Calibri"/>
                <a:cs typeface="Calibri"/>
              </a:rPr>
              <a:t> </a:t>
            </a:r>
            <a:r>
              <a:rPr dirty="0">
                <a:latin typeface="Calibri"/>
                <a:cs typeface="Calibri"/>
              </a:rPr>
              <a:t>all</a:t>
            </a:r>
            <a:r>
              <a:rPr spc="-11" dirty="0">
                <a:latin typeface="Calibri"/>
                <a:cs typeface="Calibri"/>
              </a:rPr>
              <a:t> </a:t>
            </a:r>
            <a:r>
              <a:rPr spc="-4" dirty="0">
                <a:latin typeface="Calibri"/>
                <a:cs typeface="Calibri"/>
              </a:rPr>
              <a:t>namespaces,</a:t>
            </a:r>
            <a:r>
              <a:rPr spc="-15" dirty="0">
                <a:latin typeface="Calibri"/>
                <a:cs typeface="Calibri"/>
              </a:rPr>
              <a:t> </a:t>
            </a:r>
            <a:r>
              <a:rPr spc="-11" dirty="0">
                <a:latin typeface="Calibri"/>
                <a:cs typeface="Calibri"/>
              </a:rPr>
              <a:t>private</a:t>
            </a:r>
            <a:r>
              <a:rPr dirty="0">
                <a:latin typeface="Calibri"/>
                <a:cs typeface="Calibri"/>
              </a:rPr>
              <a:t> is </a:t>
            </a:r>
            <a:r>
              <a:rPr spc="-4" dirty="0">
                <a:latin typeface="Calibri"/>
                <a:cs typeface="Calibri"/>
              </a:rPr>
              <a:t>not</a:t>
            </a:r>
            <a:endParaRPr>
              <a:latin typeface="Calibri"/>
              <a:cs typeface="Calibri"/>
            </a:endParaRPr>
          </a:p>
          <a:p>
            <a:pPr marL="523875" marR="239078" lvl="1" indent="-171450">
              <a:lnSpc>
                <a:spcPts val="1943"/>
              </a:lnSpc>
              <a:spcBef>
                <a:spcPts val="409"/>
              </a:spcBef>
              <a:buFont typeface="Arial MT"/>
              <a:buChar char="•"/>
              <a:tabLst>
                <a:tab pos="524351" algn="l"/>
              </a:tabLst>
            </a:pPr>
            <a:r>
              <a:rPr dirty="0">
                <a:latin typeface="Calibri"/>
                <a:cs typeface="Calibri"/>
              </a:rPr>
              <a:t>If</a:t>
            </a:r>
            <a:r>
              <a:rPr spc="-8" dirty="0">
                <a:latin typeface="Calibri"/>
                <a:cs typeface="Calibri"/>
              </a:rPr>
              <a:t> </a:t>
            </a:r>
            <a:r>
              <a:rPr spc="-11" dirty="0">
                <a:latin typeface="Calibri"/>
                <a:cs typeface="Calibri"/>
              </a:rPr>
              <a:t>parent</a:t>
            </a:r>
            <a:r>
              <a:rPr dirty="0">
                <a:latin typeface="Calibri"/>
                <a:cs typeface="Calibri"/>
              </a:rPr>
              <a:t> </a:t>
            </a:r>
            <a:r>
              <a:rPr spc="-11" dirty="0">
                <a:latin typeface="Calibri"/>
                <a:cs typeface="Calibri"/>
              </a:rPr>
              <a:t>makes </a:t>
            </a:r>
            <a:r>
              <a:rPr dirty="0">
                <a:latin typeface="Calibri"/>
                <a:cs typeface="Calibri"/>
              </a:rPr>
              <a:t>all</a:t>
            </a:r>
            <a:r>
              <a:rPr spc="-11" dirty="0">
                <a:latin typeface="Calibri"/>
                <a:cs typeface="Calibri"/>
              </a:rPr>
              <a:t> </a:t>
            </a:r>
            <a:r>
              <a:rPr dirty="0">
                <a:latin typeface="Calibri"/>
                <a:cs typeface="Calibri"/>
              </a:rPr>
              <a:t>its</a:t>
            </a:r>
            <a:r>
              <a:rPr spc="-8" dirty="0">
                <a:latin typeface="Calibri"/>
                <a:cs typeface="Calibri"/>
              </a:rPr>
              <a:t> mount</a:t>
            </a:r>
            <a:r>
              <a:rPr dirty="0">
                <a:latin typeface="Calibri"/>
                <a:cs typeface="Calibri"/>
              </a:rPr>
              <a:t> </a:t>
            </a:r>
            <a:r>
              <a:rPr spc="-8" dirty="0">
                <a:latin typeface="Calibri"/>
                <a:cs typeface="Calibri"/>
              </a:rPr>
              <a:t>points</a:t>
            </a:r>
            <a:r>
              <a:rPr dirty="0">
                <a:latin typeface="Calibri"/>
                <a:cs typeface="Calibri"/>
              </a:rPr>
              <a:t> </a:t>
            </a:r>
            <a:r>
              <a:rPr spc="-15" dirty="0">
                <a:latin typeface="Calibri"/>
                <a:cs typeface="Calibri"/>
              </a:rPr>
              <a:t>private</a:t>
            </a:r>
            <a:r>
              <a:rPr dirty="0">
                <a:latin typeface="Calibri"/>
                <a:cs typeface="Calibri"/>
              </a:rPr>
              <a:t> and clones</a:t>
            </a:r>
            <a:r>
              <a:rPr spc="-11" dirty="0">
                <a:latin typeface="Calibri"/>
                <a:cs typeface="Calibri"/>
              </a:rPr>
              <a:t> </a:t>
            </a:r>
            <a:r>
              <a:rPr dirty="0">
                <a:latin typeface="Calibri"/>
                <a:cs typeface="Calibri"/>
              </a:rPr>
              <a:t>child in</a:t>
            </a:r>
            <a:r>
              <a:rPr spc="-8" dirty="0">
                <a:latin typeface="Calibri"/>
                <a:cs typeface="Calibri"/>
              </a:rPr>
              <a:t> </a:t>
            </a:r>
            <a:r>
              <a:rPr spc="-4" dirty="0">
                <a:latin typeface="Calibri"/>
                <a:cs typeface="Calibri"/>
              </a:rPr>
              <a:t>new</a:t>
            </a:r>
            <a:r>
              <a:rPr dirty="0">
                <a:latin typeface="Calibri"/>
                <a:cs typeface="Calibri"/>
              </a:rPr>
              <a:t> </a:t>
            </a:r>
            <a:r>
              <a:rPr spc="-8" dirty="0">
                <a:latin typeface="Calibri"/>
                <a:cs typeface="Calibri"/>
              </a:rPr>
              <a:t>mount </a:t>
            </a:r>
            <a:r>
              <a:rPr spc="-394" dirty="0">
                <a:latin typeface="Calibri"/>
                <a:cs typeface="Calibri"/>
              </a:rPr>
              <a:t> </a:t>
            </a:r>
            <a:r>
              <a:rPr spc="-4" dirty="0">
                <a:latin typeface="Calibri"/>
                <a:cs typeface="Calibri"/>
              </a:rPr>
              <a:t>namespace,</a:t>
            </a:r>
            <a:r>
              <a:rPr spc="-15" dirty="0">
                <a:latin typeface="Calibri"/>
                <a:cs typeface="Calibri"/>
              </a:rPr>
              <a:t> </a:t>
            </a:r>
            <a:r>
              <a:rPr dirty="0">
                <a:latin typeface="Calibri"/>
                <a:cs typeface="Calibri"/>
              </a:rPr>
              <a:t>child</a:t>
            </a:r>
            <a:r>
              <a:rPr spc="-8" dirty="0">
                <a:latin typeface="Calibri"/>
                <a:cs typeface="Calibri"/>
              </a:rPr>
              <a:t> starts</a:t>
            </a:r>
            <a:r>
              <a:rPr spc="-19" dirty="0">
                <a:latin typeface="Calibri"/>
                <a:cs typeface="Calibri"/>
              </a:rPr>
              <a:t> </a:t>
            </a:r>
            <a:r>
              <a:rPr dirty="0">
                <a:latin typeface="Calibri"/>
                <a:cs typeface="Calibri"/>
              </a:rPr>
              <a:t>with empty</a:t>
            </a:r>
            <a:r>
              <a:rPr spc="-26" dirty="0">
                <a:latin typeface="Calibri"/>
                <a:cs typeface="Calibri"/>
              </a:rPr>
              <a:t> </a:t>
            </a:r>
            <a:r>
              <a:rPr spc="-11" dirty="0">
                <a:latin typeface="Calibri"/>
                <a:cs typeface="Calibri"/>
              </a:rPr>
              <a:t>root</a:t>
            </a:r>
            <a:r>
              <a:rPr spc="-4" dirty="0">
                <a:latin typeface="Calibri"/>
                <a:cs typeface="Calibri"/>
              </a:rPr>
              <a:t> </a:t>
            </a:r>
            <a:r>
              <a:rPr spc="-11" dirty="0">
                <a:latin typeface="Calibri"/>
                <a:cs typeface="Calibri"/>
              </a:rPr>
              <a:t>filesystem</a:t>
            </a:r>
            <a:endParaRPr>
              <a:latin typeface="Calibri"/>
              <a:cs typeface="Calibri"/>
            </a:endParaRPr>
          </a:p>
          <a:p>
            <a:pPr marL="180975" marR="340994" indent="-171926">
              <a:lnSpc>
                <a:spcPts val="2273"/>
              </a:lnSpc>
              <a:spcBef>
                <a:spcPts val="727"/>
              </a:spcBef>
              <a:buFont typeface="Arial MT"/>
              <a:buChar char="•"/>
              <a:tabLst>
                <a:tab pos="181451" algn="l"/>
              </a:tabLst>
            </a:pPr>
            <a:r>
              <a:rPr sz="2100" spc="-11" dirty="0">
                <a:latin typeface="Calibri"/>
                <a:cs typeface="Calibri"/>
              </a:rPr>
              <a:t>Container</a:t>
            </a:r>
            <a:r>
              <a:rPr sz="2100" spc="8" dirty="0">
                <a:latin typeface="Calibri"/>
                <a:cs typeface="Calibri"/>
              </a:rPr>
              <a:t> </a:t>
            </a:r>
            <a:r>
              <a:rPr sz="2100" spc="-15" dirty="0">
                <a:latin typeface="Calibri"/>
                <a:cs typeface="Calibri"/>
              </a:rPr>
              <a:t>frameworks</a:t>
            </a:r>
            <a:r>
              <a:rPr sz="2100" spc="11" dirty="0">
                <a:latin typeface="Calibri"/>
                <a:cs typeface="Calibri"/>
              </a:rPr>
              <a:t> </a:t>
            </a:r>
            <a:r>
              <a:rPr sz="2100" spc="-4" dirty="0">
                <a:latin typeface="Calibri"/>
                <a:cs typeface="Calibri"/>
              </a:rPr>
              <a:t>use</a:t>
            </a:r>
            <a:r>
              <a:rPr sz="2100" spc="8" dirty="0">
                <a:latin typeface="Calibri"/>
                <a:cs typeface="Calibri"/>
              </a:rPr>
              <a:t> </a:t>
            </a:r>
            <a:r>
              <a:rPr sz="2100" spc="-8" dirty="0">
                <a:latin typeface="Calibri"/>
                <a:cs typeface="Calibri"/>
              </a:rPr>
              <a:t>mount</a:t>
            </a:r>
            <a:r>
              <a:rPr sz="2100" spc="19" dirty="0">
                <a:latin typeface="Calibri"/>
                <a:cs typeface="Calibri"/>
              </a:rPr>
              <a:t> </a:t>
            </a:r>
            <a:r>
              <a:rPr sz="2100" spc="-8" dirty="0">
                <a:latin typeface="Calibri"/>
                <a:cs typeface="Calibri"/>
              </a:rPr>
              <a:t>namespaces</a:t>
            </a:r>
            <a:r>
              <a:rPr sz="2100" spc="19" dirty="0">
                <a:latin typeface="Calibri"/>
                <a:cs typeface="Calibri"/>
              </a:rPr>
              <a:t> </a:t>
            </a:r>
            <a:r>
              <a:rPr sz="2100" spc="-15" dirty="0">
                <a:latin typeface="Calibri"/>
                <a:cs typeface="Calibri"/>
              </a:rPr>
              <a:t>to</a:t>
            </a:r>
            <a:r>
              <a:rPr sz="2100" dirty="0">
                <a:latin typeface="Calibri"/>
                <a:cs typeface="Calibri"/>
              </a:rPr>
              <a:t> </a:t>
            </a:r>
            <a:r>
              <a:rPr sz="2100" spc="-15" dirty="0">
                <a:latin typeface="Calibri"/>
                <a:cs typeface="Calibri"/>
              </a:rPr>
              <a:t>create</a:t>
            </a:r>
            <a:r>
              <a:rPr sz="2100" spc="-11" dirty="0">
                <a:latin typeface="Calibri"/>
                <a:cs typeface="Calibri"/>
              </a:rPr>
              <a:t> </a:t>
            </a:r>
            <a:r>
              <a:rPr sz="2100" spc="-4" dirty="0">
                <a:latin typeface="Calibri"/>
                <a:cs typeface="Calibri"/>
              </a:rPr>
              <a:t>a</a:t>
            </a:r>
            <a:r>
              <a:rPr sz="2100" dirty="0">
                <a:latin typeface="Calibri"/>
                <a:cs typeface="Calibri"/>
              </a:rPr>
              <a:t> </a:t>
            </a:r>
            <a:r>
              <a:rPr sz="2100" spc="-11" dirty="0">
                <a:latin typeface="Calibri"/>
                <a:cs typeface="Calibri"/>
              </a:rPr>
              <a:t>custom </a:t>
            </a:r>
            <a:r>
              <a:rPr sz="2100" spc="-461" dirty="0">
                <a:latin typeface="Calibri"/>
                <a:cs typeface="Calibri"/>
              </a:rPr>
              <a:t> </a:t>
            </a:r>
            <a:r>
              <a:rPr sz="2100" spc="-15" dirty="0">
                <a:latin typeface="Calibri"/>
                <a:cs typeface="Calibri"/>
              </a:rPr>
              <a:t>root</a:t>
            </a:r>
            <a:r>
              <a:rPr sz="2100" spc="15" dirty="0">
                <a:latin typeface="Calibri"/>
                <a:cs typeface="Calibri"/>
              </a:rPr>
              <a:t> </a:t>
            </a:r>
            <a:r>
              <a:rPr sz="2100" spc="-15" dirty="0">
                <a:latin typeface="Calibri"/>
                <a:cs typeface="Calibri"/>
              </a:rPr>
              <a:t>filesystem</a:t>
            </a:r>
            <a:r>
              <a:rPr sz="2100" spc="8" dirty="0">
                <a:latin typeface="Calibri"/>
                <a:cs typeface="Calibri"/>
              </a:rPr>
              <a:t> </a:t>
            </a:r>
            <a:r>
              <a:rPr sz="2100" spc="-19" dirty="0">
                <a:latin typeface="Calibri"/>
                <a:cs typeface="Calibri"/>
              </a:rPr>
              <a:t>for</a:t>
            </a:r>
            <a:r>
              <a:rPr sz="2100" spc="4" dirty="0">
                <a:latin typeface="Calibri"/>
                <a:cs typeface="Calibri"/>
              </a:rPr>
              <a:t> </a:t>
            </a:r>
            <a:r>
              <a:rPr sz="2100" spc="-4" dirty="0">
                <a:latin typeface="Calibri"/>
                <a:cs typeface="Calibri"/>
              </a:rPr>
              <a:t>each</a:t>
            </a:r>
            <a:r>
              <a:rPr sz="2100" spc="8" dirty="0">
                <a:latin typeface="Calibri"/>
                <a:cs typeface="Calibri"/>
              </a:rPr>
              <a:t> </a:t>
            </a:r>
            <a:r>
              <a:rPr sz="2100" spc="-11" dirty="0">
                <a:latin typeface="Calibri"/>
                <a:cs typeface="Calibri"/>
              </a:rPr>
              <a:t>container</a:t>
            </a:r>
            <a:r>
              <a:rPr sz="2100" spc="11" dirty="0">
                <a:latin typeface="Calibri"/>
                <a:cs typeface="Calibri"/>
              </a:rPr>
              <a:t> </a:t>
            </a:r>
            <a:r>
              <a:rPr sz="2100" spc="-8" dirty="0">
                <a:latin typeface="Calibri"/>
                <a:cs typeface="Calibri"/>
              </a:rPr>
              <a:t>using</a:t>
            </a:r>
            <a:r>
              <a:rPr sz="2100" spc="26" dirty="0">
                <a:latin typeface="Calibri"/>
                <a:cs typeface="Calibri"/>
              </a:rPr>
              <a:t> </a:t>
            </a:r>
            <a:r>
              <a:rPr sz="2100" spc="-4" dirty="0">
                <a:latin typeface="Calibri"/>
                <a:cs typeface="Calibri"/>
              </a:rPr>
              <a:t>a</a:t>
            </a:r>
            <a:r>
              <a:rPr sz="2100" dirty="0">
                <a:latin typeface="Calibri"/>
                <a:cs typeface="Calibri"/>
              </a:rPr>
              <a:t> </a:t>
            </a:r>
            <a:r>
              <a:rPr sz="2100" spc="-4" dirty="0">
                <a:latin typeface="Calibri"/>
                <a:cs typeface="Calibri"/>
              </a:rPr>
              <a:t>base</a:t>
            </a:r>
            <a:r>
              <a:rPr sz="2100" spc="-19" dirty="0">
                <a:latin typeface="Calibri"/>
                <a:cs typeface="Calibri"/>
              </a:rPr>
              <a:t> </a:t>
            </a:r>
            <a:r>
              <a:rPr sz="2100" spc="-15" dirty="0">
                <a:latin typeface="Calibri"/>
                <a:cs typeface="Calibri"/>
              </a:rPr>
              <a:t>rootfs</a:t>
            </a:r>
            <a:r>
              <a:rPr sz="2100" spc="15" dirty="0">
                <a:latin typeface="Calibri"/>
                <a:cs typeface="Calibri"/>
              </a:rPr>
              <a:t> </a:t>
            </a:r>
            <a:r>
              <a:rPr sz="2100" spc="-8" dirty="0">
                <a:latin typeface="Calibri"/>
                <a:cs typeface="Calibri"/>
              </a:rPr>
              <a:t>image</a:t>
            </a:r>
            <a:endParaRPr sz="2100">
              <a:latin typeface="Calibri"/>
              <a:cs typeface="Calibri"/>
            </a:endParaRPr>
          </a:p>
        </p:txBody>
      </p:sp>
      <p:sp>
        <p:nvSpPr>
          <p:cNvPr id="4" name="object 2">
            <a:extLst>
              <a:ext uri="{FF2B5EF4-FFF2-40B4-BE49-F238E27FC236}">
                <a16:creationId xmlns:a16="http://schemas.microsoft.com/office/drawing/2014/main" id="{343506C4-567A-9F9C-9428-BA253D8EDC05}"/>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Mount namespaces</a:t>
            </a:r>
            <a:endParaRPr lang="en-US" sz="2800" kern="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Virtualisation</a:t>
            </a:r>
            <a:endParaRPr lang="en-US" dirty="0"/>
          </a:p>
        </p:txBody>
      </p:sp>
      <p:sp>
        <p:nvSpPr>
          <p:cNvPr id="3" name="Content Placeholder 2"/>
          <p:cNvSpPr>
            <a:spLocks noGrp="1"/>
          </p:cNvSpPr>
          <p:nvPr>
            <p:ph idx="1"/>
          </p:nvPr>
        </p:nvSpPr>
        <p:spPr>
          <a:xfrm>
            <a:off x="531307" y="1268016"/>
            <a:ext cx="7984043" cy="3399234"/>
          </a:xfrm>
        </p:spPr>
        <p:txBody>
          <a:bodyPr>
            <a:normAutofit/>
          </a:bodyPr>
          <a:lstStyle/>
          <a:p>
            <a:pPr>
              <a:defRPr/>
            </a:pPr>
            <a:r>
              <a:rPr lang="en-US" dirty="0"/>
              <a:t>Generally</a:t>
            </a:r>
          </a:p>
          <a:p>
            <a:pPr lvl="1">
              <a:defRPr/>
            </a:pPr>
            <a:r>
              <a:rPr lang="en-US" dirty="0"/>
              <a:t>A machine that’s implemented in software, rather than hardware</a:t>
            </a:r>
          </a:p>
          <a:p>
            <a:pPr lvl="1">
              <a:defRPr/>
            </a:pPr>
            <a:r>
              <a:rPr lang="en-US" dirty="0"/>
              <a:t>A self-contained environment that acts like a computer</a:t>
            </a:r>
          </a:p>
          <a:p>
            <a:pPr lvl="1">
              <a:defRPr/>
            </a:pPr>
            <a:r>
              <a:rPr lang="en-US" dirty="0"/>
              <a:t>An abstract specification for a computing device (instruction set, etc.)</a:t>
            </a:r>
          </a:p>
          <a:p>
            <a:pPr>
              <a:defRPr/>
            </a:pPr>
            <a:r>
              <a:rPr lang="en-US" dirty="0"/>
              <a:t>Common distinction:</a:t>
            </a:r>
          </a:p>
          <a:p>
            <a:pPr lvl="1">
              <a:defRPr/>
            </a:pPr>
            <a:r>
              <a:rPr lang="en-US" dirty="0"/>
              <a:t>(language-based) virtual machines </a:t>
            </a:r>
          </a:p>
          <a:p>
            <a:pPr lvl="2">
              <a:defRPr/>
            </a:pPr>
            <a:r>
              <a:rPr lang="en-US" dirty="0"/>
              <a:t>Instruction set usually does not resemble any existing architecture</a:t>
            </a:r>
          </a:p>
          <a:p>
            <a:pPr lvl="2">
              <a:defRPr/>
            </a:pPr>
            <a:r>
              <a:rPr lang="en-US" dirty="0"/>
              <a:t>Java VM, </a:t>
            </a:r>
            <a:r>
              <a:rPr lang="en-US" dirty="0" err="1"/>
              <a:t>.Net</a:t>
            </a:r>
            <a:r>
              <a:rPr lang="en-US" dirty="0"/>
              <a:t> CLR, many others</a:t>
            </a:r>
          </a:p>
          <a:p>
            <a:pPr lvl="1">
              <a:defRPr/>
            </a:pPr>
            <a:r>
              <a:rPr lang="en-US" dirty="0"/>
              <a:t>Virtual Machine Monitors (VMM) or Hypervisor</a:t>
            </a:r>
          </a:p>
          <a:p>
            <a:pPr lvl="2">
              <a:defRPr/>
            </a:pPr>
            <a:r>
              <a:rPr lang="en-US" dirty="0"/>
              <a:t>instruction set fully or partially taken from a real architecture</a:t>
            </a:r>
          </a:p>
          <a:p>
            <a:pPr lvl="2">
              <a:defRPr/>
            </a:pPr>
            <a:endParaRPr lang="en-US" dirty="0"/>
          </a:p>
        </p:txBody>
      </p:sp>
      <p:sp>
        <p:nvSpPr>
          <p:cNvPr id="4" name="object 2">
            <a:extLst>
              <a:ext uri="{FF2B5EF4-FFF2-40B4-BE49-F238E27FC236}">
                <a16:creationId xmlns:a16="http://schemas.microsoft.com/office/drawing/2014/main" id="{F23A3DB2-AE83-B40F-9DA3-AA2E4C417AD0}"/>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Virtualization</a:t>
            </a:r>
            <a:endParaRPr lang="en-US" sz="2800" kern="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4536281" cy="1025761"/>
          </a:xfrm>
          <a:prstGeom prst="rect">
            <a:avLst/>
          </a:prstGeom>
        </p:spPr>
        <p:txBody>
          <a:bodyPr vert="horz" wrap="square" lIns="0" tIns="10001" rIns="0" bIns="0" rtlCol="0">
            <a:spAutoFit/>
          </a:bodyPr>
          <a:lstStyle/>
          <a:p>
            <a:pPr marL="9525">
              <a:spcBef>
                <a:spcPts val="79"/>
              </a:spcBef>
            </a:pPr>
            <a:r>
              <a:rPr sz="3300" spc="-8" dirty="0"/>
              <a:t>Mount </a:t>
            </a:r>
            <a:r>
              <a:rPr sz="3300" dirty="0"/>
              <a:t>namespaces</a:t>
            </a:r>
            <a:r>
              <a:rPr sz="3300" spc="-4" dirty="0"/>
              <a:t> </a:t>
            </a:r>
            <a:r>
              <a:rPr sz="3300" dirty="0"/>
              <a:t>and</a:t>
            </a:r>
            <a:r>
              <a:rPr sz="3300" spc="-64" dirty="0"/>
              <a:t> </a:t>
            </a:r>
            <a:r>
              <a:rPr sz="3300" spc="-19" dirty="0"/>
              <a:t>ps</a:t>
            </a:r>
            <a:endParaRPr sz="3300"/>
          </a:p>
        </p:txBody>
      </p:sp>
      <p:sp>
        <p:nvSpPr>
          <p:cNvPr id="3" name="object 3"/>
          <p:cNvSpPr txBox="1">
            <a:spLocks noGrp="1"/>
          </p:cNvSpPr>
          <p:nvPr>
            <p:ph type="body" idx="1"/>
          </p:nvPr>
        </p:nvSpPr>
        <p:spPr>
          <a:xfrm>
            <a:off x="315552" y="869976"/>
            <a:ext cx="7071753" cy="3228608"/>
          </a:xfrm>
          <a:prstGeom prst="rect">
            <a:avLst/>
          </a:prstGeom>
        </p:spPr>
        <p:txBody>
          <a:bodyPr vert="horz" wrap="square" lIns="0" tIns="9049" rIns="0" bIns="0" rtlCol="0">
            <a:spAutoFit/>
          </a:bodyPr>
          <a:lstStyle/>
          <a:p>
            <a:pPr marL="180975" indent="-171926">
              <a:lnSpc>
                <a:spcPts val="2497"/>
              </a:lnSpc>
              <a:spcBef>
                <a:spcPts val="71"/>
              </a:spcBef>
              <a:buFont typeface="Arial MT"/>
              <a:buChar char="•"/>
              <a:tabLst>
                <a:tab pos="181451" algn="l"/>
              </a:tabLst>
            </a:pPr>
            <a:r>
              <a:rPr sz="1600" spc="-8" dirty="0"/>
              <a:t>How</a:t>
            </a:r>
            <a:r>
              <a:rPr sz="1600" spc="-4" dirty="0"/>
              <a:t> </a:t>
            </a:r>
            <a:r>
              <a:rPr sz="1600" spc="-8" dirty="0"/>
              <a:t>does </a:t>
            </a:r>
            <a:r>
              <a:rPr sz="1600" spc="-4" dirty="0"/>
              <a:t>“ps” </a:t>
            </a:r>
            <a:r>
              <a:rPr sz="1600" spc="-8" dirty="0"/>
              <a:t>work?</a:t>
            </a:r>
          </a:p>
          <a:p>
            <a:pPr marL="523875" lvl="1" indent="-171926">
              <a:lnSpc>
                <a:spcPts val="2108"/>
              </a:lnSpc>
              <a:buFont typeface="Arial MT"/>
              <a:buChar char="•"/>
              <a:tabLst>
                <a:tab pos="524351" algn="l"/>
              </a:tabLst>
            </a:pPr>
            <a:r>
              <a:rPr sz="1600" spc="-4" dirty="0">
                <a:latin typeface="Calibri"/>
                <a:cs typeface="Calibri"/>
              </a:rPr>
              <a:t>Linux</a:t>
            </a:r>
            <a:r>
              <a:rPr sz="1600" spc="-8" dirty="0">
                <a:latin typeface="Calibri"/>
                <a:cs typeface="Calibri"/>
              </a:rPr>
              <a:t> </a:t>
            </a:r>
            <a:r>
              <a:rPr sz="1600" spc="-4" dirty="0">
                <a:latin typeface="Calibri"/>
                <a:cs typeface="Calibri"/>
              </a:rPr>
              <a:t>has </a:t>
            </a:r>
            <a:r>
              <a:rPr sz="1600" dirty="0">
                <a:latin typeface="Calibri"/>
                <a:cs typeface="Calibri"/>
              </a:rPr>
              <a:t>a</a:t>
            </a:r>
            <a:r>
              <a:rPr sz="1600" spc="-11" dirty="0">
                <a:latin typeface="Calibri"/>
                <a:cs typeface="Calibri"/>
              </a:rPr>
              <a:t> </a:t>
            </a:r>
            <a:r>
              <a:rPr sz="1600" spc="-4" dirty="0">
                <a:latin typeface="Calibri"/>
                <a:cs typeface="Calibri"/>
              </a:rPr>
              <a:t>special</a:t>
            </a:r>
            <a:r>
              <a:rPr sz="1600" spc="4" dirty="0">
                <a:latin typeface="Calibri"/>
                <a:cs typeface="Calibri"/>
              </a:rPr>
              <a:t> </a:t>
            </a:r>
            <a:r>
              <a:rPr sz="1600" spc="-11" dirty="0">
                <a:latin typeface="Calibri"/>
                <a:cs typeface="Calibri"/>
              </a:rPr>
              <a:t>procfs,</a:t>
            </a:r>
            <a:r>
              <a:rPr sz="1600" spc="4" dirty="0">
                <a:latin typeface="Calibri"/>
                <a:cs typeface="Calibri"/>
              </a:rPr>
              <a:t> </a:t>
            </a:r>
            <a:r>
              <a:rPr sz="1600" dirty="0">
                <a:latin typeface="Calibri"/>
                <a:cs typeface="Calibri"/>
              </a:rPr>
              <a:t>in</a:t>
            </a:r>
            <a:r>
              <a:rPr sz="1600" spc="-11" dirty="0">
                <a:latin typeface="Calibri"/>
                <a:cs typeface="Calibri"/>
              </a:rPr>
              <a:t> </a:t>
            </a:r>
            <a:r>
              <a:rPr sz="1600" dirty="0">
                <a:latin typeface="Calibri"/>
                <a:cs typeface="Calibri"/>
              </a:rPr>
              <a:t>which </a:t>
            </a:r>
            <a:r>
              <a:rPr sz="1600" spc="-11" dirty="0">
                <a:latin typeface="Calibri"/>
                <a:cs typeface="Calibri"/>
              </a:rPr>
              <a:t>kernel</a:t>
            </a:r>
            <a:r>
              <a:rPr sz="1600" spc="-19" dirty="0">
                <a:latin typeface="Calibri"/>
                <a:cs typeface="Calibri"/>
              </a:rPr>
              <a:t> </a:t>
            </a:r>
            <a:r>
              <a:rPr sz="1600" spc="-8" dirty="0">
                <a:latin typeface="Calibri"/>
                <a:cs typeface="Calibri"/>
              </a:rPr>
              <a:t>populates</a:t>
            </a:r>
            <a:r>
              <a:rPr sz="1600" dirty="0">
                <a:latin typeface="Calibri"/>
                <a:cs typeface="Calibri"/>
              </a:rPr>
              <a:t> </a:t>
            </a:r>
            <a:r>
              <a:rPr sz="1600" spc="-15" dirty="0">
                <a:latin typeface="Calibri"/>
                <a:cs typeface="Calibri"/>
              </a:rPr>
              <a:t>info</a:t>
            </a:r>
            <a:r>
              <a:rPr sz="1600" spc="-4" dirty="0">
                <a:latin typeface="Calibri"/>
                <a:cs typeface="Calibri"/>
              </a:rPr>
              <a:t> on </a:t>
            </a:r>
            <a:r>
              <a:rPr sz="1600" spc="-8" dirty="0">
                <a:latin typeface="Calibri"/>
                <a:cs typeface="Calibri"/>
              </a:rPr>
              <a:t>processes</a:t>
            </a:r>
            <a:endParaRPr sz="1600" dirty="0">
              <a:latin typeface="Calibri"/>
              <a:cs typeface="Calibri"/>
            </a:endParaRPr>
          </a:p>
          <a:p>
            <a:pPr marL="523875" lvl="1" indent="-171926">
              <a:lnSpc>
                <a:spcPts val="2104"/>
              </a:lnSpc>
              <a:buFont typeface="Arial MT"/>
              <a:buChar char="•"/>
              <a:tabLst>
                <a:tab pos="524351" algn="l"/>
              </a:tabLst>
            </a:pPr>
            <a:r>
              <a:rPr sz="1600" spc="-4" dirty="0">
                <a:latin typeface="Calibri"/>
                <a:cs typeface="Calibri"/>
              </a:rPr>
              <a:t>Reading</a:t>
            </a:r>
            <a:r>
              <a:rPr sz="1600" spc="-23" dirty="0">
                <a:latin typeface="Calibri"/>
                <a:cs typeface="Calibri"/>
              </a:rPr>
              <a:t> </a:t>
            </a:r>
            <a:r>
              <a:rPr sz="1600" spc="-8" dirty="0">
                <a:latin typeface="Calibri"/>
                <a:cs typeface="Calibri"/>
              </a:rPr>
              <a:t>/proc/PID/.. </a:t>
            </a:r>
            <a:r>
              <a:rPr sz="1600" spc="-4" dirty="0">
                <a:latin typeface="Calibri"/>
                <a:cs typeface="Calibri"/>
              </a:rPr>
              <a:t>does</a:t>
            </a:r>
            <a:r>
              <a:rPr sz="1600" dirty="0">
                <a:latin typeface="Calibri"/>
                <a:cs typeface="Calibri"/>
              </a:rPr>
              <a:t> </a:t>
            </a:r>
            <a:r>
              <a:rPr sz="1600" spc="-4" dirty="0">
                <a:latin typeface="Calibri"/>
                <a:cs typeface="Calibri"/>
              </a:rPr>
              <a:t>not</a:t>
            </a:r>
            <a:r>
              <a:rPr sz="1600" dirty="0">
                <a:latin typeface="Calibri"/>
                <a:cs typeface="Calibri"/>
              </a:rPr>
              <a:t> </a:t>
            </a:r>
            <a:r>
              <a:rPr sz="1600" spc="-8" dirty="0">
                <a:latin typeface="Calibri"/>
                <a:cs typeface="Calibri"/>
              </a:rPr>
              <a:t>read</a:t>
            </a:r>
            <a:r>
              <a:rPr sz="1600" dirty="0">
                <a:latin typeface="Calibri"/>
                <a:cs typeface="Calibri"/>
              </a:rPr>
              <a:t> </a:t>
            </a:r>
            <a:r>
              <a:rPr sz="1600" spc="-4" dirty="0">
                <a:latin typeface="Calibri"/>
                <a:cs typeface="Calibri"/>
              </a:rPr>
              <a:t>file</a:t>
            </a:r>
            <a:r>
              <a:rPr sz="1600" dirty="0">
                <a:latin typeface="Calibri"/>
                <a:cs typeface="Calibri"/>
              </a:rPr>
              <a:t> </a:t>
            </a:r>
            <a:r>
              <a:rPr sz="1600" spc="-8" dirty="0">
                <a:latin typeface="Calibri"/>
                <a:cs typeface="Calibri"/>
              </a:rPr>
              <a:t>from</a:t>
            </a:r>
            <a:r>
              <a:rPr sz="1600" spc="-11" dirty="0">
                <a:latin typeface="Calibri"/>
                <a:cs typeface="Calibri"/>
              </a:rPr>
              <a:t> </a:t>
            </a:r>
            <a:r>
              <a:rPr sz="1600" spc="-4" dirty="0">
                <a:latin typeface="Calibri"/>
                <a:cs typeface="Calibri"/>
              </a:rPr>
              <a:t>disk,</a:t>
            </a:r>
            <a:r>
              <a:rPr sz="1600" dirty="0">
                <a:latin typeface="Calibri"/>
                <a:cs typeface="Calibri"/>
              </a:rPr>
              <a:t> </a:t>
            </a:r>
            <a:r>
              <a:rPr sz="1600" spc="-4" dirty="0">
                <a:latin typeface="Calibri"/>
                <a:cs typeface="Calibri"/>
              </a:rPr>
              <a:t>but</a:t>
            </a:r>
            <a:r>
              <a:rPr sz="1600" dirty="0">
                <a:latin typeface="Calibri"/>
                <a:cs typeface="Calibri"/>
              </a:rPr>
              <a:t> </a:t>
            </a:r>
            <a:r>
              <a:rPr sz="1600" spc="-11" dirty="0">
                <a:latin typeface="Calibri"/>
                <a:cs typeface="Calibri"/>
              </a:rPr>
              <a:t>fetches</a:t>
            </a:r>
            <a:r>
              <a:rPr sz="1600" spc="-4" dirty="0">
                <a:latin typeface="Calibri"/>
                <a:cs typeface="Calibri"/>
              </a:rPr>
              <a:t> </a:t>
            </a:r>
            <a:r>
              <a:rPr sz="1600" spc="-15" dirty="0">
                <a:latin typeface="Calibri"/>
                <a:cs typeface="Calibri"/>
              </a:rPr>
              <a:t>info</a:t>
            </a:r>
            <a:r>
              <a:rPr sz="1600" spc="-4" dirty="0">
                <a:latin typeface="Calibri"/>
                <a:cs typeface="Calibri"/>
              </a:rPr>
              <a:t> </a:t>
            </a:r>
            <a:r>
              <a:rPr sz="1600" spc="-11" dirty="0">
                <a:latin typeface="Calibri"/>
                <a:cs typeface="Calibri"/>
              </a:rPr>
              <a:t>from</a:t>
            </a:r>
            <a:r>
              <a:rPr sz="1600" dirty="0">
                <a:latin typeface="Calibri"/>
                <a:cs typeface="Calibri"/>
              </a:rPr>
              <a:t> </a:t>
            </a:r>
            <a:r>
              <a:rPr sz="1600" spc="-4" dirty="0">
                <a:latin typeface="Calibri"/>
                <a:cs typeface="Calibri"/>
              </a:rPr>
              <a:t>OS</a:t>
            </a:r>
            <a:endParaRPr sz="1600" dirty="0">
              <a:latin typeface="Calibri"/>
              <a:cs typeface="Calibri"/>
            </a:endParaRPr>
          </a:p>
          <a:p>
            <a:pPr marL="523875" lvl="1" indent="-171926">
              <a:lnSpc>
                <a:spcPts val="2134"/>
              </a:lnSpc>
              <a:buFont typeface="Arial MT"/>
              <a:buChar char="•"/>
              <a:tabLst>
                <a:tab pos="524351" algn="l"/>
              </a:tabLst>
            </a:pPr>
            <a:r>
              <a:rPr sz="1600" spc="-11" dirty="0">
                <a:latin typeface="Calibri"/>
                <a:cs typeface="Calibri"/>
              </a:rPr>
              <a:t>procfs </a:t>
            </a:r>
            <a:r>
              <a:rPr sz="1600" spc="-8" dirty="0">
                <a:latin typeface="Calibri"/>
                <a:cs typeface="Calibri"/>
              </a:rPr>
              <a:t>mounted</a:t>
            </a:r>
            <a:r>
              <a:rPr sz="1600" spc="-4" dirty="0">
                <a:latin typeface="Calibri"/>
                <a:cs typeface="Calibri"/>
              </a:rPr>
              <a:t> on</a:t>
            </a:r>
            <a:r>
              <a:rPr sz="1600" spc="-8" dirty="0">
                <a:latin typeface="Calibri"/>
                <a:cs typeface="Calibri"/>
              </a:rPr>
              <a:t> </a:t>
            </a:r>
            <a:r>
              <a:rPr sz="1600" spc="-11" dirty="0">
                <a:latin typeface="Calibri"/>
                <a:cs typeface="Calibri"/>
              </a:rPr>
              <a:t>root</a:t>
            </a:r>
            <a:r>
              <a:rPr sz="1600" spc="-15" dirty="0">
                <a:latin typeface="Calibri"/>
                <a:cs typeface="Calibri"/>
              </a:rPr>
              <a:t> </a:t>
            </a:r>
            <a:r>
              <a:rPr sz="1600" dirty="0">
                <a:latin typeface="Calibri"/>
                <a:cs typeface="Calibri"/>
              </a:rPr>
              <a:t>as</a:t>
            </a:r>
            <a:r>
              <a:rPr sz="1600" spc="-11" dirty="0">
                <a:latin typeface="Calibri"/>
                <a:cs typeface="Calibri"/>
              </a:rPr>
              <a:t> </a:t>
            </a:r>
            <a:r>
              <a:rPr sz="1600" dirty="0">
                <a:latin typeface="Calibri"/>
                <a:cs typeface="Calibri"/>
              </a:rPr>
              <a:t>a</a:t>
            </a:r>
            <a:r>
              <a:rPr sz="1600" spc="-8" dirty="0">
                <a:latin typeface="Calibri"/>
                <a:cs typeface="Calibri"/>
              </a:rPr>
              <a:t> </a:t>
            </a:r>
            <a:r>
              <a:rPr sz="1600" spc="-4" dirty="0">
                <a:latin typeface="Calibri"/>
                <a:cs typeface="Calibri"/>
              </a:rPr>
              <a:t>special</a:t>
            </a:r>
            <a:r>
              <a:rPr sz="1600" spc="-11" dirty="0">
                <a:latin typeface="Calibri"/>
                <a:cs typeface="Calibri"/>
              </a:rPr>
              <a:t> </a:t>
            </a:r>
            <a:r>
              <a:rPr sz="1600" dirty="0">
                <a:latin typeface="Calibri"/>
                <a:cs typeface="Calibri"/>
              </a:rPr>
              <a:t>type</a:t>
            </a:r>
            <a:r>
              <a:rPr sz="1600" spc="-11" dirty="0">
                <a:latin typeface="Calibri"/>
                <a:cs typeface="Calibri"/>
              </a:rPr>
              <a:t> </a:t>
            </a:r>
            <a:r>
              <a:rPr sz="1600" spc="-4" dirty="0">
                <a:latin typeface="Calibri"/>
                <a:cs typeface="Calibri"/>
              </a:rPr>
              <a:t>of</a:t>
            </a:r>
            <a:r>
              <a:rPr sz="1600" dirty="0">
                <a:latin typeface="Calibri"/>
                <a:cs typeface="Calibri"/>
              </a:rPr>
              <a:t> </a:t>
            </a:r>
            <a:r>
              <a:rPr sz="1600" spc="-11" dirty="0">
                <a:latin typeface="Calibri"/>
                <a:cs typeface="Calibri"/>
              </a:rPr>
              <a:t>filesystem</a:t>
            </a:r>
            <a:endParaRPr sz="1600" dirty="0">
              <a:latin typeface="Calibri"/>
              <a:cs typeface="Calibri"/>
            </a:endParaRPr>
          </a:p>
          <a:p>
            <a:pPr marL="180975" marR="3810" indent="-171926">
              <a:lnSpc>
                <a:spcPct val="80000"/>
              </a:lnSpc>
              <a:spcBef>
                <a:spcPts val="735"/>
              </a:spcBef>
              <a:buFont typeface="Arial MT"/>
              <a:buChar char="•"/>
              <a:tabLst>
                <a:tab pos="181451" algn="l"/>
              </a:tabLst>
            </a:pPr>
            <a:r>
              <a:rPr sz="1600" spc="-4" dirty="0"/>
              <a:t>P1</a:t>
            </a:r>
            <a:r>
              <a:rPr sz="1600" spc="15" dirty="0"/>
              <a:t> </a:t>
            </a:r>
            <a:r>
              <a:rPr sz="1600" spc="-4" dirty="0"/>
              <a:t>clones</a:t>
            </a:r>
            <a:r>
              <a:rPr sz="1600" spc="4" dirty="0"/>
              <a:t> </a:t>
            </a:r>
            <a:r>
              <a:rPr sz="1600" spc="-4" dirty="0"/>
              <a:t>P2</a:t>
            </a:r>
            <a:r>
              <a:rPr sz="1600" spc="15" dirty="0"/>
              <a:t> </a:t>
            </a:r>
            <a:r>
              <a:rPr sz="1600" spc="-15" dirty="0"/>
              <a:t>to</a:t>
            </a:r>
            <a:r>
              <a:rPr sz="1600" dirty="0"/>
              <a:t> </a:t>
            </a:r>
            <a:r>
              <a:rPr sz="1600" spc="-4" dirty="0"/>
              <a:t>be in</a:t>
            </a:r>
            <a:r>
              <a:rPr sz="1600" spc="8" dirty="0"/>
              <a:t> </a:t>
            </a:r>
            <a:r>
              <a:rPr sz="1600" spc="-11" dirty="0"/>
              <a:t>new</a:t>
            </a:r>
            <a:r>
              <a:rPr sz="1600" spc="11" dirty="0"/>
              <a:t> </a:t>
            </a:r>
            <a:r>
              <a:rPr sz="1600" spc="-4" dirty="0"/>
              <a:t>PID</a:t>
            </a:r>
            <a:r>
              <a:rPr sz="1600" spc="8" dirty="0"/>
              <a:t> </a:t>
            </a:r>
            <a:r>
              <a:rPr sz="1600" spc="-8" dirty="0"/>
              <a:t>namespace</a:t>
            </a:r>
            <a:r>
              <a:rPr sz="1600" spc="8" dirty="0"/>
              <a:t> </a:t>
            </a:r>
            <a:r>
              <a:rPr sz="1600" spc="-8" dirty="0"/>
              <a:t>but</a:t>
            </a:r>
            <a:r>
              <a:rPr sz="1600" spc="8" dirty="0"/>
              <a:t> </a:t>
            </a:r>
            <a:r>
              <a:rPr sz="1600" spc="-8" dirty="0"/>
              <a:t>uses</a:t>
            </a:r>
            <a:r>
              <a:rPr sz="1600" spc="11" dirty="0"/>
              <a:t> </a:t>
            </a:r>
            <a:r>
              <a:rPr sz="1600" spc="-4" dirty="0"/>
              <a:t>old</a:t>
            </a:r>
            <a:r>
              <a:rPr sz="1600" spc="4" dirty="0"/>
              <a:t> </a:t>
            </a:r>
            <a:r>
              <a:rPr sz="1600" spc="-8" dirty="0"/>
              <a:t>mount </a:t>
            </a:r>
            <a:r>
              <a:rPr sz="1600" spc="-4" dirty="0"/>
              <a:t> </a:t>
            </a:r>
            <a:r>
              <a:rPr sz="1600" spc="-8" dirty="0"/>
              <a:t>namespace.</a:t>
            </a:r>
            <a:r>
              <a:rPr sz="1600" spc="23" dirty="0"/>
              <a:t> </a:t>
            </a:r>
            <a:r>
              <a:rPr sz="1600" spc="-49" dirty="0"/>
              <a:t>We</a:t>
            </a:r>
            <a:r>
              <a:rPr sz="1600" spc="4" dirty="0"/>
              <a:t> </a:t>
            </a:r>
            <a:r>
              <a:rPr sz="1600" spc="-8" dirty="0"/>
              <a:t>open</a:t>
            </a:r>
            <a:r>
              <a:rPr sz="1600" spc="15" dirty="0"/>
              <a:t> </a:t>
            </a:r>
            <a:r>
              <a:rPr sz="1600" spc="-8" dirty="0"/>
              <a:t>shell</a:t>
            </a:r>
            <a:r>
              <a:rPr sz="1600" spc="8" dirty="0"/>
              <a:t> </a:t>
            </a:r>
            <a:r>
              <a:rPr sz="1600" spc="-4" dirty="0"/>
              <a:t>in</a:t>
            </a:r>
            <a:r>
              <a:rPr sz="1600" spc="4" dirty="0"/>
              <a:t> </a:t>
            </a:r>
            <a:r>
              <a:rPr sz="1600" spc="-11" dirty="0"/>
              <a:t>new</a:t>
            </a:r>
            <a:r>
              <a:rPr sz="1600" spc="15" dirty="0"/>
              <a:t> </a:t>
            </a:r>
            <a:r>
              <a:rPr sz="1600" spc="-4" dirty="0"/>
              <a:t>PID</a:t>
            </a:r>
            <a:r>
              <a:rPr sz="1600" spc="8" dirty="0"/>
              <a:t> </a:t>
            </a:r>
            <a:r>
              <a:rPr sz="1600" spc="-8" dirty="0"/>
              <a:t>namespace</a:t>
            </a:r>
            <a:r>
              <a:rPr sz="1600" spc="11" dirty="0"/>
              <a:t> </a:t>
            </a:r>
            <a:r>
              <a:rPr sz="1600" spc="-4" dirty="0"/>
              <a:t>and</a:t>
            </a:r>
            <a:r>
              <a:rPr sz="1600" spc="11" dirty="0"/>
              <a:t> </a:t>
            </a:r>
            <a:r>
              <a:rPr sz="1600" spc="-4" dirty="0"/>
              <a:t>run</a:t>
            </a:r>
            <a:r>
              <a:rPr sz="1600" spc="15" dirty="0"/>
              <a:t> </a:t>
            </a:r>
            <a:r>
              <a:rPr sz="1600" spc="-8" dirty="0"/>
              <a:t>ps.</a:t>
            </a:r>
            <a:r>
              <a:rPr sz="1600" spc="23" dirty="0"/>
              <a:t> </a:t>
            </a:r>
            <a:r>
              <a:rPr sz="1600" spc="-49" dirty="0"/>
              <a:t>We</a:t>
            </a:r>
            <a:r>
              <a:rPr sz="1600" spc="15" dirty="0"/>
              <a:t> </a:t>
            </a:r>
            <a:r>
              <a:rPr sz="1600" spc="-4" dirty="0"/>
              <a:t>will </a:t>
            </a:r>
            <a:r>
              <a:rPr sz="1600" spc="-465" dirty="0"/>
              <a:t> </a:t>
            </a:r>
            <a:r>
              <a:rPr sz="1600" spc="-11" dirty="0"/>
              <a:t>still</a:t>
            </a:r>
            <a:r>
              <a:rPr sz="1600" spc="8" dirty="0"/>
              <a:t> </a:t>
            </a:r>
            <a:r>
              <a:rPr sz="1600" spc="-4" dirty="0"/>
              <a:t>see all</a:t>
            </a:r>
            <a:r>
              <a:rPr sz="1600" spc="-11" dirty="0"/>
              <a:t> processes</a:t>
            </a:r>
            <a:r>
              <a:rPr sz="1600" spc="11" dirty="0"/>
              <a:t> </a:t>
            </a:r>
            <a:r>
              <a:rPr sz="1600" spc="-4" dirty="0"/>
              <a:t>of </a:t>
            </a:r>
            <a:r>
              <a:rPr sz="1600" spc="-11" dirty="0"/>
              <a:t>parent</a:t>
            </a:r>
            <a:r>
              <a:rPr sz="1600" spc="11" dirty="0"/>
              <a:t> </a:t>
            </a:r>
            <a:r>
              <a:rPr sz="1600" spc="-8" dirty="0"/>
              <a:t>namespace.</a:t>
            </a:r>
            <a:r>
              <a:rPr sz="1600" spc="19" dirty="0"/>
              <a:t> </a:t>
            </a:r>
            <a:r>
              <a:rPr sz="1600" spc="-15" dirty="0"/>
              <a:t>Why?</a:t>
            </a:r>
          </a:p>
          <a:p>
            <a:pPr marL="171450" marR="1444942" lvl="1" indent="-171450" algn="r">
              <a:lnSpc>
                <a:spcPts val="2119"/>
              </a:lnSpc>
              <a:buFont typeface="Arial MT"/>
              <a:buChar char="•"/>
              <a:tabLst>
                <a:tab pos="171450" algn="l"/>
              </a:tabLst>
            </a:pPr>
            <a:r>
              <a:rPr sz="1600" spc="-8" dirty="0">
                <a:latin typeface="Calibri"/>
                <a:cs typeface="Calibri"/>
              </a:rPr>
              <a:t>ps command </a:t>
            </a:r>
            <a:r>
              <a:rPr sz="1600" dirty="0">
                <a:latin typeface="Calibri"/>
                <a:cs typeface="Calibri"/>
              </a:rPr>
              <a:t>is</a:t>
            </a:r>
            <a:r>
              <a:rPr sz="1600" spc="4" dirty="0">
                <a:latin typeface="Calibri"/>
                <a:cs typeface="Calibri"/>
              </a:rPr>
              <a:t> </a:t>
            </a:r>
            <a:r>
              <a:rPr sz="1600" spc="-8" dirty="0">
                <a:latin typeface="Calibri"/>
                <a:cs typeface="Calibri"/>
              </a:rPr>
              <a:t>still</a:t>
            </a:r>
            <a:r>
              <a:rPr sz="1600" spc="-19" dirty="0">
                <a:latin typeface="Calibri"/>
                <a:cs typeface="Calibri"/>
              </a:rPr>
              <a:t> </a:t>
            </a:r>
            <a:r>
              <a:rPr sz="1600" spc="-4" dirty="0">
                <a:latin typeface="Calibri"/>
                <a:cs typeface="Calibri"/>
              </a:rPr>
              <a:t>using</a:t>
            </a:r>
            <a:r>
              <a:rPr sz="1600" spc="11" dirty="0">
                <a:latin typeface="Calibri"/>
                <a:cs typeface="Calibri"/>
              </a:rPr>
              <a:t> </a:t>
            </a:r>
            <a:r>
              <a:rPr sz="1600" spc="-11" dirty="0">
                <a:latin typeface="Calibri"/>
                <a:cs typeface="Calibri"/>
              </a:rPr>
              <a:t>procfs</a:t>
            </a:r>
            <a:r>
              <a:rPr sz="1600" spc="11" dirty="0">
                <a:latin typeface="Calibri"/>
                <a:cs typeface="Calibri"/>
              </a:rPr>
              <a:t> </a:t>
            </a:r>
            <a:r>
              <a:rPr sz="1600" spc="-4" dirty="0">
                <a:latin typeface="Calibri"/>
                <a:cs typeface="Calibri"/>
              </a:rPr>
              <a:t>of </a:t>
            </a:r>
            <a:r>
              <a:rPr sz="1600" spc="-15" dirty="0">
                <a:latin typeface="Calibri"/>
                <a:cs typeface="Calibri"/>
              </a:rPr>
              <a:t>parent’s</a:t>
            </a:r>
            <a:r>
              <a:rPr sz="1600" dirty="0">
                <a:latin typeface="Calibri"/>
                <a:cs typeface="Calibri"/>
              </a:rPr>
              <a:t> </a:t>
            </a:r>
            <a:r>
              <a:rPr sz="1600" spc="-8" dirty="0">
                <a:latin typeface="Calibri"/>
                <a:cs typeface="Calibri"/>
              </a:rPr>
              <a:t>mount </a:t>
            </a:r>
            <a:r>
              <a:rPr sz="1600" spc="-4" dirty="0">
                <a:latin typeface="Calibri"/>
                <a:cs typeface="Calibri"/>
              </a:rPr>
              <a:t>namespace</a:t>
            </a:r>
            <a:endParaRPr lang="en-US" sz="1600" dirty="0">
              <a:latin typeface="Calibri"/>
              <a:cs typeface="Calibri"/>
            </a:endParaRPr>
          </a:p>
          <a:p>
            <a:pPr marL="285274" marR="1404461" indent="-285750" algn="l">
              <a:lnSpc>
                <a:spcPts val="2497"/>
              </a:lnSpc>
              <a:spcBef>
                <a:spcPts val="229"/>
              </a:spcBef>
              <a:buFont typeface="Arial" panose="020B0604020202020204" pitchFamily="34" charset="0"/>
              <a:buChar char="•"/>
              <a:tabLst>
                <a:tab pos="181451" algn="l"/>
              </a:tabLst>
            </a:pPr>
            <a:r>
              <a:rPr lang="en-US" sz="1600" spc="-8" dirty="0"/>
              <a:t>How</a:t>
            </a:r>
            <a:r>
              <a:rPr lang="en-US" sz="1600" spc="8" dirty="0"/>
              <a:t> </a:t>
            </a:r>
            <a:r>
              <a:rPr lang="en-US" sz="1600" spc="-15" dirty="0"/>
              <a:t>to</a:t>
            </a:r>
            <a:r>
              <a:rPr lang="en-US" sz="1600" spc="-8" dirty="0"/>
              <a:t> </a:t>
            </a:r>
            <a:r>
              <a:rPr lang="en-US" sz="1600" spc="-19" dirty="0"/>
              <a:t>make</a:t>
            </a:r>
            <a:r>
              <a:rPr lang="en-US" sz="1600" spc="4" dirty="0"/>
              <a:t> </a:t>
            </a:r>
            <a:r>
              <a:rPr lang="en-US" sz="1600" spc="-11" dirty="0" err="1"/>
              <a:t>ps</a:t>
            </a:r>
            <a:r>
              <a:rPr lang="en-US" sz="1600" spc="15" dirty="0"/>
              <a:t> </a:t>
            </a:r>
            <a:r>
              <a:rPr lang="en-US" sz="1600" spc="-8" dirty="0"/>
              <a:t>work</a:t>
            </a:r>
            <a:r>
              <a:rPr lang="en-US" sz="1600" spc="-4" dirty="0"/>
              <a:t> </a:t>
            </a:r>
            <a:r>
              <a:rPr lang="en-US" sz="1600" spc="-8" dirty="0"/>
              <a:t>correctly</a:t>
            </a:r>
            <a:r>
              <a:rPr lang="en-US" sz="1600" spc="-11" dirty="0"/>
              <a:t> </a:t>
            </a:r>
            <a:r>
              <a:rPr lang="en-US" sz="1600" spc="-4" dirty="0"/>
              <a:t>within</a:t>
            </a:r>
            <a:r>
              <a:rPr lang="en-US" sz="1600" spc="8" dirty="0"/>
              <a:t> </a:t>
            </a:r>
            <a:r>
              <a:rPr lang="en-US" sz="1600" spc="-4" dirty="0"/>
              <a:t>a PID</a:t>
            </a:r>
            <a:r>
              <a:rPr lang="en-US" sz="1600" spc="4" dirty="0"/>
              <a:t> </a:t>
            </a:r>
            <a:r>
              <a:rPr lang="en-US" sz="1600" spc="-8" dirty="0"/>
              <a:t>namespace?</a:t>
            </a:r>
          </a:p>
          <a:p>
            <a:pPr marL="523875" lvl="1" indent="-171926">
              <a:lnSpc>
                <a:spcPts val="2111"/>
              </a:lnSpc>
              <a:buFont typeface="Arial MT"/>
              <a:buChar char="•"/>
              <a:tabLst>
                <a:tab pos="524351" algn="l"/>
              </a:tabLst>
            </a:pPr>
            <a:r>
              <a:rPr sz="1600" dirty="0">
                <a:latin typeface="Calibri"/>
                <a:cs typeface="Calibri"/>
              </a:rPr>
              <a:t>Place</a:t>
            </a:r>
            <a:r>
              <a:rPr sz="1600" spc="-11" dirty="0">
                <a:latin typeface="Calibri"/>
                <a:cs typeface="Calibri"/>
              </a:rPr>
              <a:t> </a:t>
            </a:r>
            <a:r>
              <a:rPr sz="1600" dirty="0">
                <a:latin typeface="Calibri"/>
                <a:cs typeface="Calibri"/>
              </a:rPr>
              <a:t>P2</a:t>
            </a:r>
            <a:r>
              <a:rPr sz="1600" spc="-8" dirty="0">
                <a:latin typeface="Calibri"/>
                <a:cs typeface="Calibri"/>
              </a:rPr>
              <a:t> </a:t>
            </a:r>
            <a:r>
              <a:rPr sz="1600" dirty="0">
                <a:latin typeface="Calibri"/>
                <a:cs typeface="Calibri"/>
              </a:rPr>
              <a:t>in </a:t>
            </a:r>
            <a:r>
              <a:rPr sz="1600" spc="-8" dirty="0">
                <a:latin typeface="Calibri"/>
                <a:cs typeface="Calibri"/>
              </a:rPr>
              <a:t>new</a:t>
            </a:r>
            <a:r>
              <a:rPr sz="1600" dirty="0">
                <a:latin typeface="Calibri"/>
                <a:cs typeface="Calibri"/>
              </a:rPr>
              <a:t> </a:t>
            </a:r>
            <a:r>
              <a:rPr sz="1600" spc="-8" dirty="0">
                <a:latin typeface="Calibri"/>
                <a:cs typeface="Calibri"/>
              </a:rPr>
              <a:t>mount</a:t>
            </a:r>
            <a:r>
              <a:rPr sz="1600" spc="-15" dirty="0">
                <a:latin typeface="Calibri"/>
                <a:cs typeface="Calibri"/>
              </a:rPr>
              <a:t> </a:t>
            </a:r>
            <a:r>
              <a:rPr sz="1600" spc="-4" dirty="0">
                <a:latin typeface="Calibri"/>
                <a:cs typeface="Calibri"/>
              </a:rPr>
              <a:t>namespace,</a:t>
            </a:r>
            <a:r>
              <a:rPr sz="1600" spc="-11" dirty="0">
                <a:latin typeface="Calibri"/>
                <a:cs typeface="Calibri"/>
              </a:rPr>
              <a:t> </a:t>
            </a:r>
            <a:r>
              <a:rPr sz="1600" spc="-8" dirty="0">
                <a:latin typeface="Calibri"/>
                <a:cs typeface="Calibri"/>
              </a:rPr>
              <a:t>mount</a:t>
            </a:r>
            <a:r>
              <a:rPr sz="1600" spc="-11" dirty="0">
                <a:latin typeface="Calibri"/>
                <a:cs typeface="Calibri"/>
              </a:rPr>
              <a:t> </a:t>
            </a:r>
            <a:r>
              <a:rPr sz="1600" dirty="0">
                <a:latin typeface="Calibri"/>
                <a:cs typeface="Calibri"/>
              </a:rPr>
              <a:t>a</a:t>
            </a:r>
            <a:r>
              <a:rPr sz="1600" spc="-4" dirty="0">
                <a:latin typeface="Calibri"/>
                <a:cs typeface="Calibri"/>
              </a:rPr>
              <a:t> new </a:t>
            </a:r>
            <a:r>
              <a:rPr sz="1600" spc="-11" dirty="0">
                <a:latin typeface="Calibri"/>
                <a:cs typeface="Calibri"/>
              </a:rPr>
              <a:t>procfs</a:t>
            </a:r>
            <a:r>
              <a:rPr sz="1600" dirty="0">
                <a:latin typeface="Calibri"/>
                <a:cs typeface="Calibri"/>
              </a:rPr>
              <a:t> </a:t>
            </a:r>
            <a:r>
              <a:rPr sz="1600" spc="-11" dirty="0">
                <a:latin typeface="Calibri"/>
                <a:cs typeface="Calibri"/>
              </a:rPr>
              <a:t>at root</a:t>
            </a:r>
            <a:endParaRPr sz="1600" dirty="0">
              <a:latin typeface="Calibri"/>
              <a:cs typeface="Calibri"/>
            </a:endParaRPr>
          </a:p>
          <a:p>
            <a:pPr marL="523875" lvl="1" indent="-171926">
              <a:lnSpc>
                <a:spcPts val="2104"/>
              </a:lnSpc>
              <a:buFont typeface="Arial MT"/>
              <a:buChar char="•"/>
              <a:tabLst>
                <a:tab pos="524351" algn="l"/>
              </a:tabLst>
            </a:pPr>
            <a:r>
              <a:rPr sz="1600" spc="-4" dirty="0">
                <a:latin typeface="Calibri"/>
                <a:cs typeface="Calibri"/>
              </a:rPr>
              <a:t>New </a:t>
            </a:r>
            <a:r>
              <a:rPr sz="1600" spc="-11" dirty="0">
                <a:latin typeface="Calibri"/>
                <a:cs typeface="Calibri"/>
              </a:rPr>
              <a:t>procfs</a:t>
            </a:r>
            <a:r>
              <a:rPr sz="1600" spc="-4" dirty="0">
                <a:latin typeface="Calibri"/>
                <a:cs typeface="Calibri"/>
              </a:rPr>
              <a:t> </a:t>
            </a:r>
            <a:r>
              <a:rPr sz="1600" spc="-11" dirty="0">
                <a:latin typeface="Calibri"/>
                <a:cs typeface="Calibri"/>
              </a:rPr>
              <a:t>at</a:t>
            </a:r>
            <a:r>
              <a:rPr sz="1600" spc="-15" dirty="0">
                <a:latin typeface="Calibri"/>
                <a:cs typeface="Calibri"/>
              </a:rPr>
              <a:t> </a:t>
            </a:r>
            <a:r>
              <a:rPr sz="1600" spc="-8" dirty="0">
                <a:latin typeface="Calibri"/>
                <a:cs typeface="Calibri"/>
              </a:rPr>
              <a:t>new</a:t>
            </a:r>
            <a:r>
              <a:rPr sz="1600" spc="4" dirty="0">
                <a:latin typeface="Calibri"/>
                <a:cs typeface="Calibri"/>
              </a:rPr>
              <a:t> </a:t>
            </a:r>
            <a:r>
              <a:rPr sz="1600" spc="-8" dirty="0">
                <a:latin typeface="Calibri"/>
                <a:cs typeface="Calibri"/>
              </a:rPr>
              <a:t>mount</a:t>
            </a:r>
            <a:r>
              <a:rPr sz="1600" dirty="0">
                <a:latin typeface="Calibri"/>
                <a:cs typeface="Calibri"/>
              </a:rPr>
              <a:t> </a:t>
            </a:r>
            <a:r>
              <a:rPr sz="1600" spc="-8" dirty="0">
                <a:latin typeface="Calibri"/>
                <a:cs typeface="Calibri"/>
              </a:rPr>
              <a:t>point</a:t>
            </a:r>
            <a:r>
              <a:rPr sz="1600" dirty="0">
                <a:latin typeface="Calibri"/>
                <a:cs typeface="Calibri"/>
              </a:rPr>
              <a:t> is</a:t>
            </a:r>
            <a:r>
              <a:rPr sz="1600" spc="-11" dirty="0">
                <a:latin typeface="Calibri"/>
                <a:cs typeface="Calibri"/>
              </a:rPr>
              <a:t> </a:t>
            </a:r>
            <a:r>
              <a:rPr sz="1600" spc="-15" dirty="0">
                <a:latin typeface="Calibri"/>
                <a:cs typeface="Calibri"/>
              </a:rPr>
              <a:t>different</a:t>
            </a:r>
            <a:r>
              <a:rPr sz="1600" spc="4" dirty="0">
                <a:latin typeface="Calibri"/>
                <a:cs typeface="Calibri"/>
              </a:rPr>
              <a:t> </a:t>
            </a:r>
            <a:r>
              <a:rPr sz="1600" spc="-11" dirty="0">
                <a:latin typeface="Calibri"/>
                <a:cs typeface="Calibri"/>
              </a:rPr>
              <a:t>from </a:t>
            </a:r>
            <a:r>
              <a:rPr sz="1600" spc="-15" dirty="0">
                <a:latin typeface="Calibri"/>
                <a:cs typeface="Calibri"/>
              </a:rPr>
              <a:t>parent’s</a:t>
            </a:r>
            <a:r>
              <a:rPr sz="1600" spc="8" dirty="0">
                <a:latin typeface="Calibri"/>
                <a:cs typeface="Calibri"/>
              </a:rPr>
              <a:t> </a:t>
            </a:r>
            <a:r>
              <a:rPr sz="1600" spc="-11" dirty="0">
                <a:latin typeface="Calibri"/>
                <a:cs typeface="Calibri"/>
              </a:rPr>
              <a:t>procfs</a:t>
            </a:r>
            <a:endParaRPr sz="1600" dirty="0">
              <a:latin typeface="Calibri"/>
              <a:cs typeface="Calibri"/>
            </a:endParaRPr>
          </a:p>
          <a:p>
            <a:pPr marL="523875" lvl="1" indent="-171926">
              <a:lnSpc>
                <a:spcPts val="2130"/>
              </a:lnSpc>
              <a:buFont typeface="Arial MT"/>
              <a:buChar char="•"/>
              <a:tabLst>
                <a:tab pos="524351" algn="l"/>
              </a:tabLst>
            </a:pPr>
            <a:r>
              <a:rPr sz="1600" spc="-8" dirty="0">
                <a:latin typeface="Calibri"/>
                <a:cs typeface="Calibri"/>
              </a:rPr>
              <a:t>ps</a:t>
            </a:r>
            <a:r>
              <a:rPr sz="1600" spc="-11" dirty="0">
                <a:latin typeface="Calibri"/>
                <a:cs typeface="Calibri"/>
              </a:rPr>
              <a:t> </a:t>
            </a:r>
            <a:r>
              <a:rPr sz="1600" dirty="0">
                <a:latin typeface="Calibri"/>
                <a:cs typeface="Calibri"/>
              </a:rPr>
              <a:t>will</a:t>
            </a:r>
            <a:r>
              <a:rPr sz="1600" spc="-11" dirty="0">
                <a:latin typeface="Calibri"/>
                <a:cs typeface="Calibri"/>
              </a:rPr>
              <a:t> </a:t>
            </a:r>
            <a:r>
              <a:rPr sz="1600" spc="-4" dirty="0">
                <a:latin typeface="Calibri"/>
                <a:cs typeface="Calibri"/>
              </a:rPr>
              <a:t>not</a:t>
            </a:r>
            <a:r>
              <a:rPr sz="1600" spc="-11" dirty="0">
                <a:latin typeface="Calibri"/>
                <a:cs typeface="Calibri"/>
              </a:rPr>
              <a:t> </a:t>
            </a:r>
            <a:r>
              <a:rPr sz="1600" spc="-8" dirty="0">
                <a:latin typeface="Calibri"/>
                <a:cs typeface="Calibri"/>
              </a:rPr>
              <a:t>show</a:t>
            </a:r>
            <a:r>
              <a:rPr sz="1600" dirty="0">
                <a:latin typeface="Calibri"/>
                <a:cs typeface="Calibri"/>
              </a:rPr>
              <a:t> </a:t>
            </a:r>
            <a:r>
              <a:rPr sz="1600" spc="-4" dirty="0">
                <a:latin typeface="Calibri"/>
                <a:cs typeface="Calibri"/>
              </a:rPr>
              <a:t>only </a:t>
            </a:r>
            <a:r>
              <a:rPr sz="1600" spc="-8" dirty="0">
                <a:latin typeface="Calibri"/>
                <a:cs typeface="Calibri"/>
              </a:rPr>
              <a:t>processes </a:t>
            </a:r>
            <a:r>
              <a:rPr sz="1600" dirty="0">
                <a:latin typeface="Calibri"/>
                <a:cs typeface="Calibri"/>
              </a:rPr>
              <a:t>in</a:t>
            </a:r>
            <a:r>
              <a:rPr sz="1600" spc="-11" dirty="0">
                <a:latin typeface="Calibri"/>
                <a:cs typeface="Calibri"/>
              </a:rPr>
              <a:t> </a:t>
            </a:r>
            <a:r>
              <a:rPr sz="1600" dirty="0">
                <a:latin typeface="Calibri"/>
                <a:cs typeface="Calibri"/>
              </a:rPr>
              <a:t>this</a:t>
            </a:r>
            <a:r>
              <a:rPr sz="1600" spc="8" dirty="0">
                <a:latin typeface="Calibri"/>
                <a:cs typeface="Calibri"/>
              </a:rPr>
              <a:t> </a:t>
            </a:r>
            <a:r>
              <a:rPr sz="1600" spc="-8" dirty="0">
                <a:latin typeface="Calibri"/>
                <a:cs typeface="Calibri"/>
              </a:rPr>
              <a:t>PID+mount</a:t>
            </a:r>
            <a:r>
              <a:rPr sz="1600" spc="-4" dirty="0">
                <a:latin typeface="Calibri"/>
                <a:cs typeface="Calibri"/>
              </a:rPr>
              <a:t> namespace</a:t>
            </a:r>
            <a:endParaRPr sz="1600" dirty="0">
              <a:latin typeface="Calibri"/>
              <a:cs typeface="Calibri"/>
            </a:endParaRPr>
          </a:p>
        </p:txBody>
      </p:sp>
      <p:sp>
        <p:nvSpPr>
          <p:cNvPr id="4" name="object 4"/>
          <p:cNvSpPr/>
          <p:nvPr/>
        </p:nvSpPr>
        <p:spPr>
          <a:xfrm>
            <a:off x="7659243" y="426339"/>
            <a:ext cx="448151" cy="436721"/>
          </a:xfrm>
          <a:custGeom>
            <a:avLst/>
            <a:gdLst/>
            <a:ahLst/>
            <a:cxnLst/>
            <a:rect l="l" t="t" r="r" b="b"/>
            <a:pathLst>
              <a:path w="597534" h="582294">
                <a:moveTo>
                  <a:pt x="0" y="291084"/>
                </a:moveTo>
                <a:lnTo>
                  <a:pt x="3909" y="243863"/>
                </a:lnTo>
                <a:lnTo>
                  <a:pt x="15227" y="199070"/>
                </a:lnTo>
                <a:lnTo>
                  <a:pt x="33340" y="157304"/>
                </a:lnTo>
                <a:lnTo>
                  <a:pt x="57631" y="119164"/>
                </a:lnTo>
                <a:lnTo>
                  <a:pt x="87487" y="85248"/>
                </a:lnTo>
                <a:lnTo>
                  <a:pt x="122291" y="56156"/>
                </a:lnTo>
                <a:lnTo>
                  <a:pt x="161430" y="32486"/>
                </a:lnTo>
                <a:lnTo>
                  <a:pt x="204289" y="14837"/>
                </a:lnTo>
                <a:lnTo>
                  <a:pt x="250251" y="3809"/>
                </a:lnTo>
                <a:lnTo>
                  <a:pt x="298703" y="0"/>
                </a:lnTo>
                <a:lnTo>
                  <a:pt x="347156" y="3809"/>
                </a:lnTo>
                <a:lnTo>
                  <a:pt x="393118" y="14837"/>
                </a:lnTo>
                <a:lnTo>
                  <a:pt x="435977" y="32486"/>
                </a:lnTo>
                <a:lnTo>
                  <a:pt x="475116" y="56156"/>
                </a:lnTo>
                <a:lnTo>
                  <a:pt x="509920" y="85248"/>
                </a:lnTo>
                <a:lnTo>
                  <a:pt x="539776" y="119164"/>
                </a:lnTo>
                <a:lnTo>
                  <a:pt x="564067" y="157304"/>
                </a:lnTo>
                <a:lnTo>
                  <a:pt x="582180" y="199070"/>
                </a:lnTo>
                <a:lnTo>
                  <a:pt x="593498" y="243863"/>
                </a:lnTo>
                <a:lnTo>
                  <a:pt x="597407" y="291084"/>
                </a:lnTo>
                <a:lnTo>
                  <a:pt x="593498" y="338304"/>
                </a:lnTo>
                <a:lnTo>
                  <a:pt x="582180" y="383097"/>
                </a:lnTo>
                <a:lnTo>
                  <a:pt x="564067" y="424863"/>
                </a:lnTo>
                <a:lnTo>
                  <a:pt x="539776" y="463003"/>
                </a:lnTo>
                <a:lnTo>
                  <a:pt x="509920" y="496919"/>
                </a:lnTo>
                <a:lnTo>
                  <a:pt x="475116" y="526011"/>
                </a:lnTo>
                <a:lnTo>
                  <a:pt x="435977" y="549681"/>
                </a:lnTo>
                <a:lnTo>
                  <a:pt x="393118" y="567330"/>
                </a:lnTo>
                <a:lnTo>
                  <a:pt x="347156" y="578358"/>
                </a:lnTo>
                <a:lnTo>
                  <a:pt x="298703" y="582168"/>
                </a:lnTo>
                <a:lnTo>
                  <a:pt x="250251" y="578358"/>
                </a:lnTo>
                <a:lnTo>
                  <a:pt x="204289" y="567330"/>
                </a:lnTo>
                <a:lnTo>
                  <a:pt x="161430" y="549681"/>
                </a:lnTo>
                <a:lnTo>
                  <a:pt x="122291" y="526011"/>
                </a:lnTo>
                <a:lnTo>
                  <a:pt x="87487" y="496919"/>
                </a:lnTo>
                <a:lnTo>
                  <a:pt x="57631" y="463003"/>
                </a:lnTo>
                <a:lnTo>
                  <a:pt x="33340" y="424863"/>
                </a:lnTo>
                <a:lnTo>
                  <a:pt x="15227" y="383097"/>
                </a:lnTo>
                <a:lnTo>
                  <a:pt x="3909" y="338304"/>
                </a:lnTo>
                <a:lnTo>
                  <a:pt x="0" y="291084"/>
                </a:lnTo>
                <a:close/>
              </a:path>
            </a:pathLst>
          </a:custGeom>
          <a:ln w="12192">
            <a:solidFill>
              <a:srgbClr val="000000"/>
            </a:solidFill>
          </a:ln>
        </p:spPr>
        <p:txBody>
          <a:bodyPr wrap="square" lIns="0" tIns="0" rIns="0" bIns="0" rtlCol="0"/>
          <a:lstStyle/>
          <a:p>
            <a:endParaRPr sz="1350"/>
          </a:p>
        </p:txBody>
      </p:sp>
      <p:sp>
        <p:nvSpPr>
          <p:cNvPr id="5" name="object 5"/>
          <p:cNvSpPr txBox="1"/>
          <p:nvPr/>
        </p:nvSpPr>
        <p:spPr>
          <a:xfrm>
            <a:off x="7829169" y="481261"/>
            <a:ext cx="107633" cy="286617"/>
          </a:xfrm>
          <a:prstGeom prst="rect">
            <a:avLst/>
          </a:prstGeom>
        </p:spPr>
        <p:txBody>
          <a:bodyPr vert="horz" wrap="square" lIns="0" tIns="9525" rIns="0" bIns="0" rtlCol="0">
            <a:spAutoFit/>
          </a:bodyPr>
          <a:lstStyle/>
          <a:p>
            <a:pPr marL="9525">
              <a:spcBef>
                <a:spcPts val="75"/>
              </a:spcBef>
            </a:pPr>
            <a:r>
              <a:rPr dirty="0">
                <a:latin typeface="Calibri"/>
                <a:cs typeface="Calibri"/>
              </a:rPr>
              <a:t>/</a:t>
            </a:r>
            <a:endParaRPr>
              <a:latin typeface="Calibri"/>
              <a:cs typeface="Calibri"/>
            </a:endParaRPr>
          </a:p>
        </p:txBody>
      </p:sp>
      <p:sp>
        <p:nvSpPr>
          <p:cNvPr id="6" name="object 6"/>
          <p:cNvSpPr/>
          <p:nvPr/>
        </p:nvSpPr>
        <p:spPr>
          <a:xfrm>
            <a:off x="7354062" y="1014983"/>
            <a:ext cx="1147763" cy="439103"/>
          </a:xfrm>
          <a:custGeom>
            <a:avLst/>
            <a:gdLst/>
            <a:ahLst/>
            <a:cxnLst/>
            <a:rect l="l" t="t" r="r" b="b"/>
            <a:pathLst>
              <a:path w="1530350" h="585469">
                <a:moveTo>
                  <a:pt x="0" y="291846"/>
                </a:moveTo>
                <a:lnTo>
                  <a:pt x="4098" y="244511"/>
                </a:lnTo>
                <a:lnTo>
                  <a:pt x="15965" y="199607"/>
                </a:lnTo>
                <a:lnTo>
                  <a:pt x="34955" y="157734"/>
                </a:lnTo>
                <a:lnTo>
                  <a:pt x="60423" y="119493"/>
                </a:lnTo>
                <a:lnTo>
                  <a:pt x="91725" y="85486"/>
                </a:lnTo>
                <a:lnTo>
                  <a:pt x="128217" y="56314"/>
                </a:lnTo>
                <a:lnTo>
                  <a:pt x="169253" y="32578"/>
                </a:lnTo>
                <a:lnTo>
                  <a:pt x="214189" y="14880"/>
                </a:lnTo>
                <a:lnTo>
                  <a:pt x="262380" y="3820"/>
                </a:lnTo>
                <a:lnTo>
                  <a:pt x="313181" y="0"/>
                </a:lnTo>
                <a:lnTo>
                  <a:pt x="363983" y="3820"/>
                </a:lnTo>
                <a:lnTo>
                  <a:pt x="412174" y="14880"/>
                </a:lnTo>
                <a:lnTo>
                  <a:pt x="457110" y="32578"/>
                </a:lnTo>
                <a:lnTo>
                  <a:pt x="498146" y="56314"/>
                </a:lnTo>
                <a:lnTo>
                  <a:pt x="534638" y="85486"/>
                </a:lnTo>
                <a:lnTo>
                  <a:pt x="565940" y="119493"/>
                </a:lnTo>
                <a:lnTo>
                  <a:pt x="591408" y="157734"/>
                </a:lnTo>
                <a:lnTo>
                  <a:pt x="610398" y="199607"/>
                </a:lnTo>
                <a:lnTo>
                  <a:pt x="622265" y="244511"/>
                </a:lnTo>
                <a:lnTo>
                  <a:pt x="626363" y="291846"/>
                </a:lnTo>
                <a:lnTo>
                  <a:pt x="622265" y="339180"/>
                </a:lnTo>
                <a:lnTo>
                  <a:pt x="610398" y="384084"/>
                </a:lnTo>
                <a:lnTo>
                  <a:pt x="591408" y="425957"/>
                </a:lnTo>
                <a:lnTo>
                  <a:pt x="565940" y="464198"/>
                </a:lnTo>
                <a:lnTo>
                  <a:pt x="534638" y="498205"/>
                </a:lnTo>
                <a:lnTo>
                  <a:pt x="498146" y="527377"/>
                </a:lnTo>
                <a:lnTo>
                  <a:pt x="457110" y="551113"/>
                </a:lnTo>
                <a:lnTo>
                  <a:pt x="412174" y="568811"/>
                </a:lnTo>
                <a:lnTo>
                  <a:pt x="363983" y="579871"/>
                </a:lnTo>
                <a:lnTo>
                  <a:pt x="313181" y="583691"/>
                </a:lnTo>
                <a:lnTo>
                  <a:pt x="262380" y="579871"/>
                </a:lnTo>
                <a:lnTo>
                  <a:pt x="214189" y="568811"/>
                </a:lnTo>
                <a:lnTo>
                  <a:pt x="169253" y="551113"/>
                </a:lnTo>
                <a:lnTo>
                  <a:pt x="128217" y="527377"/>
                </a:lnTo>
                <a:lnTo>
                  <a:pt x="91725" y="498205"/>
                </a:lnTo>
                <a:lnTo>
                  <a:pt x="60423" y="464198"/>
                </a:lnTo>
                <a:lnTo>
                  <a:pt x="34955" y="425957"/>
                </a:lnTo>
                <a:lnTo>
                  <a:pt x="15965" y="384084"/>
                </a:lnTo>
                <a:lnTo>
                  <a:pt x="4098" y="339180"/>
                </a:lnTo>
                <a:lnTo>
                  <a:pt x="0" y="291846"/>
                </a:lnTo>
                <a:close/>
              </a:path>
              <a:path w="1530350" h="585469">
                <a:moveTo>
                  <a:pt x="932687" y="294132"/>
                </a:moveTo>
                <a:lnTo>
                  <a:pt x="936597" y="246911"/>
                </a:lnTo>
                <a:lnTo>
                  <a:pt x="947915" y="202118"/>
                </a:lnTo>
                <a:lnTo>
                  <a:pt x="966028" y="160352"/>
                </a:lnTo>
                <a:lnTo>
                  <a:pt x="990319" y="122212"/>
                </a:lnTo>
                <a:lnTo>
                  <a:pt x="1020175" y="88296"/>
                </a:lnTo>
                <a:lnTo>
                  <a:pt x="1054979" y="59204"/>
                </a:lnTo>
                <a:lnTo>
                  <a:pt x="1094118" y="35534"/>
                </a:lnTo>
                <a:lnTo>
                  <a:pt x="1136977" y="17885"/>
                </a:lnTo>
                <a:lnTo>
                  <a:pt x="1182939" y="6857"/>
                </a:lnTo>
                <a:lnTo>
                  <a:pt x="1231391" y="3048"/>
                </a:lnTo>
                <a:lnTo>
                  <a:pt x="1279844" y="6857"/>
                </a:lnTo>
                <a:lnTo>
                  <a:pt x="1325806" y="17885"/>
                </a:lnTo>
                <a:lnTo>
                  <a:pt x="1368665" y="35534"/>
                </a:lnTo>
                <a:lnTo>
                  <a:pt x="1407804" y="59204"/>
                </a:lnTo>
                <a:lnTo>
                  <a:pt x="1442608" y="88296"/>
                </a:lnTo>
                <a:lnTo>
                  <a:pt x="1472464" y="122212"/>
                </a:lnTo>
                <a:lnTo>
                  <a:pt x="1496755" y="160352"/>
                </a:lnTo>
                <a:lnTo>
                  <a:pt x="1514868" y="202118"/>
                </a:lnTo>
                <a:lnTo>
                  <a:pt x="1526186" y="246911"/>
                </a:lnTo>
                <a:lnTo>
                  <a:pt x="1530095" y="294132"/>
                </a:lnTo>
                <a:lnTo>
                  <a:pt x="1526186" y="341352"/>
                </a:lnTo>
                <a:lnTo>
                  <a:pt x="1514868" y="386145"/>
                </a:lnTo>
                <a:lnTo>
                  <a:pt x="1496755" y="427911"/>
                </a:lnTo>
                <a:lnTo>
                  <a:pt x="1472464" y="466051"/>
                </a:lnTo>
                <a:lnTo>
                  <a:pt x="1442608" y="499967"/>
                </a:lnTo>
                <a:lnTo>
                  <a:pt x="1407804" y="529059"/>
                </a:lnTo>
                <a:lnTo>
                  <a:pt x="1368665" y="552729"/>
                </a:lnTo>
                <a:lnTo>
                  <a:pt x="1325806" y="570378"/>
                </a:lnTo>
                <a:lnTo>
                  <a:pt x="1279844" y="581406"/>
                </a:lnTo>
                <a:lnTo>
                  <a:pt x="1231391" y="585215"/>
                </a:lnTo>
                <a:lnTo>
                  <a:pt x="1182939" y="581406"/>
                </a:lnTo>
                <a:lnTo>
                  <a:pt x="1136977" y="570378"/>
                </a:lnTo>
                <a:lnTo>
                  <a:pt x="1094118" y="552729"/>
                </a:lnTo>
                <a:lnTo>
                  <a:pt x="1054979" y="529059"/>
                </a:lnTo>
                <a:lnTo>
                  <a:pt x="1020175" y="499967"/>
                </a:lnTo>
                <a:lnTo>
                  <a:pt x="990319" y="466051"/>
                </a:lnTo>
                <a:lnTo>
                  <a:pt x="966028" y="427911"/>
                </a:lnTo>
                <a:lnTo>
                  <a:pt x="947915" y="386145"/>
                </a:lnTo>
                <a:lnTo>
                  <a:pt x="936597" y="341352"/>
                </a:lnTo>
                <a:lnTo>
                  <a:pt x="932687" y="294132"/>
                </a:lnTo>
                <a:close/>
              </a:path>
            </a:pathLst>
          </a:custGeom>
          <a:ln w="12192">
            <a:solidFill>
              <a:srgbClr val="000000"/>
            </a:solidFill>
          </a:ln>
        </p:spPr>
        <p:txBody>
          <a:bodyPr wrap="square" lIns="0" tIns="0" rIns="0" bIns="0" rtlCol="0"/>
          <a:lstStyle/>
          <a:p>
            <a:endParaRPr sz="1350"/>
          </a:p>
        </p:txBody>
      </p:sp>
      <p:sp>
        <p:nvSpPr>
          <p:cNvPr id="7" name="object 7"/>
          <p:cNvSpPr txBox="1"/>
          <p:nvPr/>
        </p:nvSpPr>
        <p:spPr>
          <a:xfrm>
            <a:off x="7387305" y="1068800"/>
            <a:ext cx="1012031" cy="286617"/>
          </a:xfrm>
          <a:prstGeom prst="rect">
            <a:avLst/>
          </a:prstGeom>
        </p:spPr>
        <p:txBody>
          <a:bodyPr vert="horz" wrap="square" lIns="0" tIns="9525" rIns="0" bIns="0" rtlCol="0">
            <a:spAutoFit/>
          </a:bodyPr>
          <a:lstStyle/>
          <a:p>
            <a:pPr marL="9525">
              <a:spcBef>
                <a:spcPts val="75"/>
              </a:spcBef>
              <a:tabLst>
                <a:tab pos="709613" algn="l"/>
              </a:tabLst>
            </a:pPr>
            <a:r>
              <a:rPr spc="-4" dirty="0">
                <a:latin typeface="Calibri"/>
                <a:cs typeface="Calibri"/>
              </a:rPr>
              <a:t>p</a:t>
            </a:r>
            <a:r>
              <a:rPr spc="-26" dirty="0">
                <a:latin typeface="Calibri"/>
                <a:cs typeface="Calibri"/>
              </a:rPr>
              <a:t>r</a:t>
            </a:r>
            <a:r>
              <a:rPr spc="-4" dirty="0">
                <a:latin typeface="Calibri"/>
                <a:cs typeface="Calibri"/>
              </a:rPr>
              <a:t>o</a:t>
            </a:r>
            <a:r>
              <a:rPr dirty="0">
                <a:latin typeface="Calibri"/>
                <a:cs typeface="Calibri"/>
              </a:rPr>
              <a:t>c	</a:t>
            </a:r>
            <a:r>
              <a:rPr spc="-4" dirty="0">
                <a:latin typeface="Calibri"/>
                <a:cs typeface="Calibri"/>
              </a:rPr>
              <a:t>bin</a:t>
            </a:r>
            <a:endParaRPr>
              <a:latin typeface="Calibri"/>
              <a:cs typeface="Calibri"/>
            </a:endParaRPr>
          </a:p>
        </p:txBody>
      </p:sp>
      <p:sp>
        <p:nvSpPr>
          <p:cNvPr id="8" name="object 8"/>
          <p:cNvSpPr/>
          <p:nvPr/>
        </p:nvSpPr>
        <p:spPr>
          <a:xfrm>
            <a:off x="7590091" y="799529"/>
            <a:ext cx="654844" cy="259556"/>
          </a:xfrm>
          <a:custGeom>
            <a:avLst/>
            <a:gdLst/>
            <a:ahLst/>
            <a:cxnLst/>
            <a:rect l="l" t="t" r="r" b="b"/>
            <a:pathLst>
              <a:path w="873125" h="346075">
                <a:moveTo>
                  <a:pt x="180594" y="0"/>
                </a:moveTo>
                <a:lnTo>
                  <a:pt x="0" y="288416"/>
                </a:lnTo>
              </a:path>
              <a:path w="873125" h="346075">
                <a:moveTo>
                  <a:pt x="601979" y="0"/>
                </a:moveTo>
                <a:lnTo>
                  <a:pt x="872998" y="345821"/>
                </a:lnTo>
              </a:path>
            </a:pathLst>
          </a:custGeom>
          <a:ln w="28956">
            <a:solidFill>
              <a:srgbClr val="000000"/>
            </a:solidFill>
          </a:ln>
        </p:spPr>
        <p:txBody>
          <a:bodyPr wrap="square" lIns="0" tIns="0" rIns="0" bIns="0" rtlCol="0"/>
          <a:lstStyle/>
          <a:p>
            <a:endParaRPr sz="1350"/>
          </a:p>
        </p:txBody>
      </p:sp>
      <p:sp>
        <p:nvSpPr>
          <p:cNvPr id="9" name="object 2">
            <a:extLst>
              <a:ext uri="{FF2B5EF4-FFF2-40B4-BE49-F238E27FC236}">
                <a16:creationId xmlns:a16="http://schemas.microsoft.com/office/drawing/2014/main" id="{B3A83C2E-B9DD-725F-1822-EBECFBAD01A1}"/>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Mount namespaces and </a:t>
            </a:r>
            <a:r>
              <a:rPr lang="en-US" sz="2800" kern="0" spc="70" dirty="0" err="1">
                <a:solidFill>
                  <a:srgbClr val="202729"/>
                </a:solidFill>
              </a:rPr>
              <a:t>ps</a:t>
            </a:r>
            <a:endParaRPr lang="en-US" sz="2800" kern="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4205764" cy="1025761"/>
          </a:xfrm>
          <a:prstGeom prst="rect">
            <a:avLst/>
          </a:prstGeom>
        </p:spPr>
        <p:txBody>
          <a:bodyPr vert="horz" wrap="square" lIns="0" tIns="10001" rIns="0" bIns="0" rtlCol="0">
            <a:spAutoFit/>
          </a:bodyPr>
          <a:lstStyle/>
          <a:p>
            <a:pPr marL="9525">
              <a:spcBef>
                <a:spcPts val="79"/>
              </a:spcBef>
            </a:pPr>
            <a:r>
              <a:rPr sz="3300" spc="-11" dirty="0"/>
              <a:t>Network</a:t>
            </a:r>
            <a:r>
              <a:rPr sz="3300" spc="-8" dirty="0"/>
              <a:t> </a:t>
            </a:r>
            <a:r>
              <a:rPr sz="3300" dirty="0"/>
              <a:t>namespaces</a:t>
            </a:r>
            <a:r>
              <a:rPr sz="3300" spc="-8" dirty="0"/>
              <a:t> </a:t>
            </a:r>
            <a:r>
              <a:rPr sz="3300" dirty="0"/>
              <a:t>(1)</a:t>
            </a:r>
            <a:endParaRPr sz="3300"/>
          </a:p>
        </p:txBody>
      </p:sp>
      <p:sp>
        <p:nvSpPr>
          <p:cNvPr id="3" name="object 3"/>
          <p:cNvSpPr txBox="1"/>
          <p:nvPr/>
        </p:nvSpPr>
        <p:spPr>
          <a:xfrm>
            <a:off x="687705" y="1243869"/>
            <a:ext cx="7710011" cy="2391680"/>
          </a:xfrm>
          <a:prstGeom prst="rect">
            <a:avLst/>
          </a:prstGeom>
        </p:spPr>
        <p:txBody>
          <a:bodyPr vert="horz" wrap="square" lIns="0" tIns="45720" rIns="0" bIns="0" rtlCol="0">
            <a:spAutoFit/>
          </a:bodyPr>
          <a:lstStyle/>
          <a:p>
            <a:pPr marL="180975" marR="217646" indent="-171926">
              <a:lnSpc>
                <a:spcPts val="2265"/>
              </a:lnSpc>
              <a:spcBef>
                <a:spcPts val="360"/>
              </a:spcBef>
              <a:buFont typeface="Arial MT"/>
              <a:buChar char="•"/>
              <a:tabLst>
                <a:tab pos="181451" algn="l"/>
              </a:tabLst>
            </a:pPr>
            <a:r>
              <a:rPr sz="2100" spc="-8" dirty="0">
                <a:latin typeface="Calibri"/>
                <a:cs typeface="Calibri"/>
              </a:rPr>
              <a:t>Network</a:t>
            </a:r>
            <a:r>
              <a:rPr sz="2100" dirty="0">
                <a:latin typeface="Calibri"/>
                <a:cs typeface="Calibri"/>
              </a:rPr>
              <a:t> </a:t>
            </a:r>
            <a:r>
              <a:rPr sz="2100" spc="-8" dirty="0">
                <a:latin typeface="Calibri"/>
                <a:cs typeface="Calibri"/>
              </a:rPr>
              <a:t>namespace</a:t>
            </a:r>
            <a:r>
              <a:rPr sz="2100" spc="8" dirty="0">
                <a:latin typeface="Calibri"/>
                <a:cs typeface="Calibri"/>
              </a:rPr>
              <a:t> </a:t>
            </a:r>
            <a:r>
              <a:rPr sz="2100" spc="-8" dirty="0">
                <a:latin typeface="Calibri"/>
                <a:cs typeface="Calibri"/>
              </a:rPr>
              <a:t>can</a:t>
            </a:r>
            <a:r>
              <a:rPr sz="2100" spc="-4" dirty="0">
                <a:latin typeface="Calibri"/>
                <a:cs typeface="Calibri"/>
              </a:rPr>
              <a:t> be</a:t>
            </a:r>
            <a:r>
              <a:rPr sz="2100" spc="8" dirty="0">
                <a:latin typeface="Calibri"/>
                <a:cs typeface="Calibri"/>
              </a:rPr>
              <a:t> </a:t>
            </a:r>
            <a:r>
              <a:rPr sz="2100" spc="-11" dirty="0">
                <a:latin typeface="Calibri"/>
                <a:cs typeface="Calibri"/>
              </a:rPr>
              <a:t>created</a:t>
            </a:r>
            <a:r>
              <a:rPr sz="2100" spc="-8" dirty="0">
                <a:latin typeface="Calibri"/>
                <a:cs typeface="Calibri"/>
              </a:rPr>
              <a:t> </a:t>
            </a:r>
            <a:r>
              <a:rPr sz="2100" spc="-11" dirty="0">
                <a:latin typeface="Calibri"/>
                <a:cs typeface="Calibri"/>
              </a:rPr>
              <a:t>by</a:t>
            </a:r>
            <a:r>
              <a:rPr sz="2100" dirty="0">
                <a:latin typeface="Calibri"/>
                <a:cs typeface="Calibri"/>
              </a:rPr>
              <a:t> </a:t>
            </a:r>
            <a:r>
              <a:rPr sz="2100" spc="-4" dirty="0">
                <a:latin typeface="Calibri"/>
                <a:cs typeface="Calibri"/>
              </a:rPr>
              <a:t>cloning</a:t>
            </a:r>
            <a:r>
              <a:rPr sz="2100" spc="15" dirty="0">
                <a:latin typeface="Calibri"/>
                <a:cs typeface="Calibri"/>
              </a:rPr>
              <a:t> </a:t>
            </a:r>
            <a:r>
              <a:rPr sz="2100" spc="-4" dirty="0">
                <a:latin typeface="Calibri"/>
                <a:cs typeface="Calibri"/>
              </a:rPr>
              <a:t>a</a:t>
            </a:r>
            <a:r>
              <a:rPr sz="2100" dirty="0">
                <a:latin typeface="Calibri"/>
                <a:cs typeface="Calibri"/>
              </a:rPr>
              <a:t> </a:t>
            </a:r>
            <a:r>
              <a:rPr sz="2100" spc="-11" dirty="0">
                <a:latin typeface="Calibri"/>
                <a:cs typeface="Calibri"/>
              </a:rPr>
              <a:t>process</a:t>
            </a:r>
            <a:r>
              <a:rPr sz="2100" spc="19" dirty="0">
                <a:latin typeface="Calibri"/>
                <a:cs typeface="Calibri"/>
              </a:rPr>
              <a:t> </a:t>
            </a:r>
            <a:r>
              <a:rPr sz="2100" spc="-15" dirty="0">
                <a:latin typeface="Calibri"/>
                <a:cs typeface="Calibri"/>
              </a:rPr>
              <a:t>into</a:t>
            </a:r>
            <a:r>
              <a:rPr sz="2100" spc="8" dirty="0">
                <a:latin typeface="Calibri"/>
                <a:cs typeface="Calibri"/>
              </a:rPr>
              <a:t> </a:t>
            </a:r>
            <a:r>
              <a:rPr sz="2100" spc="-4" dirty="0">
                <a:latin typeface="Calibri"/>
                <a:cs typeface="Calibri"/>
              </a:rPr>
              <a:t>a </a:t>
            </a:r>
            <a:r>
              <a:rPr sz="2100" spc="-11" dirty="0">
                <a:latin typeface="Calibri"/>
                <a:cs typeface="Calibri"/>
              </a:rPr>
              <a:t>new </a:t>
            </a:r>
            <a:r>
              <a:rPr sz="2100" spc="-465" dirty="0">
                <a:latin typeface="Calibri"/>
                <a:cs typeface="Calibri"/>
              </a:rPr>
              <a:t> </a:t>
            </a:r>
            <a:r>
              <a:rPr sz="2100" spc="-8" dirty="0">
                <a:latin typeface="Calibri"/>
                <a:cs typeface="Calibri"/>
              </a:rPr>
              <a:t>namespace,</a:t>
            </a:r>
            <a:r>
              <a:rPr sz="2100" spc="8" dirty="0">
                <a:latin typeface="Calibri"/>
                <a:cs typeface="Calibri"/>
              </a:rPr>
              <a:t> </a:t>
            </a:r>
            <a:r>
              <a:rPr sz="2100" spc="-4" dirty="0">
                <a:latin typeface="Calibri"/>
                <a:cs typeface="Calibri"/>
              </a:rPr>
              <a:t>or simply</a:t>
            </a:r>
            <a:r>
              <a:rPr sz="2100" spc="8" dirty="0">
                <a:latin typeface="Calibri"/>
                <a:cs typeface="Calibri"/>
              </a:rPr>
              <a:t> </a:t>
            </a:r>
            <a:r>
              <a:rPr sz="2100" spc="-8" dirty="0">
                <a:latin typeface="Calibri"/>
                <a:cs typeface="Calibri"/>
              </a:rPr>
              <a:t>via</a:t>
            </a:r>
            <a:r>
              <a:rPr sz="2100" spc="23" dirty="0">
                <a:latin typeface="Calibri"/>
                <a:cs typeface="Calibri"/>
              </a:rPr>
              <a:t> </a:t>
            </a:r>
            <a:r>
              <a:rPr sz="2100" spc="-8" dirty="0">
                <a:latin typeface="Calibri"/>
                <a:cs typeface="Calibri"/>
              </a:rPr>
              <a:t>commandline</a:t>
            </a:r>
            <a:endParaRPr sz="2100" dirty="0">
              <a:latin typeface="Calibri"/>
              <a:cs typeface="Calibri"/>
            </a:endParaRPr>
          </a:p>
          <a:p>
            <a:pPr>
              <a:spcBef>
                <a:spcPts val="23"/>
              </a:spcBef>
              <a:buFont typeface="Arial MT"/>
              <a:buChar char="•"/>
            </a:pPr>
            <a:endParaRPr sz="3075" dirty="0">
              <a:latin typeface="Calibri"/>
              <a:cs typeface="Calibri"/>
            </a:endParaRPr>
          </a:p>
          <a:p>
            <a:pPr marL="180975" marR="3810" indent="-171926">
              <a:lnSpc>
                <a:spcPts val="2265"/>
              </a:lnSpc>
              <a:spcBef>
                <a:spcPts val="4"/>
              </a:spcBef>
              <a:buFont typeface="Arial MT"/>
              <a:buChar char="•"/>
              <a:tabLst>
                <a:tab pos="181451" algn="l"/>
              </a:tabLst>
            </a:pPr>
            <a:r>
              <a:rPr sz="2100" spc="-15" dirty="0">
                <a:latin typeface="Calibri"/>
                <a:cs typeface="Calibri"/>
              </a:rPr>
              <a:t>List</a:t>
            </a:r>
            <a:r>
              <a:rPr sz="2100" spc="8" dirty="0">
                <a:latin typeface="Calibri"/>
                <a:cs typeface="Calibri"/>
              </a:rPr>
              <a:t> </a:t>
            </a:r>
            <a:r>
              <a:rPr sz="2100" spc="-4" dirty="0">
                <a:latin typeface="Calibri"/>
                <a:cs typeface="Calibri"/>
              </a:rPr>
              <a:t>of </a:t>
            </a:r>
            <a:r>
              <a:rPr sz="2100" spc="-8" dirty="0">
                <a:latin typeface="Calibri"/>
                <a:cs typeface="Calibri"/>
              </a:rPr>
              <a:t>network</a:t>
            </a:r>
            <a:r>
              <a:rPr sz="2100" spc="4" dirty="0">
                <a:latin typeface="Calibri"/>
                <a:cs typeface="Calibri"/>
              </a:rPr>
              <a:t> </a:t>
            </a:r>
            <a:r>
              <a:rPr sz="2100" spc="-8" dirty="0">
                <a:latin typeface="Calibri"/>
                <a:cs typeface="Calibri"/>
              </a:rPr>
              <a:t>namespaces</a:t>
            </a:r>
            <a:r>
              <a:rPr sz="2100" spc="15" dirty="0">
                <a:latin typeface="Calibri"/>
                <a:cs typeface="Calibri"/>
              </a:rPr>
              <a:t> </a:t>
            </a:r>
            <a:r>
              <a:rPr sz="2100" spc="-8" dirty="0">
                <a:latin typeface="Calibri"/>
                <a:cs typeface="Calibri"/>
              </a:rPr>
              <a:t>can</a:t>
            </a:r>
            <a:r>
              <a:rPr sz="2100" spc="-4" dirty="0">
                <a:latin typeface="Calibri"/>
                <a:cs typeface="Calibri"/>
              </a:rPr>
              <a:t> be</a:t>
            </a:r>
            <a:r>
              <a:rPr sz="2100" spc="8" dirty="0">
                <a:latin typeface="Calibri"/>
                <a:cs typeface="Calibri"/>
              </a:rPr>
              <a:t> </a:t>
            </a:r>
            <a:r>
              <a:rPr sz="2100" spc="-8" dirty="0">
                <a:latin typeface="Calibri"/>
                <a:cs typeface="Calibri"/>
              </a:rPr>
              <a:t>viewed</a:t>
            </a:r>
            <a:r>
              <a:rPr sz="2100" dirty="0">
                <a:latin typeface="Calibri"/>
                <a:cs typeface="Calibri"/>
              </a:rPr>
              <a:t> </a:t>
            </a:r>
            <a:r>
              <a:rPr sz="2100" spc="-11" dirty="0">
                <a:latin typeface="Calibri"/>
                <a:cs typeface="Calibri"/>
              </a:rPr>
              <a:t>at</a:t>
            </a:r>
            <a:r>
              <a:rPr sz="2100" spc="-8" dirty="0">
                <a:latin typeface="Calibri"/>
                <a:cs typeface="Calibri"/>
              </a:rPr>
              <a:t> </a:t>
            </a:r>
            <a:r>
              <a:rPr sz="2100" spc="-4" dirty="0">
                <a:latin typeface="Calibri"/>
                <a:cs typeface="Calibri"/>
              </a:rPr>
              <a:t>/var/run/netns,</a:t>
            </a:r>
            <a:r>
              <a:rPr sz="2100" spc="45" dirty="0">
                <a:latin typeface="Calibri"/>
                <a:cs typeface="Calibri"/>
              </a:rPr>
              <a:t> </a:t>
            </a:r>
            <a:r>
              <a:rPr sz="2100" spc="-8" dirty="0">
                <a:latin typeface="Calibri"/>
                <a:cs typeface="Calibri"/>
              </a:rPr>
              <a:t>can</a:t>
            </a:r>
            <a:r>
              <a:rPr sz="2100" spc="8" dirty="0">
                <a:latin typeface="Calibri"/>
                <a:cs typeface="Calibri"/>
              </a:rPr>
              <a:t> </a:t>
            </a:r>
            <a:r>
              <a:rPr sz="2100" spc="-8" dirty="0">
                <a:latin typeface="Calibri"/>
                <a:cs typeface="Calibri"/>
              </a:rPr>
              <a:t>use </a:t>
            </a:r>
            <a:r>
              <a:rPr sz="2100" spc="-465" dirty="0">
                <a:latin typeface="Calibri"/>
                <a:cs typeface="Calibri"/>
              </a:rPr>
              <a:t> </a:t>
            </a:r>
            <a:r>
              <a:rPr sz="2100" spc="-8" dirty="0">
                <a:latin typeface="Calibri"/>
                <a:cs typeface="Calibri"/>
              </a:rPr>
              <a:t>setns()</a:t>
            </a:r>
            <a:r>
              <a:rPr sz="2100" spc="23" dirty="0">
                <a:latin typeface="Calibri"/>
                <a:cs typeface="Calibri"/>
              </a:rPr>
              <a:t> </a:t>
            </a:r>
            <a:r>
              <a:rPr sz="2100" spc="-15" dirty="0">
                <a:latin typeface="Calibri"/>
                <a:cs typeface="Calibri"/>
              </a:rPr>
              <a:t>to</a:t>
            </a:r>
            <a:r>
              <a:rPr sz="2100" spc="-4" dirty="0">
                <a:latin typeface="Calibri"/>
                <a:cs typeface="Calibri"/>
              </a:rPr>
              <a:t> </a:t>
            </a:r>
            <a:r>
              <a:rPr sz="2100" spc="-8" dirty="0">
                <a:latin typeface="Calibri"/>
                <a:cs typeface="Calibri"/>
              </a:rPr>
              <a:t>join</a:t>
            </a:r>
            <a:r>
              <a:rPr sz="2100" spc="11" dirty="0">
                <a:latin typeface="Calibri"/>
                <a:cs typeface="Calibri"/>
              </a:rPr>
              <a:t> </a:t>
            </a:r>
            <a:r>
              <a:rPr sz="2100" spc="-15" dirty="0">
                <a:latin typeface="Calibri"/>
                <a:cs typeface="Calibri"/>
              </a:rPr>
              <a:t>existing</a:t>
            </a:r>
            <a:r>
              <a:rPr sz="2100" spc="11" dirty="0">
                <a:latin typeface="Calibri"/>
                <a:cs typeface="Calibri"/>
              </a:rPr>
              <a:t> </a:t>
            </a:r>
            <a:r>
              <a:rPr sz="2100" spc="-8" dirty="0">
                <a:latin typeface="Calibri"/>
                <a:cs typeface="Calibri"/>
              </a:rPr>
              <a:t>namespace</a:t>
            </a:r>
            <a:endParaRPr sz="2100" dirty="0">
              <a:latin typeface="Calibri"/>
              <a:cs typeface="Calibri"/>
            </a:endParaRPr>
          </a:p>
          <a:p>
            <a:pPr marL="180975" marR="178594" indent="-171926">
              <a:lnSpc>
                <a:spcPts val="2265"/>
              </a:lnSpc>
              <a:spcBef>
                <a:spcPts val="754"/>
              </a:spcBef>
              <a:buFont typeface="Arial MT"/>
              <a:buChar char="•"/>
              <a:tabLst>
                <a:tab pos="181451" algn="l"/>
              </a:tabLst>
            </a:pPr>
            <a:r>
              <a:rPr sz="2100" spc="-8" dirty="0">
                <a:latin typeface="Calibri"/>
                <a:cs typeface="Calibri"/>
              </a:rPr>
              <a:t>Command</a:t>
            </a:r>
            <a:r>
              <a:rPr sz="2100" spc="11" dirty="0">
                <a:latin typeface="Calibri"/>
                <a:cs typeface="Calibri"/>
              </a:rPr>
              <a:t> </a:t>
            </a:r>
            <a:r>
              <a:rPr sz="2100" spc="-4" dirty="0">
                <a:latin typeface="Calibri"/>
                <a:cs typeface="Calibri"/>
              </a:rPr>
              <a:t>“ip</a:t>
            </a:r>
            <a:r>
              <a:rPr sz="2100" spc="11" dirty="0">
                <a:latin typeface="Calibri"/>
                <a:cs typeface="Calibri"/>
              </a:rPr>
              <a:t> </a:t>
            </a:r>
            <a:r>
              <a:rPr sz="2100" spc="-8" dirty="0">
                <a:latin typeface="Calibri"/>
                <a:cs typeface="Calibri"/>
              </a:rPr>
              <a:t>netns</a:t>
            </a:r>
            <a:r>
              <a:rPr sz="2100" spc="23" dirty="0">
                <a:latin typeface="Calibri"/>
                <a:cs typeface="Calibri"/>
              </a:rPr>
              <a:t> </a:t>
            </a:r>
            <a:r>
              <a:rPr sz="2100" spc="-23" dirty="0">
                <a:latin typeface="Calibri"/>
                <a:cs typeface="Calibri"/>
              </a:rPr>
              <a:t>exec”</a:t>
            </a:r>
            <a:r>
              <a:rPr sz="2100" spc="8" dirty="0">
                <a:latin typeface="Calibri"/>
                <a:cs typeface="Calibri"/>
              </a:rPr>
              <a:t> </a:t>
            </a:r>
            <a:r>
              <a:rPr sz="2100" spc="-8" dirty="0">
                <a:latin typeface="Calibri"/>
                <a:cs typeface="Calibri"/>
              </a:rPr>
              <a:t>can</a:t>
            </a:r>
            <a:r>
              <a:rPr sz="2100" spc="8" dirty="0">
                <a:latin typeface="Calibri"/>
                <a:cs typeface="Calibri"/>
              </a:rPr>
              <a:t> </a:t>
            </a:r>
            <a:r>
              <a:rPr sz="2100" spc="-4" dirty="0">
                <a:latin typeface="Calibri"/>
                <a:cs typeface="Calibri"/>
              </a:rPr>
              <a:t>be</a:t>
            </a:r>
            <a:r>
              <a:rPr sz="2100" dirty="0">
                <a:latin typeface="Calibri"/>
                <a:cs typeface="Calibri"/>
              </a:rPr>
              <a:t> </a:t>
            </a:r>
            <a:r>
              <a:rPr sz="2100" spc="-8" dirty="0">
                <a:latin typeface="Calibri"/>
                <a:cs typeface="Calibri"/>
              </a:rPr>
              <a:t>used</a:t>
            </a:r>
            <a:r>
              <a:rPr sz="2100" spc="11" dirty="0">
                <a:latin typeface="Calibri"/>
                <a:cs typeface="Calibri"/>
              </a:rPr>
              <a:t> </a:t>
            </a:r>
            <a:r>
              <a:rPr sz="2100" spc="-15" dirty="0">
                <a:latin typeface="Calibri"/>
                <a:cs typeface="Calibri"/>
              </a:rPr>
              <a:t>to</a:t>
            </a:r>
            <a:r>
              <a:rPr sz="2100" spc="-4" dirty="0">
                <a:latin typeface="Calibri"/>
                <a:cs typeface="Calibri"/>
              </a:rPr>
              <a:t> </a:t>
            </a:r>
            <a:r>
              <a:rPr sz="2100" spc="-19" dirty="0">
                <a:latin typeface="Calibri"/>
                <a:cs typeface="Calibri"/>
              </a:rPr>
              <a:t>execute</a:t>
            </a:r>
            <a:r>
              <a:rPr sz="2100" spc="4" dirty="0">
                <a:latin typeface="Calibri"/>
                <a:cs typeface="Calibri"/>
              </a:rPr>
              <a:t> </a:t>
            </a:r>
            <a:r>
              <a:rPr sz="2100" spc="-8" dirty="0">
                <a:latin typeface="Calibri"/>
                <a:cs typeface="Calibri"/>
              </a:rPr>
              <a:t>commands</a:t>
            </a:r>
            <a:r>
              <a:rPr sz="2100" spc="23" dirty="0">
                <a:latin typeface="Calibri"/>
                <a:cs typeface="Calibri"/>
              </a:rPr>
              <a:t> </a:t>
            </a:r>
            <a:r>
              <a:rPr sz="2100" spc="-4" dirty="0">
                <a:latin typeface="Calibri"/>
                <a:cs typeface="Calibri"/>
              </a:rPr>
              <a:t>within </a:t>
            </a:r>
            <a:r>
              <a:rPr sz="2100" spc="-465" dirty="0">
                <a:latin typeface="Calibri"/>
                <a:cs typeface="Calibri"/>
              </a:rPr>
              <a:t> </a:t>
            </a:r>
            <a:r>
              <a:rPr sz="2100" spc="-8" dirty="0">
                <a:latin typeface="Calibri"/>
                <a:cs typeface="Calibri"/>
              </a:rPr>
              <a:t>network namespace,</a:t>
            </a:r>
            <a:r>
              <a:rPr sz="2100" spc="15" dirty="0">
                <a:latin typeface="Calibri"/>
                <a:cs typeface="Calibri"/>
              </a:rPr>
              <a:t> </a:t>
            </a:r>
            <a:r>
              <a:rPr sz="2100" spc="-19" dirty="0">
                <a:latin typeface="Calibri"/>
                <a:cs typeface="Calibri"/>
              </a:rPr>
              <a:t>for</a:t>
            </a:r>
            <a:r>
              <a:rPr sz="2100" spc="-4" dirty="0">
                <a:latin typeface="Calibri"/>
                <a:cs typeface="Calibri"/>
              </a:rPr>
              <a:t> </a:t>
            </a:r>
            <a:r>
              <a:rPr sz="2100" spc="-11" dirty="0">
                <a:latin typeface="Calibri"/>
                <a:cs typeface="Calibri"/>
              </a:rPr>
              <a:t>example,</a:t>
            </a:r>
            <a:r>
              <a:rPr sz="2100" spc="8" dirty="0">
                <a:latin typeface="Calibri"/>
                <a:cs typeface="Calibri"/>
              </a:rPr>
              <a:t> </a:t>
            </a:r>
            <a:r>
              <a:rPr sz="2100" spc="-15" dirty="0">
                <a:latin typeface="Calibri"/>
                <a:cs typeface="Calibri"/>
              </a:rPr>
              <a:t>to</a:t>
            </a:r>
            <a:r>
              <a:rPr sz="2100" spc="-4" dirty="0">
                <a:latin typeface="Calibri"/>
                <a:cs typeface="Calibri"/>
              </a:rPr>
              <a:t> </a:t>
            </a:r>
            <a:r>
              <a:rPr sz="2100" spc="-8" dirty="0">
                <a:latin typeface="Calibri"/>
                <a:cs typeface="Calibri"/>
              </a:rPr>
              <a:t>view</a:t>
            </a:r>
            <a:r>
              <a:rPr sz="2100" spc="4" dirty="0">
                <a:latin typeface="Calibri"/>
                <a:cs typeface="Calibri"/>
              </a:rPr>
              <a:t> </a:t>
            </a:r>
            <a:r>
              <a:rPr sz="2100" spc="-4" dirty="0">
                <a:latin typeface="Calibri"/>
                <a:cs typeface="Calibri"/>
              </a:rPr>
              <a:t>all</a:t>
            </a:r>
            <a:r>
              <a:rPr sz="2100" spc="-8" dirty="0">
                <a:latin typeface="Calibri"/>
                <a:cs typeface="Calibri"/>
              </a:rPr>
              <a:t> </a:t>
            </a:r>
            <a:r>
              <a:rPr sz="2100" spc="-4" dirty="0">
                <a:latin typeface="Calibri"/>
                <a:cs typeface="Calibri"/>
              </a:rPr>
              <a:t>IP </a:t>
            </a:r>
            <a:r>
              <a:rPr sz="2100" spc="-8" dirty="0">
                <a:latin typeface="Calibri"/>
                <a:cs typeface="Calibri"/>
              </a:rPr>
              <a:t>links:</a:t>
            </a:r>
            <a:endParaRPr sz="2100" dirty="0">
              <a:latin typeface="Calibri"/>
              <a:cs typeface="Calibri"/>
            </a:endParaRPr>
          </a:p>
        </p:txBody>
      </p:sp>
      <p:pic>
        <p:nvPicPr>
          <p:cNvPr id="4" name="object 4"/>
          <p:cNvPicPr/>
          <p:nvPr/>
        </p:nvPicPr>
        <p:blipFill>
          <a:blip r:embed="rId2" cstate="print"/>
          <a:stretch>
            <a:fillRect/>
          </a:stretch>
        </p:blipFill>
        <p:spPr>
          <a:xfrm>
            <a:off x="869692" y="2099365"/>
            <a:ext cx="2561934" cy="205127"/>
          </a:xfrm>
          <a:prstGeom prst="rect">
            <a:avLst/>
          </a:prstGeom>
        </p:spPr>
      </p:pic>
      <p:pic>
        <p:nvPicPr>
          <p:cNvPr id="5" name="object 5"/>
          <p:cNvPicPr/>
          <p:nvPr/>
        </p:nvPicPr>
        <p:blipFill>
          <a:blip r:embed="rId3" cstate="print"/>
          <a:stretch>
            <a:fillRect/>
          </a:stretch>
        </p:blipFill>
        <p:spPr>
          <a:xfrm>
            <a:off x="936740" y="3843650"/>
            <a:ext cx="7475891" cy="715223"/>
          </a:xfrm>
          <a:prstGeom prst="rect">
            <a:avLst/>
          </a:prstGeom>
        </p:spPr>
      </p:pic>
      <p:sp>
        <p:nvSpPr>
          <p:cNvPr id="6" name="object 6"/>
          <p:cNvSpPr txBox="1"/>
          <p:nvPr/>
        </p:nvSpPr>
        <p:spPr>
          <a:xfrm>
            <a:off x="790956" y="4692016"/>
            <a:ext cx="6930390" cy="231313"/>
          </a:xfrm>
          <a:prstGeom prst="rect">
            <a:avLst/>
          </a:prstGeom>
          <a:solidFill>
            <a:srgbClr val="A4A4A4"/>
          </a:solidFill>
          <a:ln w="12192">
            <a:solidFill>
              <a:srgbClr val="787878"/>
            </a:solidFill>
          </a:ln>
        </p:spPr>
        <p:txBody>
          <a:bodyPr vert="horz" wrap="square" lIns="0" tIns="23336" rIns="0" bIns="0" rtlCol="0">
            <a:spAutoFit/>
          </a:bodyPr>
          <a:lstStyle/>
          <a:p>
            <a:pPr marL="68104">
              <a:spcBef>
                <a:spcPts val="183"/>
              </a:spcBef>
            </a:pPr>
            <a:r>
              <a:rPr sz="1350" b="1" dirty="0">
                <a:solidFill>
                  <a:srgbClr val="FFFFFF"/>
                </a:solidFill>
                <a:latin typeface="Calibri"/>
                <a:cs typeface="Calibri"/>
              </a:rPr>
              <a:t>Namespaces in</a:t>
            </a:r>
            <a:r>
              <a:rPr sz="1350" b="1" spc="11" dirty="0">
                <a:solidFill>
                  <a:srgbClr val="FFFFFF"/>
                </a:solidFill>
                <a:latin typeface="Calibri"/>
                <a:cs typeface="Calibri"/>
              </a:rPr>
              <a:t> </a:t>
            </a:r>
            <a:r>
              <a:rPr sz="1350" b="1" spc="-11" dirty="0">
                <a:solidFill>
                  <a:srgbClr val="FFFFFF"/>
                </a:solidFill>
                <a:latin typeface="Calibri"/>
                <a:cs typeface="Calibri"/>
              </a:rPr>
              <a:t>operation,</a:t>
            </a:r>
            <a:r>
              <a:rPr sz="1350" b="1" spc="-15" dirty="0">
                <a:solidFill>
                  <a:srgbClr val="FFFFFF"/>
                </a:solidFill>
                <a:latin typeface="Calibri"/>
                <a:cs typeface="Calibri"/>
              </a:rPr>
              <a:t> </a:t>
            </a:r>
            <a:r>
              <a:rPr sz="1350" b="1" dirty="0">
                <a:solidFill>
                  <a:srgbClr val="FFFFFF"/>
                </a:solidFill>
                <a:latin typeface="Calibri"/>
                <a:cs typeface="Calibri"/>
              </a:rPr>
              <a:t>part</a:t>
            </a:r>
            <a:r>
              <a:rPr sz="1350" b="1" spc="15" dirty="0">
                <a:solidFill>
                  <a:srgbClr val="FFFFFF"/>
                </a:solidFill>
                <a:latin typeface="Calibri"/>
                <a:cs typeface="Calibri"/>
              </a:rPr>
              <a:t> </a:t>
            </a:r>
            <a:r>
              <a:rPr sz="1350" b="1" dirty="0">
                <a:solidFill>
                  <a:srgbClr val="FFFFFF"/>
                </a:solidFill>
                <a:latin typeface="Calibri"/>
                <a:cs typeface="Calibri"/>
              </a:rPr>
              <a:t>7:</a:t>
            </a:r>
            <a:r>
              <a:rPr sz="1350" b="1" spc="11" dirty="0">
                <a:solidFill>
                  <a:srgbClr val="FFFFFF"/>
                </a:solidFill>
                <a:latin typeface="Calibri"/>
                <a:cs typeface="Calibri"/>
              </a:rPr>
              <a:t> </a:t>
            </a:r>
            <a:r>
              <a:rPr sz="1350" b="1" spc="-4" dirty="0">
                <a:solidFill>
                  <a:srgbClr val="FFFFFF"/>
                </a:solidFill>
                <a:latin typeface="Calibri"/>
                <a:cs typeface="Calibri"/>
              </a:rPr>
              <a:t>Network</a:t>
            </a:r>
            <a:r>
              <a:rPr sz="1350" b="1" spc="-11" dirty="0">
                <a:solidFill>
                  <a:srgbClr val="FFFFFF"/>
                </a:solidFill>
                <a:latin typeface="Calibri"/>
                <a:cs typeface="Calibri"/>
              </a:rPr>
              <a:t> </a:t>
            </a:r>
            <a:r>
              <a:rPr sz="1350" b="1" spc="-4" dirty="0">
                <a:solidFill>
                  <a:srgbClr val="FFFFFF"/>
                </a:solidFill>
                <a:latin typeface="Calibri"/>
                <a:cs typeface="Calibri"/>
              </a:rPr>
              <a:t>namespaces</a:t>
            </a:r>
            <a:r>
              <a:rPr sz="1350" b="1" spc="8" dirty="0">
                <a:solidFill>
                  <a:srgbClr val="FFFFFF"/>
                </a:solidFill>
                <a:latin typeface="Calibri"/>
                <a:cs typeface="Calibri"/>
              </a:rPr>
              <a:t> </a:t>
            </a:r>
            <a:r>
              <a:rPr sz="1350" spc="-8" dirty="0">
                <a:solidFill>
                  <a:srgbClr val="FFFFFF"/>
                </a:solidFill>
                <a:latin typeface="Calibri"/>
                <a:cs typeface="Calibri"/>
              </a:rPr>
              <a:t>https://lwn.net/Articles/580893/</a:t>
            </a:r>
            <a:endParaRPr sz="1350">
              <a:latin typeface="Calibri"/>
              <a:cs typeface="Calibri"/>
            </a:endParaRPr>
          </a:p>
        </p:txBody>
      </p:sp>
      <p:sp>
        <p:nvSpPr>
          <p:cNvPr id="7" name="object 2">
            <a:extLst>
              <a:ext uri="{FF2B5EF4-FFF2-40B4-BE49-F238E27FC236}">
                <a16:creationId xmlns:a16="http://schemas.microsoft.com/office/drawing/2014/main" id="{2D348CEC-2907-F413-B125-A10D631C1790}"/>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Network namespaces (1)</a:t>
            </a:r>
            <a:endParaRPr lang="en-US" sz="2800" kern="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4205764" cy="1025761"/>
          </a:xfrm>
          <a:prstGeom prst="rect">
            <a:avLst/>
          </a:prstGeom>
        </p:spPr>
        <p:txBody>
          <a:bodyPr vert="horz" wrap="square" lIns="0" tIns="10001" rIns="0" bIns="0" rtlCol="0">
            <a:spAutoFit/>
          </a:bodyPr>
          <a:lstStyle/>
          <a:p>
            <a:pPr marL="9525">
              <a:spcBef>
                <a:spcPts val="79"/>
              </a:spcBef>
            </a:pPr>
            <a:r>
              <a:rPr sz="3300" spc="-11" dirty="0"/>
              <a:t>Network</a:t>
            </a:r>
            <a:r>
              <a:rPr sz="3300" spc="-8" dirty="0"/>
              <a:t> </a:t>
            </a:r>
            <a:r>
              <a:rPr sz="3300" dirty="0"/>
              <a:t>namespaces</a:t>
            </a:r>
            <a:r>
              <a:rPr sz="3300" spc="-8" dirty="0"/>
              <a:t> </a:t>
            </a:r>
            <a:r>
              <a:rPr sz="3300" dirty="0"/>
              <a:t>(2)</a:t>
            </a:r>
            <a:endParaRPr sz="3300"/>
          </a:p>
        </p:txBody>
      </p:sp>
      <p:sp>
        <p:nvSpPr>
          <p:cNvPr id="3" name="object 3"/>
          <p:cNvSpPr txBox="1"/>
          <p:nvPr/>
        </p:nvSpPr>
        <p:spPr>
          <a:xfrm>
            <a:off x="687705" y="1108805"/>
            <a:ext cx="7482364" cy="2150236"/>
          </a:xfrm>
          <a:prstGeom prst="rect">
            <a:avLst/>
          </a:prstGeom>
        </p:spPr>
        <p:txBody>
          <a:bodyPr vert="horz" wrap="square" lIns="0" tIns="69056" rIns="0" bIns="0" rtlCol="0">
            <a:spAutoFit/>
          </a:bodyPr>
          <a:lstStyle/>
          <a:p>
            <a:pPr marL="180975" marR="682943" indent="-171926">
              <a:lnSpc>
                <a:spcPct val="80000"/>
              </a:lnSpc>
              <a:spcBef>
                <a:spcPts val="544"/>
              </a:spcBef>
              <a:buFont typeface="Arial MT"/>
              <a:buChar char="•"/>
              <a:tabLst>
                <a:tab pos="181451" algn="l"/>
              </a:tabLst>
            </a:pPr>
            <a:r>
              <a:rPr sz="1950" spc="-11" dirty="0">
                <a:latin typeface="Calibri"/>
                <a:cs typeface="Calibri"/>
              </a:rPr>
              <a:t>Any </a:t>
            </a:r>
            <a:r>
              <a:rPr sz="1950" spc="-4" dirty="0">
                <a:latin typeface="Calibri"/>
                <a:cs typeface="Calibri"/>
              </a:rPr>
              <a:t>new </a:t>
            </a:r>
            <a:r>
              <a:rPr sz="1950" spc="-8" dirty="0">
                <a:latin typeface="Calibri"/>
                <a:cs typeface="Calibri"/>
              </a:rPr>
              <a:t>network </a:t>
            </a:r>
            <a:r>
              <a:rPr sz="1950" spc="-4" dirty="0">
                <a:latin typeface="Calibri"/>
                <a:cs typeface="Calibri"/>
              </a:rPr>
              <a:t>namespace only has </a:t>
            </a:r>
            <a:r>
              <a:rPr sz="1950" dirty="0">
                <a:latin typeface="Calibri"/>
                <a:cs typeface="Calibri"/>
              </a:rPr>
              <a:t>loopback </a:t>
            </a:r>
            <a:r>
              <a:rPr sz="1950" spc="-8" dirty="0">
                <a:latin typeface="Calibri"/>
                <a:cs typeface="Calibri"/>
              </a:rPr>
              <a:t>interface. How </a:t>
            </a:r>
            <a:r>
              <a:rPr sz="1950" spc="-11" dirty="0">
                <a:latin typeface="Calibri"/>
                <a:cs typeface="Calibri"/>
              </a:rPr>
              <a:t>to </a:t>
            </a:r>
            <a:r>
              <a:rPr sz="1950" spc="-431" dirty="0">
                <a:latin typeface="Calibri"/>
                <a:cs typeface="Calibri"/>
              </a:rPr>
              <a:t> </a:t>
            </a:r>
            <a:r>
              <a:rPr sz="1950" spc="-8" dirty="0">
                <a:latin typeface="Calibri"/>
                <a:cs typeface="Calibri"/>
              </a:rPr>
              <a:t>communicate</a:t>
            </a:r>
            <a:r>
              <a:rPr sz="1950" spc="-23" dirty="0">
                <a:latin typeface="Calibri"/>
                <a:cs typeface="Calibri"/>
              </a:rPr>
              <a:t> </a:t>
            </a:r>
            <a:r>
              <a:rPr sz="1950" dirty="0">
                <a:latin typeface="Calibri"/>
                <a:cs typeface="Calibri"/>
              </a:rPr>
              <a:t>with </a:t>
            </a:r>
            <a:r>
              <a:rPr sz="1950" spc="-11" dirty="0">
                <a:latin typeface="Calibri"/>
                <a:cs typeface="Calibri"/>
              </a:rPr>
              <a:t>rest</a:t>
            </a:r>
            <a:r>
              <a:rPr sz="1950" spc="-19" dirty="0">
                <a:latin typeface="Calibri"/>
                <a:cs typeface="Calibri"/>
              </a:rPr>
              <a:t> </a:t>
            </a:r>
            <a:r>
              <a:rPr sz="1950" dirty="0">
                <a:latin typeface="Calibri"/>
                <a:cs typeface="Calibri"/>
              </a:rPr>
              <a:t>of</a:t>
            </a:r>
            <a:r>
              <a:rPr sz="1950" spc="-8" dirty="0">
                <a:latin typeface="Calibri"/>
                <a:cs typeface="Calibri"/>
              </a:rPr>
              <a:t> network?</a:t>
            </a:r>
            <a:endParaRPr sz="1950">
              <a:latin typeface="Calibri"/>
              <a:cs typeface="Calibri"/>
            </a:endParaRPr>
          </a:p>
          <a:p>
            <a:pPr marL="180975" marR="3810" indent="-171926">
              <a:lnSpc>
                <a:spcPct val="80000"/>
              </a:lnSpc>
              <a:spcBef>
                <a:spcPts val="750"/>
              </a:spcBef>
              <a:buFont typeface="Arial MT"/>
              <a:buChar char="•"/>
              <a:tabLst>
                <a:tab pos="181451" algn="l"/>
              </a:tabLst>
            </a:pPr>
            <a:r>
              <a:rPr sz="1950" spc="-11" dirty="0">
                <a:latin typeface="Calibri"/>
                <a:cs typeface="Calibri"/>
              </a:rPr>
              <a:t>Create </a:t>
            </a:r>
            <a:r>
              <a:rPr sz="1950" dirty="0">
                <a:latin typeface="Calibri"/>
                <a:cs typeface="Calibri"/>
              </a:rPr>
              <a:t>a </a:t>
            </a:r>
            <a:r>
              <a:rPr sz="1950" dirty="0">
                <a:solidFill>
                  <a:srgbClr val="006FC0"/>
                </a:solidFill>
                <a:latin typeface="Calibri"/>
                <a:cs typeface="Calibri"/>
              </a:rPr>
              <a:t>virtual </a:t>
            </a:r>
            <a:r>
              <a:rPr sz="1950" spc="-4" dirty="0">
                <a:solidFill>
                  <a:srgbClr val="006FC0"/>
                </a:solidFill>
                <a:latin typeface="Calibri"/>
                <a:cs typeface="Calibri"/>
              </a:rPr>
              <a:t>Ethernet </a:t>
            </a:r>
            <a:r>
              <a:rPr sz="1950" dirty="0">
                <a:solidFill>
                  <a:srgbClr val="006FC0"/>
                </a:solidFill>
                <a:latin typeface="Calibri"/>
                <a:cs typeface="Calibri"/>
              </a:rPr>
              <a:t>link </a:t>
            </a:r>
            <a:r>
              <a:rPr sz="1950" spc="-8" dirty="0">
                <a:solidFill>
                  <a:srgbClr val="006FC0"/>
                </a:solidFill>
                <a:latin typeface="Calibri"/>
                <a:cs typeface="Calibri"/>
              </a:rPr>
              <a:t>(veth </a:t>
            </a:r>
            <a:r>
              <a:rPr sz="1950" dirty="0">
                <a:solidFill>
                  <a:srgbClr val="006FC0"/>
                </a:solidFill>
                <a:latin typeface="Calibri"/>
                <a:cs typeface="Calibri"/>
              </a:rPr>
              <a:t>pair) </a:t>
            </a:r>
            <a:r>
              <a:rPr sz="1950" spc="-11" dirty="0">
                <a:latin typeface="Calibri"/>
                <a:cs typeface="Calibri"/>
              </a:rPr>
              <a:t>to </a:t>
            </a:r>
            <a:r>
              <a:rPr sz="1950" spc="-8" dirty="0">
                <a:latin typeface="Calibri"/>
                <a:cs typeface="Calibri"/>
              </a:rPr>
              <a:t>connect parent </a:t>
            </a:r>
            <a:r>
              <a:rPr sz="1950" spc="-4" dirty="0">
                <a:latin typeface="Calibri"/>
                <a:cs typeface="Calibri"/>
              </a:rPr>
              <a:t>namespace </a:t>
            </a:r>
            <a:r>
              <a:rPr sz="1950" spc="-11" dirty="0">
                <a:latin typeface="Calibri"/>
                <a:cs typeface="Calibri"/>
              </a:rPr>
              <a:t>to </a:t>
            </a:r>
            <a:r>
              <a:rPr sz="1950" spc="-431" dirty="0">
                <a:latin typeface="Calibri"/>
                <a:cs typeface="Calibri"/>
              </a:rPr>
              <a:t> </a:t>
            </a:r>
            <a:r>
              <a:rPr sz="1950" spc="-4" dirty="0">
                <a:latin typeface="Calibri"/>
                <a:cs typeface="Calibri"/>
              </a:rPr>
              <a:t>new</a:t>
            </a:r>
            <a:r>
              <a:rPr sz="1950" spc="-15" dirty="0">
                <a:latin typeface="Calibri"/>
                <a:cs typeface="Calibri"/>
              </a:rPr>
              <a:t> </a:t>
            </a:r>
            <a:r>
              <a:rPr sz="1950" dirty="0">
                <a:latin typeface="Calibri"/>
                <a:cs typeface="Calibri"/>
              </a:rPr>
              <a:t>child </a:t>
            </a:r>
            <a:r>
              <a:rPr sz="1950" spc="-4" dirty="0">
                <a:latin typeface="Calibri"/>
                <a:cs typeface="Calibri"/>
              </a:rPr>
              <a:t>namespace</a:t>
            </a:r>
            <a:endParaRPr sz="1950">
              <a:latin typeface="Calibri"/>
              <a:cs typeface="Calibri"/>
            </a:endParaRPr>
          </a:p>
          <a:p>
            <a:pPr marL="523875" lvl="1" indent="-171926">
              <a:lnSpc>
                <a:spcPts val="1965"/>
              </a:lnSpc>
              <a:buFont typeface="Arial MT"/>
              <a:buChar char="•"/>
              <a:tabLst>
                <a:tab pos="523875" algn="l"/>
                <a:tab pos="524351" algn="l"/>
              </a:tabLst>
            </a:pPr>
            <a:r>
              <a:rPr sz="1650" spc="-4" dirty="0">
                <a:latin typeface="Calibri"/>
                <a:cs typeface="Calibri"/>
              </a:rPr>
              <a:t>Assign</a:t>
            </a:r>
            <a:r>
              <a:rPr sz="1650" spc="-8" dirty="0">
                <a:latin typeface="Calibri"/>
                <a:cs typeface="Calibri"/>
              </a:rPr>
              <a:t> </a:t>
            </a:r>
            <a:r>
              <a:rPr sz="1650" spc="-4" dirty="0">
                <a:latin typeface="Calibri"/>
                <a:cs typeface="Calibri"/>
              </a:rPr>
              <a:t>endpoints</a:t>
            </a:r>
            <a:r>
              <a:rPr sz="1650" spc="-8" dirty="0">
                <a:latin typeface="Calibri"/>
                <a:cs typeface="Calibri"/>
              </a:rPr>
              <a:t> </a:t>
            </a:r>
            <a:r>
              <a:rPr sz="1650" spc="-15" dirty="0">
                <a:latin typeface="Calibri"/>
                <a:cs typeface="Calibri"/>
              </a:rPr>
              <a:t>to</a:t>
            </a:r>
            <a:r>
              <a:rPr sz="1650" spc="11" dirty="0">
                <a:latin typeface="Calibri"/>
                <a:cs typeface="Calibri"/>
              </a:rPr>
              <a:t> </a:t>
            </a:r>
            <a:r>
              <a:rPr sz="1650" spc="-11" dirty="0">
                <a:latin typeface="Calibri"/>
                <a:cs typeface="Calibri"/>
              </a:rPr>
              <a:t>two</a:t>
            </a:r>
            <a:r>
              <a:rPr sz="1650" spc="-4" dirty="0">
                <a:latin typeface="Calibri"/>
                <a:cs typeface="Calibri"/>
              </a:rPr>
              <a:t> </a:t>
            </a:r>
            <a:r>
              <a:rPr sz="1650" spc="-15" dirty="0">
                <a:latin typeface="Calibri"/>
                <a:cs typeface="Calibri"/>
              </a:rPr>
              <a:t>different</a:t>
            </a:r>
            <a:r>
              <a:rPr sz="1650" spc="15" dirty="0">
                <a:latin typeface="Calibri"/>
                <a:cs typeface="Calibri"/>
              </a:rPr>
              <a:t> </a:t>
            </a:r>
            <a:r>
              <a:rPr sz="1650" spc="-4" dirty="0">
                <a:latin typeface="Calibri"/>
                <a:cs typeface="Calibri"/>
              </a:rPr>
              <a:t>namespaces</a:t>
            </a:r>
            <a:endParaRPr sz="1650">
              <a:latin typeface="Calibri"/>
              <a:cs typeface="Calibri"/>
            </a:endParaRPr>
          </a:p>
          <a:p>
            <a:pPr marL="523875" lvl="1" indent="-171926">
              <a:lnSpc>
                <a:spcPts val="1958"/>
              </a:lnSpc>
              <a:buFont typeface="Arial MT"/>
              <a:buChar char="•"/>
              <a:tabLst>
                <a:tab pos="523875" algn="l"/>
                <a:tab pos="524351" algn="l"/>
              </a:tabLst>
            </a:pPr>
            <a:r>
              <a:rPr sz="1650" dirty="0">
                <a:latin typeface="Calibri"/>
                <a:cs typeface="Calibri"/>
              </a:rPr>
              <a:t>Assign</a:t>
            </a:r>
            <a:r>
              <a:rPr sz="1650" spc="-15" dirty="0">
                <a:latin typeface="Calibri"/>
                <a:cs typeface="Calibri"/>
              </a:rPr>
              <a:t> </a:t>
            </a:r>
            <a:r>
              <a:rPr sz="1650" spc="-4" dirty="0">
                <a:latin typeface="Calibri"/>
                <a:cs typeface="Calibri"/>
              </a:rPr>
              <a:t>IP</a:t>
            </a:r>
            <a:r>
              <a:rPr sz="1650" spc="-11" dirty="0">
                <a:latin typeface="Calibri"/>
                <a:cs typeface="Calibri"/>
              </a:rPr>
              <a:t> </a:t>
            </a:r>
            <a:r>
              <a:rPr sz="1650" spc="-4" dirty="0">
                <a:latin typeface="Calibri"/>
                <a:cs typeface="Calibri"/>
              </a:rPr>
              <a:t>addresses</a:t>
            </a:r>
            <a:r>
              <a:rPr sz="1650" spc="-8" dirty="0">
                <a:latin typeface="Calibri"/>
                <a:cs typeface="Calibri"/>
              </a:rPr>
              <a:t> </a:t>
            </a:r>
            <a:r>
              <a:rPr sz="1650" spc="-15" dirty="0">
                <a:latin typeface="Calibri"/>
                <a:cs typeface="Calibri"/>
              </a:rPr>
              <a:t>to</a:t>
            </a:r>
            <a:r>
              <a:rPr sz="1650" spc="-4" dirty="0">
                <a:latin typeface="Calibri"/>
                <a:cs typeface="Calibri"/>
              </a:rPr>
              <a:t> both</a:t>
            </a:r>
            <a:r>
              <a:rPr sz="1650" spc="-11" dirty="0">
                <a:latin typeface="Calibri"/>
                <a:cs typeface="Calibri"/>
              </a:rPr>
              <a:t> </a:t>
            </a:r>
            <a:r>
              <a:rPr sz="1650" spc="-4" dirty="0">
                <a:latin typeface="Calibri"/>
                <a:cs typeface="Calibri"/>
              </a:rPr>
              <a:t>endpoints</a:t>
            </a:r>
            <a:endParaRPr sz="1650">
              <a:latin typeface="Calibri"/>
              <a:cs typeface="Calibri"/>
            </a:endParaRPr>
          </a:p>
          <a:p>
            <a:pPr marL="523875" lvl="1" indent="-171926">
              <a:lnSpc>
                <a:spcPts val="1958"/>
              </a:lnSpc>
              <a:buFont typeface="Arial MT"/>
              <a:buChar char="•"/>
              <a:tabLst>
                <a:tab pos="523875" algn="l"/>
                <a:tab pos="524351" algn="l"/>
              </a:tabLst>
            </a:pPr>
            <a:r>
              <a:rPr sz="1650" spc="-4" dirty="0">
                <a:latin typeface="Calibri"/>
                <a:cs typeface="Calibri"/>
              </a:rPr>
              <a:t>Can </a:t>
            </a:r>
            <a:r>
              <a:rPr sz="1650" spc="-11" dirty="0">
                <a:latin typeface="Calibri"/>
                <a:cs typeface="Calibri"/>
              </a:rPr>
              <a:t>communicate</a:t>
            </a:r>
            <a:r>
              <a:rPr sz="1650" spc="34" dirty="0">
                <a:latin typeface="Calibri"/>
                <a:cs typeface="Calibri"/>
              </a:rPr>
              <a:t> </a:t>
            </a:r>
            <a:r>
              <a:rPr sz="1650" spc="-11" dirty="0">
                <a:latin typeface="Calibri"/>
                <a:cs typeface="Calibri"/>
              </a:rPr>
              <a:t>over</a:t>
            </a:r>
            <a:r>
              <a:rPr sz="1650" spc="4" dirty="0">
                <a:latin typeface="Calibri"/>
                <a:cs typeface="Calibri"/>
              </a:rPr>
              <a:t> </a:t>
            </a:r>
            <a:r>
              <a:rPr sz="1650" spc="-8" dirty="0">
                <a:latin typeface="Calibri"/>
                <a:cs typeface="Calibri"/>
              </a:rPr>
              <a:t>this</a:t>
            </a:r>
            <a:r>
              <a:rPr sz="1650" spc="8" dirty="0">
                <a:latin typeface="Calibri"/>
                <a:cs typeface="Calibri"/>
              </a:rPr>
              <a:t> </a:t>
            </a:r>
            <a:r>
              <a:rPr sz="1650" spc="-4" dirty="0">
                <a:latin typeface="Calibri"/>
                <a:cs typeface="Calibri"/>
              </a:rPr>
              <a:t>link </a:t>
            </a:r>
            <a:r>
              <a:rPr sz="1650" spc="-15" dirty="0">
                <a:latin typeface="Calibri"/>
                <a:cs typeface="Calibri"/>
              </a:rPr>
              <a:t>to</a:t>
            </a:r>
            <a:r>
              <a:rPr sz="1650" spc="4" dirty="0">
                <a:latin typeface="Calibri"/>
                <a:cs typeface="Calibri"/>
              </a:rPr>
              <a:t> </a:t>
            </a:r>
            <a:r>
              <a:rPr sz="1650" spc="-11" dirty="0">
                <a:latin typeface="Calibri"/>
                <a:cs typeface="Calibri"/>
              </a:rPr>
              <a:t>parent</a:t>
            </a:r>
            <a:r>
              <a:rPr sz="1650" spc="-4" dirty="0">
                <a:latin typeface="Calibri"/>
                <a:cs typeface="Calibri"/>
              </a:rPr>
              <a:t> </a:t>
            </a:r>
            <a:r>
              <a:rPr sz="1650" spc="-8" dirty="0">
                <a:latin typeface="Calibri"/>
                <a:cs typeface="Calibri"/>
              </a:rPr>
              <a:t>namespace</a:t>
            </a:r>
            <a:endParaRPr sz="1650">
              <a:latin typeface="Calibri"/>
              <a:cs typeface="Calibri"/>
            </a:endParaRPr>
          </a:p>
          <a:p>
            <a:pPr marL="523875" lvl="1" indent="-171926">
              <a:lnSpc>
                <a:spcPts val="1973"/>
              </a:lnSpc>
              <a:buFont typeface="Arial MT"/>
              <a:buChar char="•"/>
              <a:tabLst>
                <a:tab pos="523875" algn="l"/>
                <a:tab pos="524351" algn="l"/>
              </a:tabLst>
            </a:pPr>
            <a:r>
              <a:rPr sz="1650" spc="-4" dirty="0">
                <a:latin typeface="Calibri"/>
                <a:cs typeface="Calibri"/>
              </a:rPr>
              <a:t>Can </a:t>
            </a:r>
            <a:r>
              <a:rPr sz="1650" spc="-11" dirty="0">
                <a:latin typeface="Calibri"/>
                <a:cs typeface="Calibri"/>
              </a:rPr>
              <a:t>configure</a:t>
            </a:r>
            <a:r>
              <a:rPr sz="1650" spc="4" dirty="0">
                <a:latin typeface="Calibri"/>
                <a:cs typeface="Calibri"/>
              </a:rPr>
              <a:t> </a:t>
            </a:r>
            <a:r>
              <a:rPr sz="1650" spc="-11" dirty="0">
                <a:latin typeface="Calibri"/>
                <a:cs typeface="Calibri"/>
              </a:rPr>
              <a:t>bridging/NAT</a:t>
            </a:r>
            <a:r>
              <a:rPr sz="1650" dirty="0">
                <a:latin typeface="Calibri"/>
                <a:cs typeface="Calibri"/>
              </a:rPr>
              <a:t> </a:t>
            </a:r>
            <a:r>
              <a:rPr sz="1650" spc="-15" dirty="0">
                <a:latin typeface="Calibri"/>
                <a:cs typeface="Calibri"/>
              </a:rPr>
              <a:t>to</a:t>
            </a:r>
            <a:r>
              <a:rPr sz="1650" spc="19" dirty="0">
                <a:latin typeface="Calibri"/>
                <a:cs typeface="Calibri"/>
              </a:rPr>
              <a:t> </a:t>
            </a:r>
            <a:r>
              <a:rPr sz="1650" spc="-8" dirty="0">
                <a:latin typeface="Calibri"/>
                <a:cs typeface="Calibri"/>
              </a:rPr>
              <a:t>connect</a:t>
            </a:r>
            <a:r>
              <a:rPr sz="1650" spc="11" dirty="0">
                <a:latin typeface="Calibri"/>
                <a:cs typeface="Calibri"/>
              </a:rPr>
              <a:t> </a:t>
            </a:r>
            <a:r>
              <a:rPr sz="1650" spc="-15" dirty="0">
                <a:latin typeface="Calibri"/>
                <a:cs typeface="Calibri"/>
              </a:rPr>
              <a:t>to</a:t>
            </a:r>
            <a:r>
              <a:rPr sz="1650" spc="4" dirty="0">
                <a:latin typeface="Calibri"/>
                <a:cs typeface="Calibri"/>
              </a:rPr>
              <a:t> </a:t>
            </a:r>
            <a:r>
              <a:rPr sz="1650" spc="-4" dirty="0">
                <a:latin typeface="Calibri"/>
                <a:cs typeface="Calibri"/>
              </a:rPr>
              <a:t>wider</a:t>
            </a:r>
            <a:r>
              <a:rPr sz="1650" dirty="0">
                <a:latin typeface="Calibri"/>
                <a:cs typeface="Calibri"/>
              </a:rPr>
              <a:t> </a:t>
            </a:r>
            <a:r>
              <a:rPr sz="1650" spc="-11" dirty="0">
                <a:latin typeface="Calibri"/>
                <a:cs typeface="Calibri"/>
              </a:rPr>
              <a:t>internet</a:t>
            </a:r>
            <a:endParaRPr sz="1650">
              <a:latin typeface="Calibri"/>
              <a:cs typeface="Calibri"/>
            </a:endParaRPr>
          </a:p>
        </p:txBody>
      </p:sp>
      <p:sp>
        <p:nvSpPr>
          <p:cNvPr id="4" name="object 4"/>
          <p:cNvSpPr txBox="1"/>
          <p:nvPr/>
        </p:nvSpPr>
        <p:spPr>
          <a:xfrm>
            <a:off x="1011554" y="4748022"/>
            <a:ext cx="6892290" cy="231313"/>
          </a:xfrm>
          <a:prstGeom prst="rect">
            <a:avLst/>
          </a:prstGeom>
          <a:solidFill>
            <a:srgbClr val="A4A4A4"/>
          </a:solidFill>
          <a:ln w="12192">
            <a:solidFill>
              <a:srgbClr val="787878"/>
            </a:solidFill>
          </a:ln>
        </p:spPr>
        <p:txBody>
          <a:bodyPr vert="horz" wrap="square" lIns="0" tIns="23336" rIns="0" bIns="0" rtlCol="0">
            <a:spAutoFit/>
          </a:bodyPr>
          <a:lstStyle/>
          <a:p>
            <a:pPr marL="69056">
              <a:spcBef>
                <a:spcPts val="184"/>
              </a:spcBef>
            </a:pPr>
            <a:r>
              <a:rPr sz="1350" b="1" dirty="0">
                <a:solidFill>
                  <a:srgbClr val="FFFFFF"/>
                </a:solidFill>
                <a:latin typeface="Calibri"/>
                <a:cs typeface="Calibri"/>
              </a:rPr>
              <a:t>Namespaces</a:t>
            </a:r>
            <a:r>
              <a:rPr sz="1350" b="1" spc="4" dirty="0">
                <a:solidFill>
                  <a:srgbClr val="FFFFFF"/>
                </a:solidFill>
                <a:latin typeface="Calibri"/>
                <a:cs typeface="Calibri"/>
              </a:rPr>
              <a:t> </a:t>
            </a:r>
            <a:r>
              <a:rPr sz="1350" b="1" dirty="0">
                <a:solidFill>
                  <a:srgbClr val="FFFFFF"/>
                </a:solidFill>
                <a:latin typeface="Calibri"/>
                <a:cs typeface="Calibri"/>
              </a:rPr>
              <a:t>in</a:t>
            </a:r>
            <a:r>
              <a:rPr sz="1350" b="1" spc="8" dirty="0">
                <a:solidFill>
                  <a:srgbClr val="FFFFFF"/>
                </a:solidFill>
                <a:latin typeface="Calibri"/>
                <a:cs typeface="Calibri"/>
              </a:rPr>
              <a:t> </a:t>
            </a:r>
            <a:r>
              <a:rPr sz="1350" b="1" spc="-11" dirty="0">
                <a:solidFill>
                  <a:srgbClr val="FFFFFF"/>
                </a:solidFill>
                <a:latin typeface="Calibri"/>
                <a:cs typeface="Calibri"/>
              </a:rPr>
              <a:t>operation, </a:t>
            </a:r>
            <a:r>
              <a:rPr sz="1350" b="1" dirty="0">
                <a:solidFill>
                  <a:srgbClr val="FFFFFF"/>
                </a:solidFill>
                <a:latin typeface="Calibri"/>
                <a:cs typeface="Calibri"/>
              </a:rPr>
              <a:t>part</a:t>
            </a:r>
            <a:r>
              <a:rPr sz="1350" b="1" spc="15" dirty="0">
                <a:solidFill>
                  <a:srgbClr val="FFFFFF"/>
                </a:solidFill>
                <a:latin typeface="Calibri"/>
                <a:cs typeface="Calibri"/>
              </a:rPr>
              <a:t> </a:t>
            </a:r>
            <a:r>
              <a:rPr sz="1350" b="1" dirty="0">
                <a:solidFill>
                  <a:srgbClr val="FFFFFF"/>
                </a:solidFill>
                <a:latin typeface="Calibri"/>
                <a:cs typeface="Calibri"/>
              </a:rPr>
              <a:t>7:</a:t>
            </a:r>
            <a:r>
              <a:rPr sz="1350" b="1" spc="15" dirty="0">
                <a:solidFill>
                  <a:srgbClr val="FFFFFF"/>
                </a:solidFill>
                <a:latin typeface="Calibri"/>
                <a:cs typeface="Calibri"/>
              </a:rPr>
              <a:t> </a:t>
            </a:r>
            <a:r>
              <a:rPr sz="1350" b="1" spc="-4" dirty="0">
                <a:solidFill>
                  <a:srgbClr val="FFFFFF"/>
                </a:solidFill>
                <a:latin typeface="Calibri"/>
                <a:cs typeface="Calibri"/>
              </a:rPr>
              <a:t>Network</a:t>
            </a:r>
            <a:r>
              <a:rPr sz="1350" b="1" spc="-11" dirty="0">
                <a:solidFill>
                  <a:srgbClr val="FFFFFF"/>
                </a:solidFill>
                <a:latin typeface="Calibri"/>
                <a:cs typeface="Calibri"/>
              </a:rPr>
              <a:t> </a:t>
            </a:r>
            <a:r>
              <a:rPr sz="1350" b="1" spc="-4" dirty="0">
                <a:solidFill>
                  <a:srgbClr val="FFFFFF"/>
                </a:solidFill>
                <a:latin typeface="Calibri"/>
                <a:cs typeface="Calibri"/>
              </a:rPr>
              <a:t>namespaces</a:t>
            </a:r>
            <a:r>
              <a:rPr sz="1350" b="1" spc="8" dirty="0">
                <a:solidFill>
                  <a:srgbClr val="FFFFFF"/>
                </a:solidFill>
                <a:latin typeface="Calibri"/>
                <a:cs typeface="Calibri"/>
              </a:rPr>
              <a:t> </a:t>
            </a:r>
            <a:r>
              <a:rPr sz="1350" spc="-8" dirty="0">
                <a:solidFill>
                  <a:srgbClr val="FFFFFF"/>
                </a:solidFill>
                <a:latin typeface="Calibri"/>
                <a:cs typeface="Calibri"/>
              </a:rPr>
              <a:t>https://lwn.net/Articles/580893/</a:t>
            </a:r>
            <a:endParaRPr sz="1350">
              <a:latin typeface="Calibri"/>
              <a:cs typeface="Calibri"/>
            </a:endParaRPr>
          </a:p>
        </p:txBody>
      </p:sp>
      <p:grpSp>
        <p:nvGrpSpPr>
          <p:cNvPr id="5" name="object 5"/>
          <p:cNvGrpSpPr/>
          <p:nvPr/>
        </p:nvGrpSpPr>
        <p:grpSpPr>
          <a:xfrm>
            <a:off x="1686973" y="3430047"/>
            <a:ext cx="5679757" cy="1027748"/>
            <a:chOff x="2249297" y="4573396"/>
            <a:chExt cx="7573009" cy="1370330"/>
          </a:xfrm>
        </p:grpSpPr>
        <p:sp>
          <p:nvSpPr>
            <p:cNvPr id="6" name="object 6"/>
            <p:cNvSpPr/>
            <p:nvPr/>
          </p:nvSpPr>
          <p:spPr>
            <a:xfrm>
              <a:off x="2263902" y="4588001"/>
              <a:ext cx="7543800" cy="1341120"/>
            </a:xfrm>
            <a:custGeom>
              <a:avLst/>
              <a:gdLst/>
              <a:ahLst/>
              <a:cxnLst/>
              <a:rect l="l" t="t" r="r" b="b"/>
              <a:pathLst>
                <a:path w="7543800" h="1341120">
                  <a:moveTo>
                    <a:pt x="0" y="1341120"/>
                  </a:moveTo>
                  <a:lnTo>
                    <a:pt x="7543800" y="1341120"/>
                  </a:lnTo>
                  <a:lnTo>
                    <a:pt x="7543800" y="0"/>
                  </a:lnTo>
                  <a:lnTo>
                    <a:pt x="0" y="0"/>
                  </a:lnTo>
                  <a:lnTo>
                    <a:pt x="0" y="1341120"/>
                  </a:lnTo>
                  <a:close/>
                </a:path>
              </a:pathLst>
            </a:custGeom>
            <a:ln w="28956">
              <a:solidFill>
                <a:srgbClr val="006FC0"/>
              </a:solidFill>
            </a:ln>
          </p:spPr>
          <p:txBody>
            <a:bodyPr wrap="square" lIns="0" tIns="0" rIns="0" bIns="0" rtlCol="0"/>
            <a:lstStyle/>
            <a:p>
              <a:endParaRPr sz="1350"/>
            </a:p>
          </p:txBody>
        </p:sp>
        <p:sp>
          <p:nvSpPr>
            <p:cNvPr id="7" name="object 7"/>
            <p:cNvSpPr/>
            <p:nvPr/>
          </p:nvSpPr>
          <p:spPr>
            <a:xfrm>
              <a:off x="7027925" y="4853177"/>
              <a:ext cx="2623185" cy="978535"/>
            </a:xfrm>
            <a:custGeom>
              <a:avLst/>
              <a:gdLst/>
              <a:ahLst/>
              <a:cxnLst/>
              <a:rect l="l" t="t" r="r" b="b"/>
              <a:pathLst>
                <a:path w="2623184" h="978535">
                  <a:moveTo>
                    <a:pt x="0" y="978408"/>
                  </a:moveTo>
                  <a:lnTo>
                    <a:pt x="2622804" y="978408"/>
                  </a:lnTo>
                  <a:lnTo>
                    <a:pt x="2622804" y="0"/>
                  </a:lnTo>
                  <a:lnTo>
                    <a:pt x="0" y="0"/>
                  </a:lnTo>
                  <a:lnTo>
                    <a:pt x="0" y="978408"/>
                  </a:lnTo>
                  <a:close/>
                </a:path>
              </a:pathLst>
            </a:custGeom>
            <a:ln w="28956">
              <a:solidFill>
                <a:srgbClr val="00AF50"/>
              </a:solidFill>
            </a:ln>
          </p:spPr>
          <p:txBody>
            <a:bodyPr wrap="square" lIns="0" tIns="0" rIns="0" bIns="0" rtlCol="0"/>
            <a:lstStyle/>
            <a:p>
              <a:endParaRPr sz="1350"/>
            </a:p>
          </p:txBody>
        </p:sp>
        <p:sp>
          <p:nvSpPr>
            <p:cNvPr id="8" name="object 8"/>
            <p:cNvSpPr/>
            <p:nvPr/>
          </p:nvSpPr>
          <p:spPr>
            <a:xfrm>
              <a:off x="2514600" y="5221223"/>
              <a:ext cx="767080" cy="634365"/>
            </a:xfrm>
            <a:custGeom>
              <a:avLst/>
              <a:gdLst/>
              <a:ahLst/>
              <a:cxnLst/>
              <a:rect l="l" t="t" r="r" b="b"/>
              <a:pathLst>
                <a:path w="767079" h="634364">
                  <a:moveTo>
                    <a:pt x="0" y="316991"/>
                  </a:moveTo>
                  <a:lnTo>
                    <a:pt x="3498" y="273964"/>
                  </a:lnTo>
                  <a:lnTo>
                    <a:pt x="13689" y="232701"/>
                  </a:lnTo>
                  <a:lnTo>
                    <a:pt x="30116" y="193577"/>
                  </a:lnTo>
                  <a:lnTo>
                    <a:pt x="52323" y="156971"/>
                  </a:lnTo>
                  <a:lnTo>
                    <a:pt x="79854" y="123260"/>
                  </a:lnTo>
                  <a:lnTo>
                    <a:pt x="112252" y="92821"/>
                  </a:lnTo>
                  <a:lnTo>
                    <a:pt x="149060" y="66030"/>
                  </a:lnTo>
                  <a:lnTo>
                    <a:pt x="189822" y="43264"/>
                  </a:lnTo>
                  <a:lnTo>
                    <a:pt x="234082" y="24901"/>
                  </a:lnTo>
                  <a:lnTo>
                    <a:pt x="281384" y="11318"/>
                  </a:lnTo>
                  <a:lnTo>
                    <a:pt x="331270" y="2892"/>
                  </a:lnTo>
                  <a:lnTo>
                    <a:pt x="383286" y="0"/>
                  </a:lnTo>
                  <a:lnTo>
                    <a:pt x="435301" y="2892"/>
                  </a:lnTo>
                  <a:lnTo>
                    <a:pt x="485187" y="11318"/>
                  </a:lnTo>
                  <a:lnTo>
                    <a:pt x="532489" y="24901"/>
                  </a:lnTo>
                  <a:lnTo>
                    <a:pt x="576749" y="43264"/>
                  </a:lnTo>
                  <a:lnTo>
                    <a:pt x="617511" y="66030"/>
                  </a:lnTo>
                  <a:lnTo>
                    <a:pt x="654319" y="92821"/>
                  </a:lnTo>
                  <a:lnTo>
                    <a:pt x="686717" y="123260"/>
                  </a:lnTo>
                  <a:lnTo>
                    <a:pt x="714248" y="156971"/>
                  </a:lnTo>
                  <a:lnTo>
                    <a:pt x="736455" y="193577"/>
                  </a:lnTo>
                  <a:lnTo>
                    <a:pt x="752882" y="232701"/>
                  </a:lnTo>
                  <a:lnTo>
                    <a:pt x="763073" y="273964"/>
                  </a:lnTo>
                  <a:lnTo>
                    <a:pt x="766572" y="316991"/>
                  </a:lnTo>
                  <a:lnTo>
                    <a:pt x="763073" y="360005"/>
                  </a:lnTo>
                  <a:lnTo>
                    <a:pt x="752882" y="401260"/>
                  </a:lnTo>
                  <a:lnTo>
                    <a:pt x="736455" y="440379"/>
                  </a:lnTo>
                  <a:lnTo>
                    <a:pt x="714248" y="476983"/>
                  </a:lnTo>
                  <a:lnTo>
                    <a:pt x="686717" y="510696"/>
                  </a:lnTo>
                  <a:lnTo>
                    <a:pt x="654319" y="541139"/>
                  </a:lnTo>
                  <a:lnTo>
                    <a:pt x="617511" y="567934"/>
                  </a:lnTo>
                  <a:lnTo>
                    <a:pt x="576749" y="590705"/>
                  </a:lnTo>
                  <a:lnTo>
                    <a:pt x="532489" y="609073"/>
                  </a:lnTo>
                  <a:lnTo>
                    <a:pt x="485187" y="622660"/>
                  </a:lnTo>
                  <a:lnTo>
                    <a:pt x="435301" y="631090"/>
                  </a:lnTo>
                  <a:lnTo>
                    <a:pt x="383286" y="633984"/>
                  </a:lnTo>
                  <a:lnTo>
                    <a:pt x="331270" y="631090"/>
                  </a:lnTo>
                  <a:lnTo>
                    <a:pt x="281384" y="622660"/>
                  </a:lnTo>
                  <a:lnTo>
                    <a:pt x="234082" y="609073"/>
                  </a:lnTo>
                  <a:lnTo>
                    <a:pt x="189822" y="590705"/>
                  </a:lnTo>
                  <a:lnTo>
                    <a:pt x="149060" y="567934"/>
                  </a:lnTo>
                  <a:lnTo>
                    <a:pt x="112252" y="541139"/>
                  </a:lnTo>
                  <a:lnTo>
                    <a:pt x="79854" y="510696"/>
                  </a:lnTo>
                  <a:lnTo>
                    <a:pt x="52324" y="476983"/>
                  </a:lnTo>
                  <a:lnTo>
                    <a:pt x="30116" y="440379"/>
                  </a:lnTo>
                  <a:lnTo>
                    <a:pt x="13689" y="401260"/>
                  </a:lnTo>
                  <a:lnTo>
                    <a:pt x="3498" y="360005"/>
                  </a:lnTo>
                  <a:lnTo>
                    <a:pt x="0" y="316991"/>
                  </a:lnTo>
                  <a:close/>
                </a:path>
              </a:pathLst>
            </a:custGeom>
            <a:ln w="12192">
              <a:solidFill>
                <a:srgbClr val="006FC0"/>
              </a:solidFill>
            </a:ln>
          </p:spPr>
          <p:txBody>
            <a:bodyPr wrap="square" lIns="0" tIns="0" rIns="0" bIns="0" rtlCol="0"/>
            <a:lstStyle/>
            <a:p>
              <a:endParaRPr sz="1350"/>
            </a:p>
          </p:txBody>
        </p:sp>
      </p:grpSp>
      <p:sp>
        <p:nvSpPr>
          <p:cNvPr id="9" name="object 9"/>
          <p:cNvSpPr txBox="1"/>
          <p:nvPr/>
        </p:nvSpPr>
        <p:spPr>
          <a:xfrm>
            <a:off x="2071593" y="3966057"/>
            <a:ext cx="210026" cy="332303"/>
          </a:xfrm>
          <a:prstGeom prst="rect">
            <a:avLst/>
          </a:prstGeom>
        </p:spPr>
        <p:txBody>
          <a:bodyPr vert="horz" wrap="square" lIns="0" tIns="9049" rIns="0" bIns="0" rtlCol="0">
            <a:spAutoFit/>
          </a:bodyPr>
          <a:lstStyle/>
          <a:p>
            <a:pPr>
              <a:spcBef>
                <a:spcPts val="71"/>
              </a:spcBef>
            </a:pPr>
            <a:r>
              <a:rPr sz="2100" spc="-11" dirty="0">
                <a:latin typeface="Calibri"/>
                <a:cs typeface="Calibri"/>
              </a:rPr>
              <a:t>lo</a:t>
            </a:r>
            <a:endParaRPr sz="2100">
              <a:latin typeface="Calibri"/>
              <a:cs typeface="Calibri"/>
            </a:endParaRPr>
          </a:p>
        </p:txBody>
      </p:sp>
      <p:sp>
        <p:nvSpPr>
          <p:cNvPr id="10" name="object 10"/>
          <p:cNvSpPr/>
          <p:nvPr/>
        </p:nvSpPr>
        <p:spPr>
          <a:xfrm>
            <a:off x="2611756" y="3930776"/>
            <a:ext cx="756761" cy="461010"/>
          </a:xfrm>
          <a:custGeom>
            <a:avLst/>
            <a:gdLst/>
            <a:ahLst/>
            <a:cxnLst/>
            <a:rect l="l" t="t" r="r" b="b"/>
            <a:pathLst>
              <a:path w="1009014" h="614679">
                <a:moveTo>
                  <a:pt x="0" y="307085"/>
                </a:moveTo>
                <a:lnTo>
                  <a:pt x="13320" y="236690"/>
                </a:lnTo>
                <a:lnTo>
                  <a:pt x="51265" y="172060"/>
                </a:lnTo>
                <a:lnTo>
                  <a:pt x="78525" y="142484"/>
                </a:lnTo>
                <a:lnTo>
                  <a:pt x="110807" y="115042"/>
                </a:lnTo>
                <a:lnTo>
                  <a:pt x="147732" y="89963"/>
                </a:lnTo>
                <a:lnTo>
                  <a:pt x="188922" y="67480"/>
                </a:lnTo>
                <a:lnTo>
                  <a:pt x="233999" y="47822"/>
                </a:lnTo>
                <a:lnTo>
                  <a:pt x="282584" y="31222"/>
                </a:lnTo>
                <a:lnTo>
                  <a:pt x="334299" y="17908"/>
                </a:lnTo>
                <a:lnTo>
                  <a:pt x="388766" y="8113"/>
                </a:lnTo>
                <a:lnTo>
                  <a:pt x="445607" y="2066"/>
                </a:lnTo>
                <a:lnTo>
                  <a:pt x="504444" y="0"/>
                </a:lnTo>
                <a:lnTo>
                  <a:pt x="563280" y="2066"/>
                </a:lnTo>
                <a:lnTo>
                  <a:pt x="620121" y="8113"/>
                </a:lnTo>
                <a:lnTo>
                  <a:pt x="674588" y="17908"/>
                </a:lnTo>
                <a:lnTo>
                  <a:pt x="726303" y="31222"/>
                </a:lnTo>
                <a:lnTo>
                  <a:pt x="774888" y="47822"/>
                </a:lnTo>
                <a:lnTo>
                  <a:pt x="819965" y="67480"/>
                </a:lnTo>
                <a:lnTo>
                  <a:pt x="861155" y="89963"/>
                </a:lnTo>
                <a:lnTo>
                  <a:pt x="898080" y="115042"/>
                </a:lnTo>
                <a:lnTo>
                  <a:pt x="930362" y="142484"/>
                </a:lnTo>
                <a:lnTo>
                  <a:pt x="957622" y="172060"/>
                </a:lnTo>
                <a:lnTo>
                  <a:pt x="979484" y="203539"/>
                </a:lnTo>
                <a:lnTo>
                  <a:pt x="1005494" y="271283"/>
                </a:lnTo>
                <a:lnTo>
                  <a:pt x="1008888" y="307085"/>
                </a:lnTo>
                <a:lnTo>
                  <a:pt x="1005494" y="342898"/>
                </a:lnTo>
                <a:lnTo>
                  <a:pt x="979484" y="410652"/>
                </a:lnTo>
                <a:lnTo>
                  <a:pt x="957622" y="442133"/>
                </a:lnTo>
                <a:lnTo>
                  <a:pt x="930362" y="471709"/>
                </a:lnTo>
                <a:lnTo>
                  <a:pt x="898080" y="499151"/>
                </a:lnTo>
                <a:lnTo>
                  <a:pt x="861155" y="524227"/>
                </a:lnTo>
                <a:lnTo>
                  <a:pt x="819965" y="546707"/>
                </a:lnTo>
                <a:lnTo>
                  <a:pt x="774888" y="566361"/>
                </a:lnTo>
                <a:lnTo>
                  <a:pt x="726303" y="582958"/>
                </a:lnTo>
                <a:lnTo>
                  <a:pt x="674588" y="596268"/>
                </a:lnTo>
                <a:lnTo>
                  <a:pt x="620121" y="606061"/>
                </a:lnTo>
                <a:lnTo>
                  <a:pt x="563280" y="612105"/>
                </a:lnTo>
                <a:lnTo>
                  <a:pt x="504444" y="614172"/>
                </a:lnTo>
                <a:lnTo>
                  <a:pt x="445607" y="612105"/>
                </a:lnTo>
                <a:lnTo>
                  <a:pt x="388766" y="606061"/>
                </a:lnTo>
                <a:lnTo>
                  <a:pt x="334299" y="596268"/>
                </a:lnTo>
                <a:lnTo>
                  <a:pt x="282584" y="582958"/>
                </a:lnTo>
                <a:lnTo>
                  <a:pt x="233999" y="566361"/>
                </a:lnTo>
                <a:lnTo>
                  <a:pt x="188922" y="546707"/>
                </a:lnTo>
                <a:lnTo>
                  <a:pt x="147732" y="524227"/>
                </a:lnTo>
                <a:lnTo>
                  <a:pt x="110807" y="499151"/>
                </a:lnTo>
                <a:lnTo>
                  <a:pt x="78525" y="471709"/>
                </a:lnTo>
                <a:lnTo>
                  <a:pt x="51265" y="442133"/>
                </a:lnTo>
                <a:lnTo>
                  <a:pt x="29403" y="410652"/>
                </a:lnTo>
                <a:lnTo>
                  <a:pt x="3393" y="342898"/>
                </a:lnTo>
                <a:lnTo>
                  <a:pt x="0" y="307085"/>
                </a:lnTo>
                <a:close/>
              </a:path>
            </a:pathLst>
          </a:custGeom>
          <a:ln w="12192">
            <a:solidFill>
              <a:srgbClr val="006FC0"/>
            </a:solidFill>
          </a:ln>
        </p:spPr>
        <p:txBody>
          <a:bodyPr wrap="square" lIns="0" tIns="0" rIns="0" bIns="0" rtlCol="0"/>
          <a:lstStyle/>
          <a:p>
            <a:endParaRPr sz="1350"/>
          </a:p>
        </p:txBody>
      </p:sp>
      <p:sp>
        <p:nvSpPr>
          <p:cNvPr id="11" name="object 11"/>
          <p:cNvSpPr txBox="1"/>
          <p:nvPr/>
        </p:nvSpPr>
        <p:spPr>
          <a:xfrm>
            <a:off x="2797587" y="3980002"/>
            <a:ext cx="505778" cy="332303"/>
          </a:xfrm>
          <a:prstGeom prst="rect">
            <a:avLst/>
          </a:prstGeom>
        </p:spPr>
        <p:txBody>
          <a:bodyPr vert="horz" wrap="square" lIns="0" tIns="9049" rIns="0" bIns="0" rtlCol="0">
            <a:spAutoFit/>
          </a:bodyPr>
          <a:lstStyle/>
          <a:p>
            <a:pPr>
              <a:spcBef>
                <a:spcPts val="71"/>
              </a:spcBef>
            </a:pPr>
            <a:r>
              <a:rPr sz="2100" spc="-15" dirty="0">
                <a:latin typeface="Calibri"/>
                <a:cs typeface="Calibri"/>
              </a:rPr>
              <a:t>e</a:t>
            </a:r>
            <a:r>
              <a:rPr sz="2100" spc="-4" dirty="0">
                <a:latin typeface="Calibri"/>
                <a:cs typeface="Calibri"/>
              </a:rPr>
              <a:t>th0</a:t>
            </a:r>
            <a:endParaRPr sz="2100">
              <a:latin typeface="Calibri"/>
              <a:cs typeface="Calibri"/>
            </a:endParaRPr>
          </a:p>
        </p:txBody>
      </p:sp>
      <p:sp>
        <p:nvSpPr>
          <p:cNvPr id="12" name="object 12"/>
          <p:cNvSpPr/>
          <p:nvPr/>
        </p:nvSpPr>
        <p:spPr>
          <a:xfrm>
            <a:off x="6491096" y="3830193"/>
            <a:ext cx="575310" cy="475774"/>
          </a:xfrm>
          <a:custGeom>
            <a:avLst/>
            <a:gdLst/>
            <a:ahLst/>
            <a:cxnLst/>
            <a:rect l="l" t="t" r="r" b="b"/>
            <a:pathLst>
              <a:path w="767079" h="634364">
                <a:moveTo>
                  <a:pt x="0" y="316991"/>
                </a:moveTo>
                <a:lnTo>
                  <a:pt x="3498" y="273964"/>
                </a:lnTo>
                <a:lnTo>
                  <a:pt x="13689" y="232701"/>
                </a:lnTo>
                <a:lnTo>
                  <a:pt x="30116" y="193577"/>
                </a:lnTo>
                <a:lnTo>
                  <a:pt x="52324" y="156971"/>
                </a:lnTo>
                <a:lnTo>
                  <a:pt x="79854" y="123260"/>
                </a:lnTo>
                <a:lnTo>
                  <a:pt x="112252" y="92821"/>
                </a:lnTo>
                <a:lnTo>
                  <a:pt x="149060" y="66030"/>
                </a:lnTo>
                <a:lnTo>
                  <a:pt x="189822" y="43264"/>
                </a:lnTo>
                <a:lnTo>
                  <a:pt x="234082" y="24901"/>
                </a:lnTo>
                <a:lnTo>
                  <a:pt x="281384" y="11318"/>
                </a:lnTo>
                <a:lnTo>
                  <a:pt x="331270" y="2892"/>
                </a:lnTo>
                <a:lnTo>
                  <a:pt x="383285" y="0"/>
                </a:lnTo>
                <a:lnTo>
                  <a:pt x="435301" y="2892"/>
                </a:lnTo>
                <a:lnTo>
                  <a:pt x="485187" y="11318"/>
                </a:lnTo>
                <a:lnTo>
                  <a:pt x="532489" y="24901"/>
                </a:lnTo>
                <a:lnTo>
                  <a:pt x="576749" y="43264"/>
                </a:lnTo>
                <a:lnTo>
                  <a:pt x="617511" y="66030"/>
                </a:lnTo>
                <a:lnTo>
                  <a:pt x="654319" y="92821"/>
                </a:lnTo>
                <a:lnTo>
                  <a:pt x="686717" y="123260"/>
                </a:lnTo>
                <a:lnTo>
                  <a:pt x="714248" y="156972"/>
                </a:lnTo>
                <a:lnTo>
                  <a:pt x="736455" y="193577"/>
                </a:lnTo>
                <a:lnTo>
                  <a:pt x="752882" y="232701"/>
                </a:lnTo>
                <a:lnTo>
                  <a:pt x="763073" y="273964"/>
                </a:lnTo>
                <a:lnTo>
                  <a:pt x="766572" y="316991"/>
                </a:lnTo>
                <a:lnTo>
                  <a:pt x="763073" y="360005"/>
                </a:lnTo>
                <a:lnTo>
                  <a:pt x="752882" y="401260"/>
                </a:lnTo>
                <a:lnTo>
                  <a:pt x="736455" y="440379"/>
                </a:lnTo>
                <a:lnTo>
                  <a:pt x="714248" y="476983"/>
                </a:lnTo>
                <a:lnTo>
                  <a:pt x="686717" y="510696"/>
                </a:lnTo>
                <a:lnTo>
                  <a:pt x="654319" y="541139"/>
                </a:lnTo>
                <a:lnTo>
                  <a:pt x="617511" y="567934"/>
                </a:lnTo>
                <a:lnTo>
                  <a:pt x="576749" y="590705"/>
                </a:lnTo>
                <a:lnTo>
                  <a:pt x="532489" y="609073"/>
                </a:lnTo>
                <a:lnTo>
                  <a:pt x="485187" y="622660"/>
                </a:lnTo>
                <a:lnTo>
                  <a:pt x="435301" y="631090"/>
                </a:lnTo>
                <a:lnTo>
                  <a:pt x="383285" y="633984"/>
                </a:lnTo>
                <a:lnTo>
                  <a:pt x="331270" y="631090"/>
                </a:lnTo>
                <a:lnTo>
                  <a:pt x="281384" y="622660"/>
                </a:lnTo>
                <a:lnTo>
                  <a:pt x="234082" y="609073"/>
                </a:lnTo>
                <a:lnTo>
                  <a:pt x="189822" y="590705"/>
                </a:lnTo>
                <a:lnTo>
                  <a:pt x="149060" y="567934"/>
                </a:lnTo>
                <a:lnTo>
                  <a:pt x="112252" y="541139"/>
                </a:lnTo>
                <a:lnTo>
                  <a:pt x="79854" y="510696"/>
                </a:lnTo>
                <a:lnTo>
                  <a:pt x="52324" y="476983"/>
                </a:lnTo>
                <a:lnTo>
                  <a:pt x="30116" y="440379"/>
                </a:lnTo>
                <a:lnTo>
                  <a:pt x="13689" y="401260"/>
                </a:lnTo>
                <a:lnTo>
                  <a:pt x="3498" y="360005"/>
                </a:lnTo>
                <a:lnTo>
                  <a:pt x="0" y="316991"/>
                </a:lnTo>
                <a:close/>
              </a:path>
            </a:pathLst>
          </a:custGeom>
          <a:ln w="12192">
            <a:solidFill>
              <a:srgbClr val="00AF50"/>
            </a:solidFill>
          </a:ln>
        </p:spPr>
        <p:txBody>
          <a:bodyPr wrap="square" lIns="0" tIns="0" rIns="0" bIns="0" rtlCol="0"/>
          <a:lstStyle/>
          <a:p>
            <a:endParaRPr sz="1350"/>
          </a:p>
        </p:txBody>
      </p:sp>
      <p:sp>
        <p:nvSpPr>
          <p:cNvPr id="13" name="object 13"/>
          <p:cNvSpPr txBox="1"/>
          <p:nvPr/>
        </p:nvSpPr>
        <p:spPr>
          <a:xfrm>
            <a:off x="6677405" y="3879875"/>
            <a:ext cx="210503" cy="332303"/>
          </a:xfrm>
          <a:prstGeom prst="rect">
            <a:avLst/>
          </a:prstGeom>
        </p:spPr>
        <p:txBody>
          <a:bodyPr vert="horz" wrap="square" lIns="0" tIns="9049" rIns="0" bIns="0" rtlCol="0">
            <a:spAutoFit/>
          </a:bodyPr>
          <a:lstStyle/>
          <a:p>
            <a:pPr>
              <a:spcBef>
                <a:spcPts val="71"/>
              </a:spcBef>
            </a:pPr>
            <a:r>
              <a:rPr sz="2100" spc="-11" dirty="0">
                <a:latin typeface="Calibri"/>
                <a:cs typeface="Calibri"/>
              </a:rPr>
              <a:t>lo</a:t>
            </a:r>
            <a:endParaRPr sz="2100">
              <a:latin typeface="Calibri"/>
              <a:cs typeface="Calibri"/>
            </a:endParaRPr>
          </a:p>
        </p:txBody>
      </p:sp>
      <p:sp>
        <p:nvSpPr>
          <p:cNvPr id="14" name="object 14"/>
          <p:cNvSpPr/>
          <p:nvPr/>
        </p:nvSpPr>
        <p:spPr>
          <a:xfrm>
            <a:off x="4077082" y="3823335"/>
            <a:ext cx="939641" cy="482441"/>
          </a:xfrm>
          <a:custGeom>
            <a:avLst/>
            <a:gdLst/>
            <a:ahLst/>
            <a:cxnLst/>
            <a:rect l="l" t="t" r="r" b="b"/>
            <a:pathLst>
              <a:path w="1252854" h="643254">
                <a:moveTo>
                  <a:pt x="0" y="321564"/>
                </a:moveTo>
                <a:lnTo>
                  <a:pt x="11293" y="260472"/>
                </a:lnTo>
                <a:lnTo>
                  <a:pt x="43775" y="203245"/>
                </a:lnTo>
                <a:lnTo>
                  <a:pt x="95344" y="150961"/>
                </a:lnTo>
                <a:lnTo>
                  <a:pt x="127631" y="127010"/>
                </a:lnTo>
                <a:lnTo>
                  <a:pt x="163903" y="104700"/>
                </a:lnTo>
                <a:lnTo>
                  <a:pt x="203897" y="84165"/>
                </a:lnTo>
                <a:lnTo>
                  <a:pt x="247351" y="65540"/>
                </a:lnTo>
                <a:lnTo>
                  <a:pt x="294002" y="48962"/>
                </a:lnTo>
                <a:lnTo>
                  <a:pt x="343589" y="34563"/>
                </a:lnTo>
                <a:lnTo>
                  <a:pt x="395848" y="22480"/>
                </a:lnTo>
                <a:lnTo>
                  <a:pt x="450518" y="12847"/>
                </a:lnTo>
                <a:lnTo>
                  <a:pt x="507335" y="5800"/>
                </a:lnTo>
                <a:lnTo>
                  <a:pt x="566038" y="1472"/>
                </a:lnTo>
                <a:lnTo>
                  <a:pt x="626363" y="0"/>
                </a:lnTo>
                <a:lnTo>
                  <a:pt x="686689" y="1472"/>
                </a:lnTo>
                <a:lnTo>
                  <a:pt x="745392" y="5800"/>
                </a:lnTo>
                <a:lnTo>
                  <a:pt x="802209" y="12847"/>
                </a:lnTo>
                <a:lnTo>
                  <a:pt x="856879" y="22480"/>
                </a:lnTo>
                <a:lnTo>
                  <a:pt x="909138" y="34563"/>
                </a:lnTo>
                <a:lnTo>
                  <a:pt x="958725" y="48962"/>
                </a:lnTo>
                <a:lnTo>
                  <a:pt x="1005376" y="65540"/>
                </a:lnTo>
                <a:lnTo>
                  <a:pt x="1048830" y="84165"/>
                </a:lnTo>
                <a:lnTo>
                  <a:pt x="1088824" y="104700"/>
                </a:lnTo>
                <a:lnTo>
                  <a:pt x="1125096" y="127010"/>
                </a:lnTo>
                <a:lnTo>
                  <a:pt x="1157383" y="150961"/>
                </a:lnTo>
                <a:lnTo>
                  <a:pt x="1208952" y="203245"/>
                </a:lnTo>
                <a:lnTo>
                  <a:pt x="1241434" y="260472"/>
                </a:lnTo>
                <a:lnTo>
                  <a:pt x="1252727" y="321564"/>
                </a:lnTo>
                <a:lnTo>
                  <a:pt x="1249860" y="352533"/>
                </a:lnTo>
                <a:lnTo>
                  <a:pt x="1227710" y="411837"/>
                </a:lnTo>
                <a:lnTo>
                  <a:pt x="1185422" y="466732"/>
                </a:lnTo>
                <a:lnTo>
                  <a:pt x="1125096" y="516139"/>
                </a:lnTo>
                <a:lnTo>
                  <a:pt x="1088824" y="538448"/>
                </a:lnTo>
                <a:lnTo>
                  <a:pt x="1048830" y="558980"/>
                </a:lnTo>
                <a:lnTo>
                  <a:pt x="1005376" y="577602"/>
                </a:lnTo>
                <a:lnTo>
                  <a:pt x="958725" y="594178"/>
                </a:lnTo>
                <a:lnTo>
                  <a:pt x="909138" y="608573"/>
                </a:lnTo>
                <a:lnTo>
                  <a:pt x="856879" y="620653"/>
                </a:lnTo>
                <a:lnTo>
                  <a:pt x="802209" y="630284"/>
                </a:lnTo>
                <a:lnTo>
                  <a:pt x="745392" y="637329"/>
                </a:lnTo>
                <a:lnTo>
                  <a:pt x="686689" y="641655"/>
                </a:lnTo>
                <a:lnTo>
                  <a:pt x="626363" y="643128"/>
                </a:lnTo>
                <a:lnTo>
                  <a:pt x="566038" y="641655"/>
                </a:lnTo>
                <a:lnTo>
                  <a:pt x="507335" y="637329"/>
                </a:lnTo>
                <a:lnTo>
                  <a:pt x="450518" y="630284"/>
                </a:lnTo>
                <a:lnTo>
                  <a:pt x="395848" y="620653"/>
                </a:lnTo>
                <a:lnTo>
                  <a:pt x="343589" y="608573"/>
                </a:lnTo>
                <a:lnTo>
                  <a:pt x="294002" y="594178"/>
                </a:lnTo>
                <a:lnTo>
                  <a:pt x="247351" y="577602"/>
                </a:lnTo>
                <a:lnTo>
                  <a:pt x="203897" y="558980"/>
                </a:lnTo>
                <a:lnTo>
                  <a:pt x="163903" y="538448"/>
                </a:lnTo>
                <a:lnTo>
                  <a:pt x="127631" y="516139"/>
                </a:lnTo>
                <a:lnTo>
                  <a:pt x="95344" y="492189"/>
                </a:lnTo>
                <a:lnTo>
                  <a:pt x="43775" y="439903"/>
                </a:lnTo>
                <a:lnTo>
                  <a:pt x="11293" y="382669"/>
                </a:lnTo>
                <a:lnTo>
                  <a:pt x="0" y="321564"/>
                </a:lnTo>
                <a:close/>
              </a:path>
            </a:pathLst>
          </a:custGeom>
          <a:ln w="12192">
            <a:solidFill>
              <a:srgbClr val="006FC0"/>
            </a:solidFill>
          </a:ln>
        </p:spPr>
        <p:txBody>
          <a:bodyPr wrap="square" lIns="0" tIns="0" rIns="0" bIns="0" rtlCol="0"/>
          <a:lstStyle/>
          <a:p>
            <a:endParaRPr sz="1350"/>
          </a:p>
        </p:txBody>
      </p:sp>
      <p:sp>
        <p:nvSpPr>
          <p:cNvPr id="15" name="object 15"/>
          <p:cNvSpPr txBox="1"/>
          <p:nvPr/>
        </p:nvSpPr>
        <p:spPr>
          <a:xfrm>
            <a:off x="4263390" y="3873912"/>
            <a:ext cx="622935" cy="332303"/>
          </a:xfrm>
          <a:prstGeom prst="rect">
            <a:avLst/>
          </a:prstGeom>
        </p:spPr>
        <p:txBody>
          <a:bodyPr vert="horz" wrap="square" lIns="0" tIns="9049" rIns="0" bIns="0" rtlCol="0">
            <a:spAutoFit/>
          </a:bodyPr>
          <a:lstStyle/>
          <a:p>
            <a:pPr>
              <a:spcBef>
                <a:spcPts val="71"/>
              </a:spcBef>
            </a:pPr>
            <a:r>
              <a:rPr sz="2100" spc="-26" dirty="0">
                <a:latin typeface="Calibri"/>
                <a:cs typeface="Calibri"/>
              </a:rPr>
              <a:t>v</a:t>
            </a:r>
            <a:r>
              <a:rPr sz="2100" spc="-11" dirty="0">
                <a:latin typeface="Calibri"/>
                <a:cs typeface="Calibri"/>
              </a:rPr>
              <a:t>e</a:t>
            </a:r>
            <a:r>
              <a:rPr sz="2100" spc="-4" dirty="0">
                <a:latin typeface="Calibri"/>
                <a:cs typeface="Calibri"/>
              </a:rPr>
              <a:t>th0</a:t>
            </a:r>
            <a:endParaRPr sz="2100">
              <a:latin typeface="Calibri"/>
              <a:cs typeface="Calibri"/>
            </a:endParaRPr>
          </a:p>
        </p:txBody>
      </p:sp>
      <p:sp>
        <p:nvSpPr>
          <p:cNvPr id="16" name="object 16"/>
          <p:cNvSpPr/>
          <p:nvPr/>
        </p:nvSpPr>
        <p:spPr>
          <a:xfrm>
            <a:off x="5415533" y="3838193"/>
            <a:ext cx="874395" cy="512445"/>
          </a:xfrm>
          <a:custGeom>
            <a:avLst/>
            <a:gdLst/>
            <a:ahLst/>
            <a:cxnLst/>
            <a:rect l="l" t="t" r="r" b="b"/>
            <a:pathLst>
              <a:path w="1165859" h="683260">
                <a:moveTo>
                  <a:pt x="0" y="341375"/>
                </a:moveTo>
                <a:lnTo>
                  <a:pt x="11842" y="272560"/>
                </a:lnTo>
                <a:lnTo>
                  <a:pt x="45809" y="208472"/>
                </a:lnTo>
                <a:lnTo>
                  <a:pt x="70356" y="178630"/>
                </a:lnTo>
                <a:lnTo>
                  <a:pt x="99554" y="150483"/>
                </a:lnTo>
                <a:lnTo>
                  <a:pt x="133112" y="124204"/>
                </a:lnTo>
                <a:lnTo>
                  <a:pt x="170735" y="99964"/>
                </a:lnTo>
                <a:lnTo>
                  <a:pt x="212131" y="77934"/>
                </a:lnTo>
                <a:lnTo>
                  <a:pt x="257007" y="58286"/>
                </a:lnTo>
                <a:lnTo>
                  <a:pt x="305070" y="41190"/>
                </a:lnTo>
                <a:lnTo>
                  <a:pt x="356026" y="26818"/>
                </a:lnTo>
                <a:lnTo>
                  <a:pt x="409583" y="15342"/>
                </a:lnTo>
                <a:lnTo>
                  <a:pt x="465448" y="6933"/>
                </a:lnTo>
                <a:lnTo>
                  <a:pt x="523328" y="1761"/>
                </a:lnTo>
                <a:lnTo>
                  <a:pt x="582930" y="0"/>
                </a:lnTo>
                <a:lnTo>
                  <a:pt x="642531" y="1761"/>
                </a:lnTo>
                <a:lnTo>
                  <a:pt x="700411" y="6933"/>
                </a:lnTo>
                <a:lnTo>
                  <a:pt x="756276" y="15342"/>
                </a:lnTo>
                <a:lnTo>
                  <a:pt x="809833" y="26818"/>
                </a:lnTo>
                <a:lnTo>
                  <a:pt x="860789" y="41190"/>
                </a:lnTo>
                <a:lnTo>
                  <a:pt x="908852" y="58286"/>
                </a:lnTo>
                <a:lnTo>
                  <a:pt x="953728" y="77934"/>
                </a:lnTo>
                <a:lnTo>
                  <a:pt x="995124" y="99964"/>
                </a:lnTo>
                <a:lnTo>
                  <a:pt x="1032747" y="124204"/>
                </a:lnTo>
                <a:lnTo>
                  <a:pt x="1066305" y="150483"/>
                </a:lnTo>
                <a:lnTo>
                  <a:pt x="1095503" y="178630"/>
                </a:lnTo>
                <a:lnTo>
                  <a:pt x="1120050" y="208472"/>
                </a:lnTo>
                <a:lnTo>
                  <a:pt x="1154017" y="272560"/>
                </a:lnTo>
                <a:lnTo>
                  <a:pt x="1165860" y="341375"/>
                </a:lnTo>
                <a:lnTo>
                  <a:pt x="1162850" y="376278"/>
                </a:lnTo>
                <a:lnTo>
                  <a:pt x="1139652" y="442888"/>
                </a:lnTo>
                <a:lnTo>
                  <a:pt x="1095503" y="504093"/>
                </a:lnTo>
                <a:lnTo>
                  <a:pt x="1066305" y="532240"/>
                </a:lnTo>
                <a:lnTo>
                  <a:pt x="1032747" y="558520"/>
                </a:lnTo>
                <a:lnTo>
                  <a:pt x="995124" y="582763"/>
                </a:lnTo>
                <a:lnTo>
                  <a:pt x="953728" y="604796"/>
                </a:lnTo>
                <a:lnTo>
                  <a:pt x="908852" y="624448"/>
                </a:lnTo>
                <a:lnTo>
                  <a:pt x="860789" y="641548"/>
                </a:lnTo>
                <a:lnTo>
                  <a:pt x="809833" y="655924"/>
                </a:lnTo>
                <a:lnTo>
                  <a:pt x="756276" y="667403"/>
                </a:lnTo>
                <a:lnTo>
                  <a:pt x="700411" y="675816"/>
                </a:lnTo>
                <a:lnTo>
                  <a:pt x="642531" y="680989"/>
                </a:lnTo>
                <a:lnTo>
                  <a:pt x="582930" y="682751"/>
                </a:lnTo>
                <a:lnTo>
                  <a:pt x="523328" y="680989"/>
                </a:lnTo>
                <a:lnTo>
                  <a:pt x="465448" y="675816"/>
                </a:lnTo>
                <a:lnTo>
                  <a:pt x="409583" y="667403"/>
                </a:lnTo>
                <a:lnTo>
                  <a:pt x="356026" y="655924"/>
                </a:lnTo>
                <a:lnTo>
                  <a:pt x="305070" y="641548"/>
                </a:lnTo>
                <a:lnTo>
                  <a:pt x="257007" y="624448"/>
                </a:lnTo>
                <a:lnTo>
                  <a:pt x="212131" y="604796"/>
                </a:lnTo>
                <a:lnTo>
                  <a:pt x="170735" y="582763"/>
                </a:lnTo>
                <a:lnTo>
                  <a:pt x="133112" y="558520"/>
                </a:lnTo>
                <a:lnTo>
                  <a:pt x="99554" y="532240"/>
                </a:lnTo>
                <a:lnTo>
                  <a:pt x="70356" y="504093"/>
                </a:lnTo>
                <a:lnTo>
                  <a:pt x="45809" y="474252"/>
                </a:lnTo>
                <a:lnTo>
                  <a:pt x="11842" y="410173"/>
                </a:lnTo>
                <a:lnTo>
                  <a:pt x="0" y="341375"/>
                </a:lnTo>
                <a:close/>
              </a:path>
            </a:pathLst>
          </a:custGeom>
          <a:ln w="12192">
            <a:solidFill>
              <a:srgbClr val="00AF50"/>
            </a:solidFill>
          </a:ln>
        </p:spPr>
        <p:txBody>
          <a:bodyPr wrap="square" lIns="0" tIns="0" rIns="0" bIns="0" rtlCol="0"/>
          <a:lstStyle/>
          <a:p>
            <a:endParaRPr sz="1350"/>
          </a:p>
        </p:txBody>
      </p:sp>
      <p:sp>
        <p:nvSpPr>
          <p:cNvPr id="17" name="object 17"/>
          <p:cNvSpPr txBox="1"/>
          <p:nvPr/>
        </p:nvSpPr>
        <p:spPr>
          <a:xfrm>
            <a:off x="5601176" y="3887914"/>
            <a:ext cx="622935" cy="332303"/>
          </a:xfrm>
          <a:prstGeom prst="rect">
            <a:avLst/>
          </a:prstGeom>
        </p:spPr>
        <p:txBody>
          <a:bodyPr vert="horz" wrap="square" lIns="0" tIns="9049" rIns="0" bIns="0" rtlCol="0">
            <a:spAutoFit/>
          </a:bodyPr>
          <a:lstStyle/>
          <a:p>
            <a:pPr>
              <a:spcBef>
                <a:spcPts val="71"/>
              </a:spcBef>
            </a:pPr>
            <a:r>
              <a:rPr sz="2100" spc="-26" dirty="0">
                <a:latin typeface="Calibri"/>
                <a:cs typeface="Calibri"/>
              </a:rPr>
              <a:t>v</a:t>
            </a:r>
            <a:r>
              <a:rPr sz="2100" spc="-11" dirty="0">
                <a:latin typeface="Calibri"/>
                <a:cs typeface="Calibri"/>
              </a:rPr>
              <a:t>e</a:t>
            </a:r>
            <a:r>
              <a:rPr sz="2100" spc="-4" dirty="0">
                <a:latin typeface="Calibri"/>
                <a:cs typeface="Calibri"/>
              </a:rPr>
              <a:t>th1</a:t>
            </a:r>
            <a:endParaRPr sz="2100">
              <a:latin typeface="Calibri"/>
              <a:cs typeface="Calibri"/>
            </a:endParaRPr>
          </a:p>
        </p:txBody>
      </p:sp>
      <p:sp>
        <p:nvSpPr>
          <p:cNvPr id="18" name="object 18"/>
          <p:cNvSpPr/>
          <p:nvPr/>
        </p:nvSpPr>
        <p:spPr>
          <a:xfrm>
            <a:off x="5017198" y="4065079"/>
            <a:ext cx="399098" cy="29528"/>
          </a:xfrm>
          <a:custGeom>
            <a:avLst/>
            <a:gdLst/>
            <a:ahLst/>
            <a:cxnLst/>
            <a:rect l="l" t="t" r="r" b="b"/>
            <a:pathLst>
              <a:path w="532129" h="39370">
                <a:moveTo>
                  <a:pt x="0" y="0"/>
                </a:moveTo>
                <a:lnTo>
                  <a:pt x="531622" y="38862"/>
                </a:lnTo>
              </a:path>
            </a:pathLst>
          </a:custGeom>
          <a:ln w="28956">
            <a:solidFill>
              <a:srgbClr val="767070"/>
            </a:solidFill>
          </a:ln>
        </p:spPr>
        <p:txBody>
          <a:bodyPr wrap="square" lIns="0" tIns="0" rIns="0" bIns="0" rtlCol="0"/>
          <a:lstStyle/>
          <a:p>
            <a:endParaRPr sz="1350"/>
          </a:p>
        </p:txBody>
      </p:sp>
      <p:sp>
        <p:nvSpPr>
          <p:cNvPr id="19" name="object 2">
            <a:extLst>
              <a:ext uri="{FF2B5EF4-FFF2-40B4-BE49-F238E27FC236}">
                <a16:creationId xmlns:a16="http://schemas.microsoft.com/office/drawing/2014/main" id="{05F0C6A4-A1F0-BBB0-DAA5-473316D6F92B}"/>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Network namespaces (2)</a:t>
            </a:r>
            <a:endParaRPr lang="en-US" sz="2800" kern="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57257"/>
            <a:ext cx="5483543" cy="1025761"/>
          </a:xfrm>
          <a:prstGeom prst="rect">
            <a:avLst/>
          </a:prstGeom>
        </p:spPr>
        <p:txBody>
          <a:bodyPr vert="horz" wrap="square" lIns="0" tIns="10001" rIns="0" bIns="0" rtlCol="0">
            <a:spAutoFit/>
          </a:bodyPr>
          <a:lstStyle/>
          <a:p>
            <a:pPr marL="9525">
              <a:spcBef>
                <a:spcPts val="79"/>
              </a:spcBef>
            </a:pPr>
            <a:r>
              <a:rPr sz="3300" spc="-4" dirty="0"/>
              <a:t>The</a:t>
            </a:r>
            <a:r>
              <a:rPr sz="3300" spc="-8" dirty="0"/>
              <a:t> next</a:t>
            </a:r>
            <a:r>
              <a:rPr sz="3300" spc="-4" dirty="0"/>
              <a:t> </a:t>
            </a:r>
            <a:r>
              <a:rPr sz="3300" dirty="0"/>
              <a:t>building</a:t>
            </a:r>
            <a:r>
              <a:rPr sz="3300" spc="-11" dirty="0"/>
              <a:t> </a:t>
            </a:r>
            <a:r>
              <a:rPr sz="3300" dirty="0"/>
              <a:t>block:</a:t>
            </a:r>
            <a:r>
              <a:rPr sz="3300" spc="-38" dirty="0"/>
              <a:t> </a:t>
            </a:r>
            <a:r>
              <a:rPr sz="3300" spc="-15" dirty="0"/>
              <a:t>Cgroups</a:t>
            </a:r>
            <a:endParaRPr sz="3300" dirty="0"/>
          </a:p>
        </p:txBody>
      </p:sp>
      <p:sp>
        <p:nvSpPr>
          <p:cNvPr id="3" name="object 3"/>
          <p:cNvSpPr txBox="1"/>
          <p:nvPr/>
        </p:nvSpPr>
        <p:spPr>
          <a:xfrm>
            <a:off x="400126" y="1339691"/>
            <a:ext cx="8063865" cy="2903359"/>
          </a:xfrm>
          <a:prstGeom prst="rect">
            <a:avLst/>
          </a:prstGeom>
        </p:spPr>
        <p:txBody>
          <a:bodyPr vert="horz" wrap="square" lIns="0" tIns="45720" rIns="0" bIns="0" rtlCol="0">
            <a:spAutoFit/>
          </a:bodyPr>
          <a:lstStyle/>
          <a:p>
            <a:pPr marL="180975" marR="3810" indent="-171450">
              <a:lnSpc>
                <a:spcPts val="2265"/>
              </a:lnSpc>
              <a:spcBef>
                <a:spcPts val="360"/>
              </a:spcBef>
              <a:buFont typeface="Arial MT"/>
              <a:buChar char="•"/>
              <a:tabLst>
                <a:tab pos="180975" algn="l"/>
              </a:tabLst>
            </a:pPr>
            <a:r>
              <a:rPr sz="2100" spc="-4" dirty="0">
                <a:latin typeface="Calibri"/>
                <a:cs typeface="Calibri"/>
              </a:rPr>
              <a:t>Namespaces</a:t>
            </a:r>
            <a:r>
              <a:rPr sz="2100" spc="15" dirty="0">
                <a:latin typeface="Calibri"/>
                <a:cs typeface="Calibri"/>
              </a:rPr>
              <a:t> </a:t>
            </a:r>
            <a:r>
              <a:rPr sz="2100" spc="-8" dirty="0">
                <a:latin typeface="Calibri"/>
                <a:cs typeface="Calibri"/>
              </a:rPr>
              <a:t>let</a:t>
            </a:r>
            <a:r>
              <a:rPr sz="2100" dirty="0">
                <a:latin typeface="Calibri"/>
                <a:cs typeface="Calibri"/>
              </a:rPr>
              <a:t> </a:t>
            </a:r>
            <a:r>
              <a:rPr sz="2100" spc="-4" dirty="0">
                <a:latin typeface="Calibri"/>
                <a:cs typeface="Calibri"/>
              </a:rPr>
              <a:t>us</a:t>
            </a:r>
            <a:r>
              <a:rPr sz="2100" spc="4" dirty="0">
                <a:latin typeface="Calibri"/>
                <a:cs typeface="Calibri"/>
              </a:rPr>
              <a:t> </a:t>
            </a:r>
            <a:r>
              <a:rPr sz="2100" spc="-11" dirty="0">
                <a:latin typeface="Calibri"/>
                <a:cs typeface="Calibri"/>
              </a:rPr>
              <a:t>isolate</a:t>
            </a:r>
            <a:r>
              <a:rPr sz="2100" spc="4" dirty="0">
                <a:latin typeface="Calibri"/>
                <a:cs typeface="Calibri"/>
              </a:rPr>
              <a:t> </a:t>
            </a:r>
            <a:r>
              <a:rPr sz="2100" spc="-11" dirty="0">
                <a:latin typeface="Calibri"/>
                <a:cs typeface="Calibri"/>
              </a:rPr>
              <a:t>processes</a:t>
            </a:r>
            <a:r>
              <a:rPr sz="2100" spc="30" dirty="0">
                <a:latin typeface="Calibri"/>
                <a:cs typeface="Calibri"/>
              </a:rPr>
              <a:t> </a:t>
            </a:r>
            <a:r>
              <a:rPr sz="2100" spc="-15" dirty="0">
                <a:latin typeface="Calibri"/>
                <a:cs typeface="Calibri"/>
              </a:rPr>
              <a:t>into</a:t>
            </a:r>
            <a:r>
              <a:rPr sz="2100" spc="-4" dirty="0">
                <a:latin typeface="Calibri"/>
                <a:cs typeface="Calibri"/>
              </a:rPr>
              <a:t> a</a:t>
            </a:r>
            <a:r>
              <a:rPr sz="2100" spc="8" dirty="0">
                <a:latin typeface="Calibri"/>
                <a:cs typeface="Calibri"/>
              </a:rPr>
              <a:t> </a:t>
            </a:r>
            <a:r>
              <a:rPr sz="2100" spc="-8" dirty="0">
                <a:latin typeface="Calibri"/>
                <a:cs typeface="Calibri"/>
              </a:rPr>
              <a:t>slice</a:t>
            </a:r>
            <a:r>
              <a:rPr sz="2100" spc="15" dirty="0">
                <a:latin typeface="Calibri"/>
                <a:cs typeface="Calibri"/>
              </a:rPr>
              <a:t> </a:t>
            </a:r>
            <a:r>
              <a:rPr sz="2100" spc="-4" dirty="0">
                <a:latin typeface="Calibri"/>
                <a:cs typeface="Calibri"/>
              </a:rPr>
              <a:t>with</a:t>
            </a:r>
            <a:r>
              <a:rPr sz="2100" spc="4" dirty="0">
                <a:latin typeface="Calibri"/>
                <a:cs typeface="Calibri"/>
              </a:rPr>
              <a:t> </a:t>
            </a:r>
            <a:r>
              <a:rPr sz="2100" spc="-8" dirty="0">
                <a:latin typeface="Calibri"/>
                <a:cs typeface="Calibri"/>
              </a:rPr>
              <a:t>respect</a:t>
            </a:r>
            <a:r>
              <a:rPr sz="2100" spc="11" dirty="0">
                <a:latin typeface="Calibri"/>
                <a:cs typeface="Calibri"/>
              </a:rPr>
              <a:t> </a:t>
            </a:r>
            <a:r>
              <a:rPr sz="2100" spc="-15" dirty="0">
                <a:latin typeface="Calibri"/>
                <a:cs typeface="Calibri"/>
              </a:rPr>
              <a:t>to</a:t>
            </a:r>
            <a:r>
              <a:rPr sz="2100" dirty="0">
                <a:latin typeface="Calibri"/>
                <a:cs typeface="Calibri"/>
              </a:rPr>
              <a:t> </a:t>
            </a:r>
            <a:r>
              <a:rPr sz="2100" spc="-11" dirty="0">
                <a:latin typeface="Calibri"/>
                <a:cs typeface="Calibri"/>
              </a:rPr>
              <a:t>many </a:t>
            </a:r>
            <a:r>
              <a:rPr sz="2100" spc="-8" dirty="0">
                <a:latin typeface="Calibri"/>
                <a:cs typeface="Calibri"/>
              </a:rPr>
              <a:t> </a:t>
            </a:r>
            <a:r>
              <a:rPr sz="2100" spc="-11" dirty="0">
                <a:latin typeface="Calibri"/>
                <a:cs typeface="Calibri"/>
              </a:rPr>
              <a:t>resources:</a:t>
            </a:r>
            <a:r>
              <a:rPr sz="2100" spc="23" dirty="0">
                <a:latin typeface="Calibri"/>
                <a:cs typeface="Calibri"/>
              </a:rPr>
              <a:t> </a:t>
            </a:r>
            <a:r>
              <a:rPr sz="2100" spc="-8" dirty="0">
                <a:latin typeface="Calibri"/>
                <a:cs typeface="Calibri"/>
              </a:rPr>
              <a:t>mount</a:t>
            </a:r>
            <a:r>
              <a:rPr sz="2100" spc="23" dirty="0">
                <a:latin typeface="Calibri"/>
                <a:cs typeface="Calibri"/>
              </a:rPr>
              <a:t> </a:t>
            </a:r>
            <a:r>
              <a:rPr sz="2100" spc="-8" dirty="0">
                <a:latin typeface="Calibri"/>
                <a:cs typeface="Calibri"/>
              </a:rPr>
              <a:t>points,</a:t>
            </a:r>
            <a:r>
              <a:rPr sz="2100" spc="30" dirty="0">
                <a:latin typeface="Calibri"/>
                <a:cs typeface="Calibri"/>
              </a:rPr>
              <a:t> </a:t>
            </a:r>
            <a:r>
              <a:rPr sz="2100" spc="-4" dirty="0">
                <a:latin typeface="Calibri"/>
                <a:cs typeface="Calibri"/>
              </a:rPr>
              <a:t>PID/UID</a:t>
            </a:r>
            <a:r>
              <a:rPr sz="2100" spc="19" dirty="0">
                <a:latin typeface="Calibri"/>
                <a:cs typeface="Calibri"/>
              </a:rPr>
              <a:t> </a:t>
            </a:r>
            <a:r>
              <a:rPr sz="2100" spc="-11" dirty="0">
                <a:latin typeface="Calibri"/>
                <a:cs typeface="Calibri"/>
              </a:rPr>
              <a:t>numberspace,</a:t>
            </a:r>
            <a:r>
              <a:rPr sz="2100" spc="41" dirty="0">
                <a:latin typeface="Calibri"/>
                <a:cs typeface="Calibri"/>
              </a:rPr>
              <a:t> </a:t>
            </a:r>
            <a:r>
              <a:rPr sz="2100" spc="-8" dirty="0">
                <a:latin typeface="Calibri"/>
                <a:cs typeface="Calibri"/>
              </a:rPr>
              <a:t>network</a:t>
            </a:r>
            <a:r>
              <a:rPr sz="2100" spc="11" dirty="0">
                <a:latin typeface="Calibri"/>
                <a:cs typeface="Calibri"/>
              </a:rPr>
              <a:t> </a:t>
            </a:r>
            <a:r>
              <a:rPr sz="2100" spc="-8" dirty="0">
                <a:latin typeface="Calibri"/>
                <a:cs typeface="Calibri"/>
              </a:rPr>
              <a:t>endpoints,</a:t>
            </a:r>
            <a:r>
              <a:rPr sz="2100" spc="38" dirty="0">
                <a:latin typeface="Calibri"/>
                <a:cs typeface="Calibri"/>
              </a:rPr>
              <a:t> </a:t>
            </a:r>
            <a:r>
              <a:rPr sz="2100" spc="-11" dirty="0">
                <a:latin typeface="Calibri"/>
                <a:cs typeface="Calibri"/>
              </a:rPr>
              <a:t>etc.</a:t>
            </a:r>
            <a:endParaRPr sz="2100" dirty="0">
              <a:latin typeface="Calibri"/>
              <a:cs typeface="Calibri"/>
            </a:endParaRPr>
          </a:p>
          <a:p>
            <a:pPr marL="180975" marR="741521" indent="-171450">
              <a:lnSpc>
                <a:spcPts val="2273"/>
              </a:lnSpc>
              <a:spcBef>
                <a:spcPts val="754"/>
              </a:spcBef>
              <a:buFont typeface="Arial MT"/>
              <a:buChar char="•"/>
              <a:tabLst>
                <a:tab pos="180975" algn="l"/>
              </a:tabLst>
            </a:pPr>
            <a:r>
              <a:rPr sz="2100" spc="-4" dirty="0">
                <a:latin typeface="Calibri"/>
                <a:cs typeface="Calibri"/>
              </a:rPr>
              <a:t>The </a:t>
            </a:r>
            <a:r>
              <a:rPr sz="2100" spc="-11" dirty="0">
                <a:latin typeface="Calibri"/>
                <a:cs typeface="Calibri"/>
              </a:rPr>
              <a:t>next</a:t>
            </a:r>
            <a:r>
              <a:rPr sz="2100" spc="8" dirty="0">
                <a:latin typeface="Calibri"/>
                <a:cs typeface="Calibri"/>
              </a:rPr>
              <a:t> </a:t>
            </a:r>
            <a:r>
              <a:rPr sz="2100" spc="-11" dirty="0">
                <a:latin typeface="Calibri"/>
                <a:cs typeface="Calibri"/>
              </a:rPr>
              <a:t>topic</a:t>
            </a:r>
            <a:r>
              <a:rPr sz="2100" spc="26" dirty="0">
                <a:latin typeface="Calibri"/>
                <a:cs typeface="Calibri"/>
              </a:rPr>
              <a:t> </a:t>
            </a:r>
            <a:r>
              <a:rPr sz="2100" spc="-11" dirty="0">
                <a:solidFill>
                  <a:srgbClr val="006FC0"/>
                </a:solidFill>
                <a:latin typeface="Calibri"/>
                <a:cs typeface="Calibri"/>
              </a:rPr>
              <a:t>Cgroups</a:t>
            </a:r>
            <a:r>
              <a:rPr sz="2100" spc="23" dirty="0">
                <a:solidFill>
                  <a:srgbClr val="006FC0"/>
                </a:solidFill>
                <a:latin typeface="Calibri"/>
                <a:cs typeface="Calibri"/>
              </a:rPr>
              <a:t> </a:t>
            </a:r>
            <a:r>
              <a:rPr sz="2100" spc="-4" dirty="0">
                <a:latin typeface="Calibri"/>
                <a:cs typeface="Calibri"/>
              </a:rPr>
              <a:t>will</a:t>
            </a:r>
            <a:r>
              <a:rPr sz="2100" dirty="0">
                <a:latin typeface="Calibri"/>
                <a:cs typeface="Calibri"/>
              </a:rPr>
              <a:t> </a:t>
            </a:r>
            <a:r>
              <a:rPr sz="2100" spc="-8" dirty="0">
                <a:latin typeface="Calibri"/>
                <a:cs typeface="Calibri"/>
              </a:rPr>
              <a:t>let</a:t>
            </a:r>
            <a:r>
              <a:rPr sz="2100" dirty="0">
                <a:latin typeface="Calibri"/>
                <a:cs typeface="Calibri"/>
              </a:rPr>
              <a:t> </a:t>
            </a:r>
            <a:r>
              <a:rPr sz="2100" spc="-4" dirty="0">
                <a:latin typeface="Calibri"/>
                <a:cs typeface="Calibri"/>
              </a:rPr>
              <a:t>us</a:t>
            </a:r>
            <a:r>
              <a:rPr sz="2100" spc="11" dirty="0">
                <a:latin typeface="Calibri"/>
                <a:cs typeface="Calibri"/>
              </a:rPr>
              <a:t> </a:t>
            </a:r>
            <a:r>
              <a:rPr sz="2100" spc="-4" dirty="0">
                <a:latin typeface="Calibri"/>
                <a:cs typeface="Calibri"/>
              </a:rPr>
              <a:t>assign</a:t>
            </a:r>
            <a:r>
              <a:rPr sz="2100" spc="4" dirty="0">
                <a:latin typeface="Calibri"/>
                <a:cs typeface="Calibri"/>
              </a:rPr>
              <a:t> </a:t>
            </a:r>
            <a:r>
              <a:rPr sz="2100" spc="-11" dirty="0">
                <a:latin typeface="Calibri"/>
                <a:cs typeface="Calibri"/>
              </a:rPr>
              <a:t>resource</a:t>
            </a:r>
            <a:r>
              <a:rPr sz="2100" spc="11" dirty="0">
                <a:latin typeface="Calibri"/>
                <a:cs typeface="Calibri"/>
              </a:rPr>
              <a:t> </a:t>
            </a:r>
            <a:r>
              <a:rPr sz="2100" spc="-8" dirty="0">
                <a:latin typeface="Calibri"/>
                <a:cs typeface="Calibri"/>
              </a:rPr>
              <a:t>limits</a:t>
            </a:r>
            <a:r>
              <a:rPr sz="2100" spc="15" dirty="0">
                <a:latin typeface="Calibri"/>
                <a:cs typeface="Calibri"/>
              </a:rPr>
              <a:t> </a:t>
            </a:r>
            <a:r>
              <a:rPr sz="2100" spc="-4" dirty="0">
                <a:latin typeface="Calibri"/>
                <a:cs typeface="Calibri"/>
              </a:rPr>
              <a:t>on</a:t>
            </a:r>
            <a:r>
              <a:rPr sz="2100" spc="4" dirty="0">
                <a:latin typeface="Calibri"/>
                <a:cs typeface="Calibri"/>
              </a:rPr>
              <a:t> </a:t>
            </a:r>
            <a:r>
              <a:rPr sz="2100" spc="-4" dirty="0">
                <a:latin typeface="Calibri"/>
                <a:cs typeface="Calibri"/>
              </a:rPr>
              <a:t>a</a:t>
            </a:r>
            <a:r>
              <a:rPr sz="2100" dirty="0">
                <a:latin typeface="Calibri"/>
                <a:cs typeface="Calibri"/>
              </a:rPr>
              <a:t> </a:t>
            </a:r>
            <a:r>
              <a:rPr sz="2100" spc="-8" dirty="0">
                <a:latin typeface="Calibri"/>
                <a:cs typeface="Calibri"/>
              </a:rPr>
              <a:t>set</a:t>
            </a:r>
            <a:r>
              <a:rPr sz="2100" spc="8" dirty="0">
                <a:latin typeface="Calibri"/>
                <a:cs typeface="Calibri"/>
              </a:rPr>
              <a:t> </a:t>
            </a:r>
            <a:r>
              <a:rPr sz="2100" spc="-8" dirty="0">
                <a:latin typeface="Calibri"/>
                <a:cs typeface="Calibri"/>
              </a:rPr>
              <a:t>of </a:t>
            </a:r>
            <a:r>
              <a:rPr sz="2100" spc="-465" dirty="0">
                <a:latin typeface="Calibri"/>
                <a:cs typeface="Calibri"/>
              </a:rPr>
              <a:t> </a:t>
            </a:r>
            <a:r>
              <a:rPr sz="2100" spc="-11" dirty="0">
                <a:latin typeface="Calibri"/>
                <a:cs typeface="Calibri"/>
              </a:rPr>
              <a:t>processes</a:t>
            </a:r>
            <a:endParaRPr sz="2100" dirty="0">
              <a:latin typeface="Calibri"/>
              <a:cs typeface="Calibri"/>
            </a:endParaRPr>
          </a:p>
          <a:p>
            <a:pPr marL="523875" lvl="1" indent="-171926">
              <a:spcBef>
                <a:spcPts val="139"/>
              </a:spcBef>
              <a:buFont typeface="Arial MT"/>
              <a:buChar char="•"/>
              <a:tabLst>
                <a:tab pos="523875" algn="l"/>
              </a:tabLst>
            </a:pPr>
            <a:r>
              <a:rPr spc="-4" dirty="0">
                <a:latin typeface="Calibri"/>
                <a:cs typeface="Calibri"/>
              </a:rPr>
              <a:t>Divide</a:t>
            </a:r>
            <a:r>
              <a:rPr spc="4" dirty="0">
                <a:latin typeface="Calibri"/>
                <a:cs typeface="Calibri"/>
              </a:rPr>
              <a:t> </a:t>
            </a:r>
            <a:r>
              <a:rPr spc="-8" dirty="0">
                <a:latin typeface="Calibri"/>
                <a:cs typeface="Calibri"/>
              </a:rPr>
              <a:t>processes</a:t>
            </a:r>
            <a:r>
              <a:rPr dirty="0">
                <a:latin typeface="Calibri"/>
                <a:cs typeface="Calibri"/>
              </a:rPr>
              <a:t> </a:t>
            </a:r>
            <a:r>
              <a:rPr spc="-11" dirty="0">
                <a:latin typeface="Calibri"/>
                <a:cs typeface="Calibri"/>
              </a:rPr>
              <a:t>into</a:t>
            </a:r>
            <a:r>
              <a:rPr dirty="0">
                <a:latin typeface="Calibri"/>
                <a:cs typeface="Calibri"/>
              </a:rPr>
              <a:t> </a:t>
            </a:r>
            <a:r>
              <a:rPr spc="-11" dirty="0">
                <a:latin typeface="Calibri"/>
                <a:cs typeface="Calibri"/>
              </a:rPr>
              <a:t>groups</a:t>
            </a:r>
            <a:r>
              <a:rPr dirty="0">
                <a:latin typeface="Calibri"/>
                <a:cs typeface="Calibri"/>
              </a:rPr>
              <a:t> and</a:t>
            </a:r>
            <a:r>
              <a:rPr spc="4" dirty="0">
                <a:latin typeface="Calibri"/>
                <a:cs typeface="Calibri"/>
              </a:rPr>
              <a:t> </a:t>
            </a:r>
            <a:r>
              <a:rPr spc="-8" dirty="0">
                <a:latin typeface="Calibri"/>
                <a:cs typeface="Calibri"/>
              </a:rPr>
              <a:t>subgroups</a:t>
            </a:r>
            <a:r>
              <a:rPr spc="-4" dirty="0">
                <a:latin typeface="Calibri"/>
                <a:cs typeface="Calibri"/>
              </a:rPr>
              <a:t> </a:t>
            </a:r>
            <a:r>
              <a:rPr spc="-8" dirty="0">
                <a:latin typeface="Calibri"/>
                <a:cs typeface="Calibri"/>
              </a:rPr>
              <a:t>hierarchically</a:t>
            </a:r>
            <a:endParaRPr dirty="0">
              <a:latin typeface="Calibri"/>
              <a:cs typeface="Calibri"/>
            </a:endParaRPr>
          </a:p>
          <a:p>
            <a:pPr marL="523875" lvl="1" indent="-171926">
              <a:spcBef>
                <a:spcPts val="161"/>
              </a:spcBef>
              <a:buFont typeface="Arial MT"/>
              <a:buChar char="•"/>
              <a:tabLst>
                <a:tab pos="523875" algn="l"/>
              </a:tabLst>
            </a:pPr>
            <a:r>
              <a:rPr dirty="0">
                <a:latin typeface="Calibri"/>
                <a:cs typeface="Calibri"/>
              </a:rPr>
              <a:t>Assign</a:t>
            </a:r>
            <a:r>
              <a:rPr spc="-8" dirty="0">
                <a:latin typeface="Calibri"/>
                <a:cs typeface="Calibri"/>
              </a:rPr>
              <a:t> resource</a:t>
            </a:r>
            <a:r>
              <a:rPr spc="8" dirty="0">
                <a:latin typeface="Calibri"/>
                <a:cs typeface="Calibri"/>
              </a:rPr>
              <a:t> </a:t>
            </a:r>
            <a:r>
              <a:rPr dirty="0">
                <a:latin typeface="Calibri"/>
                <a:cs typeface="Calibri"/>
              </a:rPr>
              <a:t>limits</a:t>
            </a:r>
            <a:r>
              <a:rPr spc="-4" dirty="0">
                <a:latin typeface="Calibri"/>
                <a:cs typeface="Calibri"/>
              </a:rPr>
              <a:t> </a:t>
            </a:r>
            <a:r>
              <a:rPr spc="-15" dirty="0">
                <a:latin typeface="Calibri"/>
                <a:cs typeface="Calibri"/>
              </a:rPr>
              <a:t>for</a:t>
            </a:r>
            <a:r>
              <a:rPr spc="-4" dirty="0">
                <a:latin typeface="Calibri"/>
                <a:cs typeface="Calibri"/>
              </a:rPr>
              <a:t> </a:t>
            </a:r>
            <a:r>
              <a:rPr spc="-8" dirty="0">
                <a:latin typeface="Calibri"/>
                <a:cs typeface="Calibri"/>
              </a:rPr>
              <a:t>processes</a:t>
            </a:r>
            <a:r>
              <a:rPr spc="-15" dirty="0">
                <a:latin typeface="Calibri"/>
                <a:cs typeface="Calibri"/>
              </a:rPr>
              <a:t> </a:t>
            </a:r>
            <a:r>
              <a:rPr dirty="0">
                <a:latin typeface="Calibri"/>
                <a:cs typeface="Calibri"/>
              </a:rPr>
              <a:t>in</a:t>
            </a:r>
            <a:r>
              <a:rPr spc="4" dirty="0">
                <a:latin typeface="Calibri"/>
                <a:cs typeface="Calibri"/>
              </a:rPr>
              <a:t> </a:t>
            </a:r>
            <a:r>
              <a:rPr dirty="0">
                <a:latin typeface="Calibri"/>
                <a:cs typeface="Calibri"/>
              </a:rPr>
              <a:t>each</a:t>
            </a:r>
            <a:r>
              <a:rPr spc="-11" dirty="0">
                <a:latin typeface="Calibri"/>
                <a:cs typeface="Calibri"/>
              </a:rPr>
              <a:t> group/subgroup</a:t>
            </a:r>
            <a:endParaRPr dirty="0">
              <a:latin typeface="Calibri"/>
              <a:cs typeface="Calibri"/>
            </a:endParaRPr>
          </a:p>
          <a:p>
            <a:pPr marL="180975" marR="515779" indent="-171450">
              <a:lnSpc>
                <a:spcPts val="2273"/>
              </a:lnSpc>
              <a:spcBef>
                <a:spcPts val="758"/>
              </a:spcBef>
              <a:buFont typeface="Arial MT"/>
              <a:buChar char="•"/>
              <a:tabLst>
                <a:tab pos="180975" algn="l"/>
              </a:tabLst>
            </a:pPr>
            <a:r>
              <a:rPr sz="2100" spc="-4" dirty="0">
                <a:latin typeface="Calibri"/>
                <a:cs typeface="Calibri"/>
              </a:rPr>
              <a:t>Which</a:t>
            </a:r>
            <a:r>
              <a:rPr sz="2100" spc="11" dirty="0">
                <a:latin typeface="Calibri"/>
                <a:cs typeface="Calibri"/>
              </a:rPr>
              <a:t> </a:t>
            </a:r>
            <a:r>
              <a:rPr sz="2100" spc="-11" dirty="0">
                <a:latin typeface="Calibri"/>
                <a:cs typeface="Calibri"/>
              </a:rPr>
              <a:t>resources</a:t>
            </a:r>
            <a:r>
              <a:rPr sz="2100" spc="19" dirty="0">
                <a:latin typeface="Calibri"/>
                <a:cs typeface="Calibri"/>
              </a:rPr>
              <a:t> </a:t>
            </a:r>
            <a:r>
              <a:rPr sz="2100" spc="-8" dirty="0">
                <a:latin typeface="Calibri"/>
                <a:cs typeface="Calibri"/>
              </a:rPr>
              <a:t>can</a:t>
            </a:r>
            <a:r>
              <a:rPr sz="2100" dirty="0">
                <a:latin typeface="Calibri"/>
                <a:cs typeface="Calibri"/>
              </a:rPr>
              <a:t> </a:t>
            </a:r>
            <a:r>
              <a:rPr sz="2100" spc="-4" dirty="0">
                <a:latin typeface="Calibri"/>
                <a:cs typeface="Calibri"/>
              </a:rPr>
              <a:t>be</a:t>
            </a:r>
            <a:r>
              <a:rPr sz="2100" spc="4" dirty="0">
                <a:latin typeface="Calibri"/>
                <a:cs typeface="Calibri"/>
              </a:rPr>
              <a:t> </a:t>
            </a:r>
            <a:r>
              <a:rPr sz="2100" spc="-8" dirty="0">
                <a:latin typeface="Calibri"/>
                <a:cs typeface="Calibri"/>
              </a:rPr>
              <a:t>limited?</a:t>
            </a:r>
            <a:r>
              <a:rPr sz="2100" spc="19" dirty="0">
                <a:latin typeface="Calibri"/>
                <a:cs typeface="Calibri"/>
              </a:rPr>
              <a:t> </a:t>
            </a:r>
            <a:r>
              <a:rPr sz="2100" spc="-11" dirty="0">
                <a:latin typeface="Calibri"/>
                <a:cs typeface="Calibri"/>
              </a:rPr>
              <a:t>CPU,</a:t>
            </a:r>
            <a:r>
              <a:rPr sz="2100" spc="8" dirty="0">
                <a:latin typeface="Calibri"/>
                <a:cs typeface="Calibri"/>
              </a:rPr>
              <a:t> </a:t>
            </a:r>
            <a:r>
              <a:rPr sz="2100" spc="-26" dirty="0">
                <a:latin typeface="Calibri"/>
                <a:cs typeface="Calibri"/>
              </a:rPr>
              <a:t>memory,</a:t>
            </a:r>
            <a:r>
              <a:rPr sz="2100" spc="11" dirty="0">
                <a:latin typeface="Calibri"/>
                <a:cs typeface="Calibri"/>
              </a:rPr>
              <a:t> </a:t>
            </a:r>
            <a:r>
              <a:rPr sz="2100" spc="-15" dirty="0">
                <a:latin typeface="Calibri"/>
                <a:cs typeface="Calibri"/>
              </a:rPr>
              <a:t>I/O,</a:t>
            </a:r>
            <a:r>
              <a:rPr sz="2100" spc="8" dirty="0">
                <a:latin typeface="Calibri"/>
                <a:cs typeface="Calibri"/>
              </a:rPr>
              <a:t> </a:t>
            </a:r>
            <a:r>
              <a:rPr sz="2100" spc="-8" dirty="0">
                <a:latin typeface="Calibri"/>
                <a:cs typeface="Calibri"/>
              </a:rPr>
              <a:t>CPU</a:t>
            </a:r>
            <a:r>
              <a:rPr sz="2100" spc="4" dirty="0">
                <a:latin typeface="Calibri"/>
                <a:cs typeface="Calibri"/>
              </a:rPr>
              <a:t> </a:t>
            </a:r>
            <a:r>
              <a:rPr sz="2100" spc="-4" dirty="0">
                <a:latin typeface="Calibri"/>
                <a:cs typeface="Calibri"/>
              </a:rPr>
              <a:t>sets</a:t>
            </a:r>
            <a:r>
              <a:rPr sz="2100" spc="4" dirty="0">
                <a:latin typeface="Calibri"/>
                <a:cs typeface="Calibri"/>
              </a:rPr>
              <a:t> </a:t>
            </a:r>
            <a:r>
              <a:rPr sz="2100" spc="-8" dirty="0">
                <a:latin typeface="Calibri"/>
                <a:cs typeface="Calibri"/>
              </a:rPr>
              <a:t>(which </a:t>
            </a:r>
            <a:r>
              <a:rPr sz="2100" spc="-461" dirty="0">
                <a:latin typeface="Calibri"/>
                <a:cs typeface="Calibri"/>
              </a:rPr>
              <a:t> </a:t>
            </a:r>
            <a:r>
              <a:rPr sz="2100" spc="-11" dirty="0">
                <a:latin typeface="Calibri"/>
                <a:cs typeface="Calibri"/>
              </a:rPr>
              <a:t>process</a:t>
            </a:r>
            <a:r>
              <a:rPr sz="2100" spc="15" dirty="0">
                <a:latin typeface="Calibri"/>
                <a:cs typeface="Calibri"/>
              </a:rPr>
              <a:t> </a:t>
            </a:r>
            <a:r>
              <a:rPr sz="2100" spc="-8" dirty="0">
                <a:latin typeface="Calibri"/>
                <a:cs typeface="Calibri"/>
              </a:rPr>
              <a:t>can</a:t>
            </a:r>
            <a:r>
              <a:rPr sz="2100" spc="8" dirty="0">
                <a:latin typeface="Calibri"/>
                <a:cs typeface="Calibri"/>
              </a:rPr>
              <a:t> </a:t>
            </a:r>
            <a:r>
              <a:rPr sz="2100" spc="-19" dirty="0">
                <a:latin typeface="Calibri"/>
                <a:cs typeface="Calibri"/>
              </a:rPr>
              <a:t>execute</a:t>
            </a:r>
            <a:r>
              <a:rPr sz="2100" dirty="0">
                <a:latin typeface="Calibri"/>
                <a:cs typeface="Calibri"/>
              </a:rPr>
              <a:t> </a:t>
            </a:r>
            <a:r>
              <a:rPr sz="2100" spc="-4" dirty="0">
                <a:latin typeface="Calibri"/>
                <a:cs typeface="Calibri"/>
              </a:rPr>
              <a:t>on</a:t>
            </a:r>
            <a:r>
              <a:rPr sz="2100" spc="8" dirty="0">
                <a:latin typeface="Calibri"/>
                <a:cs typeface="Calibri"/>
              </a:rPr>
              <a:t> </a:t>
            </a:r>
            <a:r>
              <a:rPr sz="2100" spc="-4" dirty="0">
                <a:latin typeface="Calibri"/>
                <a:cs typeface="Calibri"/>
              </a:rPr>
              <a:t>which</a:t>
            </a:r>
            <a:r>
              <a:rPr sz="2100" spc="4" dirty="0">
                <a:latin typeface="Calibri"/>
                <a:cs typeface="Calibri"/>
              </a:rPr>
              <a:t> </a:t>
            </a:r>
            <a:r>
              <a:rPr sz="2100" spc="-8" dirty="0">
                <a:latin typeface="Calibri"/>
                <a:cs typeface="Calibri"/>
              </a:rPr>
              <a:t>CPU</a:t>
            </a:r>
            <a:r>
              <a:rPr sz="2100" spc="4" dirty="0">
                <a:latin typeface="Calibri"/>
                <a:cs typeface="Calibri"/>
              </a:rPr>
              <a:t> </a:t>
            </a:r>
            <a:r>
              <a:rPr sz="2100" spc="-11" dirty="0">
                <a:latin typeface="Calibri"/>
                <a:cs typeface="Calibri"/>
              </a:rPr>
              <a:t>core),</a:t>
            </a:r>
            <a:r>
              <a:rPr sz="2100" dirty="0">
                <a:latin typeface="Calibri"/>
                <a:cs typeface="Calibri"/>
              </a:rPr>
              <a:t> </a:t>
            </a:r>
            <a:r>
              <a:rPr sz="2100" spc="-4" dirty="0">
                <a:latin typeface="Calibri"/>
                <a:cs typeface="Calibri"/>
              </a:rPr>
              <a:t>and</a:t>
            </a:r>
            <a:r>
              <a:rPr sz="2100" spc="8" dirty="0">
                <a:latin typeface="Calibri"/>
                <a:cs typeface="Calibri"/>
              </a:rPr>
              <a:t> </a:t>
            </a:r>
            <a:r>
              <a:rPr sz="2100" spc="-4" dirty="0">
                <a:latin typeface="Calibri"/>
                <a:cs typeface="Calibri"/>
              </a:rPr>
              <a:t>so</a:t>
            </a:r>
            <a:r>
              <a:rPr sz="2100" spc="8" dirty="0">
                <a:latin typeface="Calibri"/>
                <a:cs typeface="Calibri"/>
              </a:rPr>
              <a:t> </a:t>
            </a:r>
            <a:r>
              <a:rPr sz="2100" spc="-8" dirty="0">
                <a:latin typeface="Calibri"/>
                <a:cs typeface="Calibri"/>
              </a:rPr>
              <a:t>on</a:t>
            </a:r>
            <a:endParaRPr sz="2100" dirty="0">
              <a:latin typeface="Calibri"/>
              <a:cs typeface="Calibri"/>
            </a:endParaRPr>
          </a:p>
          <a:p>
            <a:pPr marL="523875" lvl="1" indent="-171926">
              <a:spcBef>
                <a:spcPts val="146"/>
              </a:spcBef>
              <a:buFont typeface="Arial MT"/>
              <a:buChar char="•"/>
              <a:tabLst>
                <a:tab pos="523875" algn="l"/>
              </a:tabLst>
            </a:pPr>
            <a:r>
              <a:rPr dirty="0">
                <a:latin typeface="Calibri"/>
                <a:cs typeface="Calibri"/>
              </a:rPr>
              <a:t>Specify</a:t>
            </a:r>
            <a:r>
              <a:rPr spc="-4" dirty="0">
                <a:latin typeface="Calibri"/>
                <a:cs typeface="Calibri"/>
              </a:rPr>
              <a:t> what</a:t>
            </a:r>
            <a:r>
              <a:rPr spc="-8" dirty="0">
                <a:latin typeface="Calibri"/>
                <a:cs typeface="Calibri"/>
              </a:rPr>
              <a:t> fraction </a:t>
            </a:r>
            <a:r>
              <a:rPr spc="-4" dirty="0">
                <a:latin typeface="Calibri"/>
                <a:cs typeface="Calibri"/>
              </a:rPr>
              <a:t>of</a:t>
            </a:r>
            <a:r>
              <a:rPr spc="8" dirty="0">
                <a:latin typeface="Calibri"/>
                <a:cs typeface="Calibri"/>
              </a:rPr>
              <a:t> </a:t>
            </a:r>
            <a:r>
              <a:rPr spc="-8" dirty="0">
                <a:latin typeface="Calibri"/>
                <a:cs typeface="Calibri"/>
              </a:rPr>
              <a:t>resource</a:t>
            </a:r>
            <a:r>
              <a:rPr spc="11" dirty="0">
                <a:latin typeface="Calibri"/>
                <a:cs typeface="Calibri"/>
              </a:rPr>
              <a:t> </a:t>
            </a:r>
            <a:r>
              <a:rPr spc="-8" dirty="0">
                <a:latin typeface="Calibri"/>
                <a:cs typeface="Calibri"/>
              </a:rPr>
              <a:t>can</a:t>
            </a:r>
            <a:r>
              <a:rPr spc="-4" dirty="0">
                <a:latin typeface="Calibri"/>
                <a:cs typeface="Calibri"/>
              </a:rPr>
              <a:t> be</a:t>
            </a:r>
            <a:r>
              <a:rPr spc="8" dirty="0">
                <a:latin typeface="Calibri"/>
                <a:cs typeface="Calibri"/>
              </a:rPr>
              <a:t> </a:t>
            </a:r>
            <a:r>
              <a:rPr spc="-4" dirty="0">
                <a:latin typeface="Calibri"/>
                <a:cs typeface="Calibri"/>
              </a:rPr>
              <a:t>used</a:t>
            </a:r>
            <a:r>
              <a:rPr dirty="0">
                <a:latin typeface="Calibri"/>
                <a:cs typeface="Calibri"/>
              </a:rPr>
              <a:t> </a:t>
            </a:r>
            <a:r>
              <a:rPr spc="-8" dirty="0">
                <a:latin typeface="Calibri"/>
                <a:cs typeface="Calibri"/>
              </a:rPr>
              <a:t>by</a:t>
            </a:r>
            <a:r>
              <a:rPr spc="4" dirty="0">
                <a:latin typeface="Calibri"/>
                <a:cs typeface="Calibri"/>
              </a:rPr>
              <a:t> </a:t>
            </a:r>
            <a:r>
              <a:rPr dirty="0">
                <a:latin typeface="Calibri"/>
                <a:cs typeface="Calibri"/>
              </a:rPr>
              <a:t>each</a:t>
            </a:r>
            <a:r>
              <a:rPr spc="-8" dirty="0">
                <a:latin typeface="Calibri"/>
                <a:cs typeface="Calibri"/>
              </a:rPr>
              <a:t> group</a:t>
            </a:r>
            <a:r>
              <a:rPr dirty="0">
                <a:latin typeface="Calibri"/>
                <a:cs typeface="Calibri"/>
              </a:rPr>
              <a:t> </a:t>
            </a:r>
            <a:r>
              <a:rPr spc="-4" dirty="0">
                <a:latin typeface="Calibri"/>
                <a:cs typeface="Calibri"/>
              </a:rPr>
              <a:t>of</a:t>
            </a:r>
            <a:r>
              <a:rPr spc="8" dirty="0">
                <a:latin typeface="Calibri"/>
                <a:cs typeface="Calibri"/>
              </a:rPr>
              <a:t> </a:t>
            </a:r>
            <a:r>
              <a:rPr spc="-8" dirty="0">
                <a:latin typeface="Calibri"/>
                <a:cs typeface="Calibri"/>
              </a:rPr>
              <a:t>processes</a:t>
            </a:r>
            <a:endParaRPr dirty="0">
              <a:latin typeface="Calibri"/>
              <a:cs typeface="Calibri"/>
            </a:endParaRPr>
          </a:p>
        </p:txBody>
      </p:sp>
      <p:sp>
        <p:nvSpPr>
          <p:cNvPr id="4" name="object 2">
            <a:extLst>
              <a:ext uri="{FF2B5EF4-FFF2-40B4-BE49-F238E27FC236}">
                <a16:creationId xmlns:a16="http://schemas.microsoft.com/office/drawing/2014/main" id="{CB00812C-6799-8784-B239-D65C982ED9BF}"/>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The next building block: </a:t>
            </a:r>
            <a:r>
              <a:rPr lang="en-US" sz="2800" kern="0" spc="70" dirty="0" err="1">
                <a:solidFill>
                  <a:srgbClr val="202729"/>
                </a:solidFill>
              </a:rPr>
              <a:t>Cgroups</a:t>
            </a:r>
            <a:endParaRPr lang="en-US" sz="2800" kern="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57257"/>
            <a:ext cx="3336608" cy="1025761"/>
          </a:xfrm>
          <a:prstGeom prst="rect">
            <a:avLst/>
          </a:prstGeom>
        </p:spPr>
        <p:txBody>
          <a:bodyPr vert="horz" wrap="square" lIns="0" tIns="10001" rIns="0" bIns="0" rtlCol="0">
            <a:spAutoFit/>
          </a:bodyPr>
          <a:lstStyle/>
          <a:p>
            <a:pPr marL="9525">
              <a:spcBef>
                <a:spcPts val="79"/>
              </a:spcBef>
            </a:pPr>
            <a:r>
              <a:rPr sz="3300" spc="-11" dirty="0"/>
              <a:t>Cgroups</a:t>
            </a:r>
            <a:r>
              <a:rPr sz="3300" spc="-60" dirty="0"/>
              <a:t> </a:t>
            </a:r>
            <a:r>
              <a:rPr sz="3300" spc="-11" dirty="0"/>
              <a:t>hierarchies</a:t>
            </a:r>
            <a:endParaRPr sz="3300"/>
          </a:p>
        </p:txBody>
      </p:sp>
      <p:sp>
        <p:nvSpPr>
          <p:cNvPr id="3" name="object 3"/>
          <p:cNvSpPr txBox="1"/>
          <p:nvPr/>
        </p:nvSpPr>
        <p:spPr>
          <a:xfrm>
            <a:off x="687704" y="1113149"/>
            <a:ext cx="7216140" cy="635591"/>
          </a:xfrm>
          <a:prstGeom prst="rect">
            <a:avLst/>
          </a:prstGeom>
        </p:spPr>
        <p:txBody>
          <a:bodyPr vert="horz" wrap="square" lIns="0" tIns="45244" rIns="0" bIns="0" rtlCol="0">
            <a:spAutoFit/>
          </a:bodyPr>
          <a:lstStyle/>
          <a:p>
            <a:pPr marL="180975" marR="3810" indent="-171926">
              <a:lnSpc>
                <a:spcPts val="2273"/>
              </a:lnSpc>
              <a:spcBef>
                <a:spcPts val="356"/>
              </a:spcBef>
              <a:buFont typeface="Arial MT"/>
              <a:buChar char="•"/>
              <a:tabLst>
                <a:tab pos="181451" algn="l"/>
              </a:tabLst>
            </a:pPr>
            <a:r>
              <a:rPr sz="2100" spc="-4" dirty="0">
                <a:latin typeface="Calibri"/>
                <a:cs typeface="Calibri"/>
              </a:rPr>
              <a:t>Can </a:t>
            </a:r>
            <a:r>
              <a:rPr sz="2100" spc="-15" dirty="0">
                <a:latin typeface="Calibri"/>
                <a:cs typeface="Calibri"/>
              </a:rPr>
              <a:t>create</a:t>
            </a:r>
            <a:r>
              <a:rPr sz="2100" spc="-4" dirty="0">
                <a:latin typeface="Calibri"/>
                <a:cs typeface="Calibri"/>
              </a:rPr>
              <a:t> </a:t>
            </a:r>
            <a:r>
              <a:rPr sz="2100" spc="-15" dirty="0">
                <a:latin typeface="Calibri"/>
                <a:cs typeface="Calibri"/>
              </a:rPr>
              <a:t>separate</a:t>
            </a:r>
            <a:r>
              <a:rPr sz="2100" spc="4" dirty="0">
                <a:latin typeface="Calibri"/>
                <a:cs typeface="Calibri"/>
              </a:rPr>
              <a:t> </a:t>
            </a:r>
            <a:r>
              <a:rPr sz="2100" spc="-11" dirty="0">
                <a:latin typeface="Calibri"/>
                <a:cs typeface="Calibri"/>
              </a:rPr>
              <a:t>hierarchies</a:t>
            </a:r>
            <a:r>
              <a:rPr sz="2100" spc="19" dirty="0">
                <a:latin typeface="Calibri"/>
                <a:cs typeface="Calibri"/>
              </a:rPr>
              <a:t> </a:t>
            </a:r>
            <a:r>
              <a:rPr sz="2100" spc="-19" dirty="0">
                <a:latin typeface="Calibri"/>
                <a:cs typeface="Calibri"/>
              </a:rPr>
              <a:t>for</a:t>
            </a:r>
            <a:r>
              <a:rPr sz="2100" spc="-4" dirty="0">
                <a:latin typeface="Calibri"/>
                <a:cs typeface="Calibri"/>
              </a:rPr>
              <a:t> each</a:t>
            </a:r>
            <a:r>
              <a:rPr sz="2100" spc="4" dirty="0">
                <a:latin typeface="Calibri"/>
                <a:cs typeface="Calibri"/>
              </a:rPr>
              <a:t> </a:t>
            </a:r>
            <a:r>
              <a:rPr sz="2100" spc="-11" dirty="0">
                <a:latin typeface="Calibri"/>
                <a:cs typeface="Calibri"/>
              </a:rPr>
              <a:t>resource,</a:t>
            </a:r>
            <a:r>
              <a:rPr sz="2100" spc="11" dirty="0">
                <a:latin typeface="Calibri"/>
                <a:cs typeface="Calibri"/>
              </a:rPr>
              <a:t> </a:t>
            </a:r>
            <a:r>
              <a:rPr sz="2100" spc="-4" dirty="0">
                <a:latin typeface="Calibri"/>
                <a:cs typeface="Calibri"/>
              </a:rPr>
              <a:t>or</a:t>
            </a:r>
            <a:r>
              <a:rPr sz="2100" dirty="0">
                <a:latin typeface="Calibri"/>
                <a:cs typeface="Calibri"/>
              </a:rPr>
              <a:t> </a:t>
            </a:r>
            <a:r>
              <a:rPr sz="2100" spc="-4" dirty="0">
                <a:latin typeface="Calibri"/>
                <a:cs typeface="Calibri"/>
              </a:rPr>
              <a:t>a</a:t>
            </a:r>
            <a:r>
              <a:rPr sz="2100" dirty="0">
                <a:latin typeface="Calibri"/>
                <a:cs typeface="Calibri"/>
              </a:rPr>
              <a:t> </a:t>
            </a:r>
            <a:r>
              <a:rPr sz="2100" spc="-8" dirty="0">
                <a:latin typeface="Calibri"/>
                <a:cs typeface="Calibri"/>
              </a:rPr>
              <a:t>combined </a:t>
            </a:r>
            <a:r>
              <a:rPr sz="2100" spc="-465" dirty="0">
                <a:latin typeface="Calibri"/>
                <a:cs typeface="Calibri"/>
              </a:rPr>
              <a:t> </a:t>
            </a:r>
            <a:r>
              <a:rPr sz="2100" spc="-19" dirty="0">
                <a:latin typeface="Calibri"/>
                <a:cs typeface="Calibri"/>
              </a:rPr>
              <a:t>hierarchy</a:t>
            </a:r>
            <a:r>
              <a:rPr sz="2100" spc="4" dirty="0">
                <a:latin typeface="Calibri"/>
                <a:cs typeface="Calibri"/>
              </a:rPr>
              <a:t> </a:t>
            </a:r>
            <a:r>
              <a:rPr sz="2100" spc="-19" dirty="0">
                <a:latin typeface="Calibri"/>
                <a:cs typeface="Calibri"/>
              </a:rPr>
              <a:t>for</a:t>
            </a:r>
            <a:r>
              <a:rPr sz="2100" spc="4" dirty="0">
                <a:latin typeface="Calibri"/>
                <a:cs typeface="Calibri"/>
              </a:rPr>
              <a:t> </a:t>
            </a:r>
            <a:r>
              <a:rPr sz="2100" spc="-8" dirty="0">
                <a:latin typeface="Calibri"/>
                <a:cs typeface="Calibri"/>
              </a:rPr>
              <a:t>multiple</a:t>
            </a:r>
            <a:r>
              <a:rPr sz="2100" spc="11" dirty="0">
                <a:latin typeface="Calibri"/>
                <a:cs typeface="Calibri"/>
              </a:rPr>
              <a:t> </a:t>
            </a:r>
            <a:r>
              <a:rPr sz="2100" spc="-11" dirty="0">
                <a:latin typeface="Calibri"/>
                <a:cs typeface="Calibri"/>
              </a:rPr>
              <a:t>resources</a:t>
            </a:r>
            <a:r>
              <a:rPr sz="2100" spc="19" dirty="0">
                <a:latin typeface="Calibri"/>
                <a:cs typeface="Calibri"/>
              </a:rPr>
              <a:t> </a:t>
            </a:r>
            <a:r>
              <a:rPr sz="2100" spc="-11" dirty="0">
                <a:latin typeface="Calibri"/>
                <a:cs typeface="Calibri"/>
              </a:rPr>
              <a:t>together</a:t>
            </a:r>
            <a:endParaRPr sz="2100">
              <a:latin typeface="Calibri"/>
              <a:cs typeface="Calibri"/>
            </a:endParaRPr>
          </a:p>
        </p:txBody>
      </p:sp>
      <p:sp>
        <p:nvSpPr>
          <p:cNvPr id="4" name="object 4"/>
          <p:cNvSpPr txBox="1"/>
          <p:nvPr/>
        </p:nvSpPr>
        <p:spPr>
          <a:xfrm>
            <a:off x="790956" y="1913382"/>
            <a:ext cx="984409" cy="321242"/>
          </a:xfrm>
          <a:prstGeom prst="rect">
            <a:avLst/>
          </a:prstGeom>
          <a:solidFill>
            <a:srgbClr val="BCD6ED"/>
          </a:solidFill>
          <a:ln w="12191">
            <a:solidFill>
              <a:srgbClr val="41709C"/>
            </a:solidFill>
          </a:ln>
        </p:spPr>
        <p:txBody>
          <a:bodyPr vert="horz" wrap="square" lIns="0" tIns="89535" rIns="0" bIns="0" rtlCol="0">
            <a:spAutoFit/>
          </a:bodyPr>
          <a:lstStyle/>
          <a:p>
            <a:pPr marL="210503">
              <a:spcBef>
                <a:spcPts val="705"/>
              </a:spcBef>
            </a:pPr>
            <a:r>
              <a:rPr sz="1500" dirty="0">
                <a:latin typeface="Calibri"/>
                <a:cs typeface="Calibri"/>
              </a:rPr>
              <a:t>All</a:t>
            </a:r>
            <a:r>
              <a:rPr sz="1500" spc="-34" dirty="0">
                <a:latin typeface="Calibri"/>
                <a:cs typeface="Calibri"/>
              </a:rPr>
              <a:t> </a:t>
            </a:r>
            <a:r>
              <a:rPr sz="1500" spc="-4" dirty="0">
                <a:latin typeface="Calibri"/>
                <a:cs typeface="Calibri"/>
              </a:rPr>
              <a:t>CPU</a:t>
            </a:r>
            <a:endParaRPr sz="1500">
              <a:latin typeface="Calibri"/>
              <a:cs typeface="Calibri"/>
            </a:endParaRPr>
          </a:p>
        </p:txBody>
      </p:sp>
      <p:sp>
        <p:nvSpPr>
          <p:cNvPr id="5" name="object 5"/>
          <p:cNvSpPr txBox="1"/>
          <p:nvPr/>
        </p:nvSpPr>
        <p:spPr>
          <a:xfrm>
            <a:off x="298322" y="2775203"/>
            <a:ext cx="1112520" cy="321242"/>
          </a:xfrm>
          <a:prstGeom prst="rect">
            <a:avLst/>
          </a:prstGeom>
          <a:solidFill>
            <a:srgbClr val="BCD6ED"/>
          </a:solidFill>
          <a:ln w="12191">
            <a:solidFill>
              <a:srgbClr val="41709C"/>
            </a:solidFill>
          </a:ln>
        </p:spPr>
        <p:txBody>
          <a:bodyPr vert="horz" wrap="square" lIns="0" tIns="89535" rIns="0" bIns="0" rtlCol="0">
            <a:spAutoFit/>
          </a:bodyPr>
          <a:lstStyle/>
          <a:p>
            <a:pPr marL="89535">
              <a:spcBef>
                <a:spcPts val="705"/>
              </a:spcBef>
            </a:pPr>
            <a:r>
              <a:rPr sz="1500" spc="-4" dirty="0">
                <a:latin typeface="Calibri"/>
                <a:cs typeface="Calibri"/>
              </a:rPr>
              <a:t>CPU-Faculty</a:t>
            </a:r>
            <a:endParaRPr sz="1500">
              <a:latin typeface="Calibri"/>
              <a:cs typeface="Calibri"/>
            </a:endParaRPr>
          </a:p>
        </p:txBody>
      </p:sp>
      <p:sp>
        <p:nvSpPr>
          <p:cNvPr id="6" name="object 6"/>
          <p:cNvSpPr txBox="1"/>
          <p:nvPr/>
        </p:nvSpPr>
        <p:spPr>
          <a:xfrm>
            <a:off x="1640205" y="2775203"/>
            <a:ext cx="1235869" cy="321242"/>
          </a:xfrm>
          <a:prstGeom prst="rect">
            <a:avLst/>
          </a:prstGeom>
          <a:solidFill>
            <a:srgbClr val="BCD6ED"/>
          </a:solidFill>
          <a:ln w="12192">
            <a:solidFill>
              <a:srgbClr val="41709C"/>
            </a:solidFill>
          </a:ln>
        </p:spPr>
        <p:txBody>
          <a:bodyPr vert="horz" wrap="square" lIns="0" tIns="89535" rIns="0" bIns="0" rtlCol="0">
            <a:spAutoFit/>
          </a:bodyPr>
          <a:lstStyle/>
          <a:p>
            <a:pPr marL="85248">
              <a:spcBef>
                <a:spcPts val="705"/>
              </a:spcBef>
            </a:pPr>
            <a:r>
              <a:rPr sz="1500" spc="-4" dirty="0">
                <a:latin typeface="Calibri"/>
                <a:cs typeface="Calibri"/>
              </a:rPr>
              <a:t>CPU-Students</a:t>
            </a:r>
            <a:endParaRPr sz="1500">
              <a:latin typeface="Calibri"/>
              <a:cs typeface="Calibri"/>
            </a:endParaRPr>
          </a:p>
        </p:txBody>
      </p:sp>
      <p:sp>
        <p:nvSpPr>
          <p:cNvPr id="7" name="object 7"/>
          <p:cNvSpPr/>
          <p:nvPr/>
        </p:nvSpPr>
        <p:spPr>
          <a:xfrm>
            <a:off x="855535" y="2346008"/>
            <a:ext cx="1403985" cy="430054"/>
          </a:xfrm>
          <a:custGeom>
            <a:avLst/>
            <a:gdLst/>
            <a:ahLst/>
            <a:cxnLst/>
            <a:rect l="l" t="t" r="r" b="b"/>
            <a:pathLst>
              <a:path w="1871980" h="573404">
                <a:moveTo>
                  <a:pt x="571500" y="0"/>
                </a:moveTo>
                <a:lnTo>
                  <a:pt x="0" y="573151"/>
                </a:lnTo>
              </a:path>
              <a:path w="1871980" h="573404">
                <a:moveTo>
                  <a:pt x="571500" y="0"/>
                </a:moveTo>
                <a:lnTo>
                  <a:pt x="1871853" y="573151"/>
                </a:lnTo>
              </a:path>
            </a:pathLst>
          </a:custGeom>
          <a:ln w="28956">
            <a:solidFill>
              <a:srgbClr val="000000"/>
            </a:solidFill>
          </a:ln>
        </p:spPr>
        <p:txBody>
          <a:bodyPr wrap="square" lIns="0" tIns="0" rIns="0" bIns="0" rtlCol="0"/>
          <a:lstStyle/>
          <a:p>
            <a:endParaRPr sz="1350"/>
          </a:p>
        </p:txBody>
      </p:sp>
      <p:sp>
        <p:nvSpPr>
          <p:cNvPr id="8" name="object 8"/>
          <p:cNvSpPr txBox="1"/>
          <p:nvPr/>
        </p:nvSpPr>
        <p:spPr>
          <a:xfrm>
            <a:off x="3775329" y="1961387"/>
            <a:ext cx="985361" cy="321242"/>
          </a:xfrm>
          <a:prstGeom prst="rect">
            <a:avLst/>
          </a:prstGeom>
          <a:solidFill>
            <a:srgbClr val="C5DFB4"/>
          </a:solidFill>
          <a:ln w="12192">
            <a:solidFill>
              <a:srgbClr val="538235"/>
            </a:solidFill>
          </a:ln>
        </p:spPr>
        <p:txBody>
          <a:bodyPr vert="horz" wrap="square" lIns="0" tIns="89535" rIns="0" bIns="0" rtlCol="0">
            <a:spAutoFit/>
          </a:bodyPr>
          <a:lstStyle/>
          <a:p>
            <a:pPr marL="224790">
              <a:spcBef>
                <a:spcPts val="705"/>
              </a:spcBef>
            </a:pPr>
            <a:r>
              <a:rPr sz="1500" dirty="0">
                <a:latin typeface="Calibri"/>
                <a:cs typeface="Calibri"/>
              </a:rPr>
              <a:t>All</a:t>
            </a:r>
            <a:r>
              <a:rPr sz="1500" spc="-34" dirty="0">
                <a:latin typeface="Calibri"/>
                <a:cs typeface="Calibri"/>
              </a:rPr>
              <a:t> </a:t>
            </a:r>
            <a:r>
              <a:rPr sz="1500" dirty="0">
                <a:latin typeface="Calibri"/>
                <a:cs typeface="Calibri"/>
              </a:rPr>
              <a:t>NW</a:t>
            </a:r>
            <a:endParaRPr sz="1500">
              <a:latin typeface="Calibri"/>
              <a:cs typeface="Calibri"/>
            </a:endParaRPr>
          </a:p>
        </p:txBody>
      </p:sp>
      <p:sp>
        <p:nvSpPr>
          <p:cNvPr id="9" name="object 9"/>
          <p:cNvSpPr txBox="1"/>
          <p:nvPr/>
        </p:nvSpPr>
        <p:spPr>
          <a:xfrm>
            <a:off x="3283840" y="2823209"/>
            <a:ext cx="1111091" cy="321242"/>
          </a:xfrm>
          <a:prstGeom prst="rect">
            <a:avLst/>
          </a:prstGeom>
          <a:solidFill>
            <a:srgbClr val="C5DFB4"/>
          </a:solidFill>
          <a:ln w="12192">
            <a:solidFill>
              <a:srgbClr val="538235"/>
            </a:solidFill>
          </a:ln>
        </p:spPr>
        <p:txBody>
          <a:bodyPr vert="horz" wrap="square" lIns="0" tIns="89535" rIns="0" bIns="0" rtlCol="0">
            <a:spAutoFit/>
          </a:bodyPr>
          <a:lstStyle/>
          <a:p>
            <a:pPr marL="200025">
              <a:spcBef>
                <a:spcPts val="705"/>
              </a:spcBef>
            </a:pPr>
            <a:r>
              <a:rPr sz="1500" spc="-8" dirty="0">
                <a:latin typeface="Calibri"/>
                <a:cs typeface="Calibri"/>
              </a:rPr>
              <a:t>NW-Web</a:t>
            </a:r>
            <a:endParaRPr sz="1500">
              <a:latin typeface="Calibri"/>
              <a:cs typeface="Calibri"/>
            </a:endParaRPr>
          </a:p>
        </p:txBody>
      </p:sp>
      <p:sp>
        <p:nvSpPr>
          <p:cNvPr id="10" name="object 10"/>
          <p:cNvSpPr txBox="1"/>
          <p:nvPr/>
        </p:nvSpPr>
        <p:spPr>
          <a:xfrm>
            <a:off x="4625721" y="2823209"/>
            <a:ext cx="1234440" cy="321242"/>
          </a:xfrm>
          <a:prstGeom prst="rect">
            <a:avLst/>
          </a:prstGeom>
          <a:solidFill>
            <a:srgbClr val="C5DFB4"/>
          </a:solidFill>
          <a:ln w="12192">
            <a:solidFill>
              <a:srgbClr val="538235"/>
            </a:solidFill>
          </a:ln>
        </p:spPr>
        <p:txBody>
          <a:bodyPr vert="horz" wrap="square" lIns="0" tIns="89535" rIns="0" bIns="0" rtlCol="0">
            <a:spAutoFit/>
          </a:bodyPr>
          <a:lstStyle/>
          <a:p>
            <a:pPr marL="70961">
              <a:spcBef>
                <a:spcPts val="705"/>
              </a:spcBef>
            </a:pPr>
            <a:r>
              <a:rPr sz="1500" spc="-8" dirty="0">
                <a:latin typeface="Calibri"/>
                <a:cs typeface="Calibri"/>
              </a:rPr>
              <a:t>NW-Non-Web</a:t>
            </a:r>
            <a:endParaRPr sz="1500">
              <a:latin typeface="Calibri"/>
              <a:cs typeface="Calibri"/>
            </a:endParaRPr>
          </a:p>
        </p:txBody>
      </p:sp>
      <p:sp>
        <p:nvSpPr>
          <p:cNvPr id="11" name="object 11"/>
          <p:cNvSpPr/>
          <p:nvPr/>
        </p:nvSpPr>
        <p:spPr>
          <a:xfrm>
            <a:off x="3839909" y="2394013"/>
            <a:ext cx="1403985" cy="430054"/>
          </a:xfrm>
          <a:custGeom>
            <a:avLst/>
            <a:gdLst/>
            <a:ahLst/>
            <a:cxnLst/>
            <a:rect l="l" t="t" r="r" b="b"/>
            <a:pathLst>
              <a:path w="1871979" h="573404">
                <a:moveTo>
                  <a:pt x="571500" y="0"/>
                </a:moveTo>
                <a:lnTo>
                  <a:pt x="0" y="573151"/>
                </a:lnTo>
              </a:path>
              <a:path w="1871979" h="573404">
                <a:moveTo>
                  <a:pt x="571500" y="0"/>
                </a:moveTo>
                <a:lnTo>
                  <a:pt x="1871852" y="573151"/>
                </a:lnTo>
              </a:path>
            </a:pathLst>
          </a:custGeom>
          <a:ln w="28956">
            <a:solidFill>
              <a:srgbClr val="000000"/>
            </a:solidFill>
          </a:ln>
        </p:spPr>
        <p:txBody>
          <a:bodyPr wrap="square" lIns="0" tIns="0" rIns="0" bIns="0" rtlCol="0"/>
          <a:lstStyle/>
          <a:p>
            <a:endParaRPr sz="1350"/>
          </a:p>
        </p:txBody>
      </p:sp>
      <p:sp>
        <p:nvSpPr>
          <p:cNvPr id="12" name="object 12"/>
          <p:cNvSpPr txBox="1"/>
          <p:nvPr/>
        </p:nvSpPr>
        <p:spPr>
          <a:xfrm>
            <a:off x="687705" y="3228404"/>
            <a:ext cx="315754"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40%</a:t>
            </a:r>
            <a:endParaRPr sz="1350">
              <a:latin typeface="Calibri"/>
              <a:cs typeface="Calibri"/>
            </a:endParaRPr>
          </a:p>
        </p:txBody>
      </p:sp>
      <p:sp>
        <p:nvSpPr>
          <p:cNvPr id="13" name="object 13"/>
          <p:cNvSpPr txBox="1"/>
          <p:nvPr/>
        </p:nvSpPr>
        <p:spPr>
          <a:xfrm>
            <a:off x="2015394" y="3214459"/>
            <a:ext cx="315754"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60%</a:t>
            </a:r>
            <a:endParaRPr sz="1350">
              <a:latin typeface="Calibri"/>
              <a:cs typeface="Calibri"/>
            </a:endParaRPr>
          </a:p>
        </p:txBody>
      </p:sp>
      <p:sp>
        <p:nvSpPr>
          <p:cNvPr id="14" name="object 14"/>
          <p:cNvSpPr txBox="1"/>
          <p:nvPr/>
        </p:nvSpPr>
        <p:spPr>
          <a:xfrm>
            <a:off x="3653980" y="3266790"/>
            <a:ext cx="315754"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50%</a:t>
            </a:r>
            <a:endParaRPr sz="1350">
              <a:latin typeface="Calibri"/>
              <a:cs typeface="Calibri"/>
            </a:endParaRPr>
          </a:p>
        </p:txBody>
      </p:sp>
      <p:sp>
        <p:nvSpPr>
          <p:cNvPr id="15" name="object 15"/>
          <p:cNvSpPr txBox="1"/>
          <p:nvPr/>
        </p:nvSpPr>
        <p:spPr>
          <a:xfrm>
            <a:off x="5044630" y="3253073"/>
            <a:ext cx="315754" cy="217367"/>
          </a:xfrm>
          <a:prstGeom prst="rect">
            <a:avLst/>
          </a:prstGeom>
        </p:spPr>
        <p:txBody>
          <a:bodyPr vert="horz" wrap="square" lIns="0" tIns="9525" rIns="0" bIns="0" rtlCol="0">
            <a:spAutoFit/>
          </a:bodyPr>
          <a:lstStyle/>
          <a:p>
            <a:pPr marL="9525">
              <a:spcBef>
                <a:spcPts val="75"/>
              </a:spcBef>
            </a:pPr>
            <a:r>
              <a:rPr sz="1350" spc="-4" dirty="0">
                <a:latin typeface="Calibri"/>
                <a:cs typeface="Calibri"/>
              </a:rPr>
              <a:t>50%</a:t>
            </a:r>
            <a:endParaRPr sz="1350">
              <a:latin typeface="Calibri"/>
              <a:cs typeface="Calibri"/>
            </a:endParaRPr>
          </a:p>
        </p:txBody>
      </p:sp>
      <p:pic>
        <p:nvPicPr>
          <p:cNvPr id="16" name="object 16"/>
          <p:cNvPicPr/>
          <p:nvPr/>
        </p:nvPicPr>
        <p:blipFill>
          <a:blip r:embed="rId2" cstate="print"/>
          <a:stretch>
            <a:fillRect/>
          </a:stretch>
        </p:blipFill>
        <p:spPr>
          <a:xfrm>
            <a:off x="1199006" y="4158234"/>
            <a:ext cx="2584323" cy="276605"/>
          </a:xfrm>
          <a:prstGeom prst="rect">
            <a:avLst/>
          </a:prstGeom>
        </p:spPr>
      </p:pic>
      <p:sp>
        <p:nvSpPr>
          <p:cNvPr id="17" name="object 17"/>
          <p:cNvSpPr txBox="1"/>
          <p:nvPr/>
        </p:nvSpPr>
        <p:spPr>
          <a:xfrm>
            <a:off x="1199007" y="4158234"/>
            <a:ext cx="2584609" cy="231313"/>
          </a:xfrm>
          <a:prstGeom prst="rect">
            <a:avLst/>
          </a:prstGeom>
          <a:ln w="6096">
            <a:solidFill>
              <a:srgbClr val="BE9000"/>
            </a:solidFill>
          </a:ln>
        </p:spPr>
        <p:txBody>
          <a:bodyPr vert="horz" wrap="square" lIns="0" tIns="23336" rIns="0" bIns="0" rtlCol="0">
            <a:spAutoFit/>
          </a:bodyPr>
          <a:lstStyle/>
          <a:p>
            <a:pPr marL="68580">
              <a:spcBef>
                <a:spcPts val="183"/>
              </a:spcBef>
            </a:pPr>
            <a:r>
              <a:rPr sz="1350" spc="-8" dirty="0">
                <a:latin typeface="Calibri"/>
                <a:cs typeface="Calibri"/>
              </a:rPr>
              <a:t>Browser</a:t>
            </a:r>
            <a:r>
              <a:rPr sz="1350" spc="-15" dirty="0">
                <a:latin typeface="Calibri"/>
                <a:cs typeface="Calibri"/>
              </a:rPr>
              <a:t> </a:t>
            </a:r>
            <a:r>
              <a:rPr sz="1350" spc="-8" dirty="0">
                <a:latin typeface="Calibri"/>
                <a:cs typeface="Calibri"/>
              </a:rPr>
              <a:t>process</a:t>
            </a:r>
            <a:r>
              <a:rPr sz="1350" dirty="0">
                <a:latin typeface="Calibri"/>
                <a:cs typeface="Calibri"/>
              </a:rPr>
              <a:t> </a:t>
            </a:r>
            <a:r>
              <a:rPr sz="1350" spc="-11" dirty="0">
                <a:latin typeface="Calibri"/>
                <a:cs typeface="Calibri"/>
              </a:rPr>
              <a:t>created</a:t>
            </a:r>
            <a:r>
              <a:rPr sz="1350" spc="8" dirty="0">
                <a:latin typeface="Calibri"/>
                <a:cs typeface="Calibri"/>
              </a:rPr>
              <a:t> </a:t>
            </a:r>
            <a:r>
              <a:rPr sz="1350" spc="-4" dirty="0">
                <a:latin typeface="Calibri"/>
                <a:cs typeface="Calibri"/>
              </a:rPr>
              <a:t>by</a:t>
            </a:r>
            <a:r>
              <a:rPr sz="1350" dirty="0">
                <a:latin typeface="Calibri"/>
                <a:cs typeface="Calibri"/>
              </a:rPr>
              <a:t> </a:t>
            </a:r>
            <a:r>
              <a:rPr sz="1350" spc="-8" dirty="0">
                <a:latin typeface="Calibri"/>
                <a:cs typeface="Calibri"/>
              </a:rPr>
              <a:t>faculty</a:t>
            </a:r>
            <a:endParaRPr sz="1350">
              <a:latin typeface="Calibri"/>
              <a:cs typeface="Calibri"/>
            </a:endParaRPr>
          </a:p>
        </p:txBody>
      </p:sp>
      <p:sp>
        <p:nvSpPr>
          <p:cNvPr id="18" name="object 18"/>
          <p:cNvSpPr/>
          <p:nvPr/>
        </p:nvSpPr>
        <p:spPr>
          <a:xfrm>
            <a:off x="848678" y="3214688"/>
            <a:ext cx="2990850" cy="950595"/>
          </a:xfrm>
          <a:custGeom>
            <a:avLst/>
            <a:gdLst/>
            <a:ahLst/>
            <a:cxnLst/>
            <a:rect l="l" t="t" r="r" b="b"/>
            <a:pathLst>
              <a:path w="3987800" h="1267460">
                <a:moveTo>
                  <a:pt x="3987673" y="51816"/>
                </a:moveTo>
                <a:lnTo>
                  <a:pt x="3903218" y="62611"/>
                </a:lnTo>
                <a:lnTo>
                  <a:pt x="3918966" y="86080"/>
                </a:lnTo>
                <a:lnTo>
                  <a:pt x="2190610" y="1246365"/>
                </a:lnTo>
                <a:lnTo>
                  <a:pt x="71043" y="29337"/>
                </a:lnTo>
                <a:lnTo>
                  <a:pt x="74688" y="22987"/>
                </a:lnTo>
                <a:lnTo>
                  <a:pt x="85051" y="4953"/>
                </a:lnTo>
                <a:lnTo>
                  <a:pt x="0" y="0"/>
                </a:lnTo>
                <a:lnTo>
                  <a:pt x="47104" y="70993"/>
                </a:lnTo>
                <a:lnTo>
                  <a:pt x="61125" y="46583"/>
                </a:lnTo>
                <a:lnTo>
                  <a:pt x="2186178" y="1266698"/>
                </a:lnTo>
                <a:lnTo>
                  <a:pt x="2190369" y="1259293"/>
                </a:lnTo>
                <a:lnTo>
                  <a:pt x="2195449" y="1266952"/>
                </a:lnTo>
                <a:lnTo>
                  <a:pt x="3929977" y="102489"/>
                </a:lnTo>
                <a:lnTo>
                  <a:pt x="3945763" y="125984"/>
                </a:lnTo>
                <a:lnTo>
                  <a:pt x="3972306" y="78994"/>
                </a:lnTo>
                <a:lnTo>
                  <a:pt x="3987673" y="51816"/>
                </a:lnTo>
                <a:close/>
              </a:path>
            </a:pathLst>
          </a:custGeom>
          <a:solidFill>
            <a:srgbClr val="FFC000"/>
          </a:solidFill>
        </p:spPr>
        <p:txBody>
          <a:bodyPr wrap="square" lIns="0" tIns="0" rIns="0" bIns="0" rtlCol="0"/>
          <a:lstStyle/>
          <a:p>
            <a:endParaRPr sz="1350"/>
          </a:p>
        </p:txBody>
      </p:sp>
      <p:sp>
        <p:nvSpPr>
          <p:cNvPr id="19" name="object 19"/>
          <p:cNvSpPr txBox="1"/>
          <p:nvPr/>
        </p:nvSpPr>
        <p:spPr>
          <a:xfrm>
            <a:off x="6324220" y="2930651"/>
            <a:ext cx="1802606" cy="328935"/>
          </a:xfrm>
          <a:prstGeom prst="rect">
            <a:avLst/>
          </a:prstGeom>
          <a:solidFill>
            <a:srgbClr val="F4B083"/>
          </a:solidFill>
          <a:ln w="12192">
            <a:solidFill>
              <a:srgbClr val="C55A11"/>
            </a:solidFill>
          </a:ln>
        </p:spPr>
        <p:txBody>
          <a:bodyPr vert="horz" wrap="square" lIns="0" tIns="97154" rIns="0" bIns="0" rtlCol="0">
            <a:spAutoFit/>
          </a:bodyPr>
          <a:lstStyle/>
          <a:p>
            <a:pPr marL="563880">
              <a:spcBef>
                <a:spcPts val="764"/>
              </a:spcBef>
            </a:pPr>
            <a:r>
              <a:rPr sz="1500" spc="-4" dirty="0">
                <a:latin typeface="Calibri"/>
                <a:cs typeface="Calibri"/>
              </a:rPr>
              <a:t>CPU-NW</a:t>
            </a:r>
            <a:endParaRPr sz="1500">
              <a:latin typeface="Calibri"/>
              <a:cs typeface="Calibri"/>
            </a:endParaRPr>
          </a:p>
        </p:txBody>
      </p:sp>
      <p:sp>
        <p:nvSpPr>
          <p:cNvPr id="20" name="object 20"/>
          <p:cNvSpPr txBox="1"/>
          <p:nvPr/>
        </p:nvSpPr>
        <p:spPr>
          <a:xfrm>
            <a:off x="5034914" y="4080510"/>
            <a:ext cx="776288" cy="436017"/>
          </a:xfrm>
          <a:prstGeom prst="rect">
            <a:avLst/>
          </a:prstGeom>
          <a:solidFill>
            <a:srgbClr val="F4B083"/>
          </a:solidFill>
          <a:ln w="12192">
            <a:solidFill>
              <a:srgbClr val="C55A11"/>
            </a:solidFill>
          </a:ln>
        </p:spPr>
        <p:txBody>
          <a:bodyPr vert="horz" wrap="square" lIns="0" tIns="0" rIns="0" bIns="0" rtlCol="0">
            <a:spAutoFit/>
          </a:bodyPr>
          <a:lstStyle/>
          <a:p>
            <a:pPr algn="ctr">
              <a:lnSpc>
                <a:spcPts val="1605"/>
              </a:lnSpc>
            </a:pPr>
            <a:r>
              <a:rPr sz="1500" spc="-11" dirty="0">
                <a:latin typeface="Calibri"/>
                <a:cs typeface="Calibri"/>
              </a:rPr>
              <a:t>Fac</a:t>
            </a:r>
            <a:endParaRPr sz="1500">
              <a:latin typeface="Calibri"/>
              <a:cs typeface="Calibri"/>
            </a:endParaRPr>
          </a:p>
          <a:p>
            <a:pPr marL="476" algn="ctr">
              <a:lnSpc>
                <a:spcPts val="1785"/>
              </a:lnSpc>
            </a:pPr>
            <a:r>
              <a:rPr sz="1500" spc="-15" dirty="0">
                <a:latin typeface="Calibri"/>
                <a:cs typeface="Calibri"/>
              </a:rPr>
              <a:t>Web</a:t>
            </a:r>
            <a:endParaRPr sz="1500">
              <a:latin typeface="Calibri"/>
              <a:cs typeface="Calibri"/>
            </a:endParaRPr>
          </a:p>
        </p:txBody>
      </p:sp>
      <p:sp>
        <p:nvSpPr>
          <p:cNvPr id="21" name="object 21"/>
          <p:cNvSpPr txBox="1"/>
          <p:nvPr/>
        </p:nvSpPr>
        <p:spPr>
          <a:xfrm>
            <a:off x="5979032" y="4080510"/>
            <a:ext cx="954405" cy="436017"/>
          </a:xfrm>
          <a:prstGeom prst="rect">
            <a:avLst/>
          </a:prstGeom>
          <a:solidFill>
            <a:srgbClr val="F4B083"/>
          </a:solidFill>
          <a:ln w="12192">
            <a:solidFill>
              <a:srgbClr val="C55A11"/>
            </a:solidFill>
          </a:ln>
        </p:spPr>
        <p:txBody>
          <a:bodyPr vert="horz" wrap="square" lIns="0" tIns="0" rIns="0" bIns="0" rtlCol="0">
            <a:spAutoFit/>
          </a:bodyPr>
          <a:lstStyle/>
          <a:p>
            <a:pPr algn="ctr">
              <a:lnSpc>
                <a:spcPts val="1605"/>
              </a:lnSpc>
            </a:pPr>
            <a:r>
              <a:rPr sz="1500" spc="-11" dirty="0">
                <a:latin typeface="Calibri"/>
                <a:cs typeface="Calibri"/>
              </a:rPr>
              <a:t>Fac</a:t>
            </a:r>
            <a:endParaRPr sz="1500">
              <a:latin typeface="Calibri"/>
              <a:cs typeface="Calibri"/>
            </a:endParaRPr>
          </a:p>
          <a:p>
            <a:pPr marL="1429" algn="ctr">
              <a:lnSpc>
                <a:spcPts val="1785"/>
              </a:lnSpc>
            </a:pPr>
            <a:r>
              <a:rPr sz="1500" spc="-8" dirty="0">
                <a:latin typeface="Calibri"/>
                <a:cs typeface="Calibri"/>
              </a:rPr>
              <a:t>Non-Web</a:t>
            </a:r>
            <a:endParaRPr sz="1500">
              <a:latin typeface="Calibri"/>
              <a:cs typeface="Calibri"/>
            </a:endParaRPr>
          </a:p>
        </p:txBody>
      </p:sp>
      <p:sp>
        <p:nvSpPr>
          <p:cNvPr id="22" name="object 22"/>
          <p:cNvSpPr/>
          <p:nvPr/>
        </p:nvSpPr>
        <p:spPr>
          <a:xfrm>
            <a:off x="5422963" y="3378137"/>
            <a:ext cx="1803083" cy="702945"/>
          </a:xfrm>
          <a:custGeom>
            <a:avLst/>
            <a:gdLst/>
            <a:ahLst/>
            <a:cxnLst/>
            <a:rect l="l" t="t" r="r" b="b"/>
            <a:pathLst>
              <a:path w="2404109" h="937260">
                <a:moveTo>
                  <a:pt x="2403348" y="0"/>
                </a:moveTo>
                <a:lnTo>
                  <a:pt x="0" y="937006"/>
                </a:lnTo>
              </a:path>
              <a:path w="2404109" h="937260">
                <a:moveTo>
                  <a:pt x="2403602" y="0"/>
                </a:moveTo>
                <a:lnTo>
                  <a:pt x="1377696" y="937006"/>
                </a:lnTo>
              </a:path>
            </a:pathLst>
          </a:custGeom>
          <a:ln w="28956">
            <a:solidFill>
              <a:srgbClr val="000000"/>
            </a:solidFill>
          </a:ln>
        </p:spPr>
        <p:txBody>
          <a:bodyPr wrap="square" lIns="0" tIns="0" rIns="0" bIns="0" rtlCol="0"/>
          <a:lstStyle/>
          <a:p>
            <a:endParaRPr sz="1350"/>
          </a:p>
        </p:txBody>
      </p:sp>
      <p:sp>
        <p:nvSpPr>
          <p:cNvPr id="23" name="object 23"/>
          <p:cNvSpPr txBox="1"/>
          <p:nvPr/>
        </p:nvSpPr>
        <p:spPr>
          <a:xfrm>
            <a:off x="7079742" y="4080510"/>
            <a:ext cx="776288" cy="436017"/>
          </a:xfrm>
          <a:prstGeom prst="rect">
            <a:avLst/>
          </a:prstGeom>
          <a:solidFill>
            <a:srgbClr val="F4B083"/>
          </a:solidFill>
          <a:ln w="12192">
            <a:solidFill>
              <a:srgbClr val="C55A11"/>
            </a:solidFill>
          </a:ln>
        </p:spPr>
        <p:txBody>
          <a:bodyPr vert="horz" wrap="square" lIns="0" tIns="0" rIns="0" bIns="0" rtlCol="0">
            <a:spAutoFit/>
          </a:bodyPr>
          <a:lstStyle/>
          <a:p>
            <a:pPr algn="ctr">
              <a:lnSpc>
                <a:spcPts val="1605"/>
              </a:lnSpc>
            </a:pPr>
            <a:r>
              <a:rPr sz="1500" spc="-4" dirty="0">
                <a:latin typeface="Calibri"/>
                <a:cs typeface="Calibri"/>
              </a:rPr>
              <a:t>Student</a:t>
            </a:r>
            <a:endParaRPr sz="1500">
              <a:latin typeface="Calibri"/>
              <a:cs typeface="Calibri"/>
            </a:endParaRPr>
          </a:p>
          <a:p>
            <a:pPr marL="476" algn="ctr">
              <a:lnSpc>
                <a:spcPts val="1785"/>
              </a:lnSpc>
            </a:pPr>
            <a:r>
              <a:rPr sz="1500" spc="-15" dirty="0">
                <a:latin typeface="Calibri"/>
                <a:cs typeface="Calibri"/>
              </a:rPr>
              <a:t>Web</a:t>
            </a:r>
            <a:endParaRPr sz="1500">
              <a:latin typeface="Calibri"/>
              <a:cs typeface="Calibri"/>
            </a:endParaRPr>
          </a:p>
        </p:txBody>
      </p:sp>
      <p:sp>
        <p:nvSpPr>
          <p:cNvPr id="24" name="object 24"/>
          <p:cNvSpPr/>
          <p:nvPr/>
        </p:nvSpPr>
        <p:spPr>
          <a:xfrm>
            <a:off x="7225475" y="3378137"/>
            <a:ext cx="241935" cy="702945"/>
          </a:xfrm>
          <a:custGeom>
            <a:avLst/>
            <a:gdLst/>
            <a:ahLst/>
            <a:cxnLst/>
            <a:rect l="l" t="t" r="r" b="b"/>
            <a:pathLst>
              <a:path w="322579" h="937260">
                <a:moveTo>
                  <a:pt x="0" y="0"/>
                </a:moveTo>
                <a:lnTo>
                  <a:pt x="322579" y="937006"/>
                </a:lnTo>
              </a:path>
            </a:pathLst>
          </a:custGeom>
          <a:ln w="28955">
            <a:solidFill>
              <a:srgbClr val="000000"/>
            </a:solidFill>
          </a:ln>
        </p:spPr>
        <p:txBody>
          <a:bodyPr wrap="square" lIns="0" tIns="0" rIns="0" bIns="0" rtlCol="0"/>
          <a:lstStyle/>
          <a:p>
            <a:endParaRPr sz="1350"/>
          </a:p>
        </p:txBody>
      </p:sp>
      <p:sp>
        <p:nvSpPr>
          <p:cNvPr id="25" name="object 25"/>
          <p:cNvSpPr txBox="1"/>
          <p:nvPr/>
        </p:nvSpPr>
        <p:spPr>
          <a:xfrm>
            <a:off x="8001000" y="4071366"/>
            <a:ext cx="908685" cy="436017"/>
          </a:xfrm>
          <a:prstGeom prst="rect">
            <a:avLst/>
          </a:prstGeom>
          <a:solidFill>
            <a:srgbClr val="F4B083"/>
          </a:solidFill>
          <a:ln w="12192">
            <a:solidFill>
              <a:srgbClr val="C55A11"/>
            </a:solidFill>
          </a:ln>
        </p:spPr>
        <p:txBody>
          <a:bodyPr vert="horz" wrap="square" lIns="0" tIns="0" rIns="0" bIns="0" rtlCol="0">
            <a:spAutoFit/>
          </a:bodyPr>
          <a:lstStyle/>
          <a:p>
            <a:pPr marL="150495">
              <a:lnSpc>
                <a:spcPts val="1643"/>
              </a:lnSpc>
            </a:pPr>
            <a:r>
              <a:rPr sz="1500" spc="-4" dirty="0">
                <a:latin typeface="Calibri"/>
                <a:cs typeface="Calibri"/>
              </a:rPr>
              <a:t>Student</a:t>
            </a:r>
            <a:endParaRPr sz="1500">
              <a:latin typeface="Calibri"/>
              <a:cs typeface="Calibri"/>
            </a:endParaRPr>
          </a:p>
          <a:p>
            <a:pPr marL="84296"/>
            <a:r>
              <a:rPr sz="1500" spc="-8" dirty="0">
                <a:latin typeface="Calibri"/>
                <a:cs typeface="Calibri"/>
              </a:rPr>
              <a:t>Non-Web</a:t>
            </a:r>
            <a:endParaRPr sz="1500">
              <a:latin typeface="Calibri"/>
              <a:cs typeface="Calibri"/>
            </a:endParaRPr>
          </a:p>
        </p:txBody>
      </p:sp>
      <p:sp>
        <p:nvSpPr>
          <p:cNvPr id="26" name="object 26"/>
          <p:cNvSpPr/>
          <p:nvPr/>
        </p:nvSpPr>
        <p:spPr>
          <a:xfrm>
            <a:off x="7225475" y="3378136"/>
            <a:ext cx="1230629" cy="693896"/>
          </a:xfrm>
          <a:custGeom>
            <a:avLst/>
            <a:gdLst/>
            <a:ahLst/>
            <a:cxnLst/>
            <a:rect l="l" t="t" r="r" b="b"/>
            <a:pathLst>
              <a:path w="1640840" h="925195">
                <a:moveTo>
                  <a:pt x="0" y="0"/>
                </a:moveTo>
                <a:lnTo>
                  <a:pt x="1640458" y="924941"/>
                </a:lnTo>
              </a:path>
            </a:pathLst>
          </a:custGeom>
          <a:ln w="28956">
            <a:solidFill>
              <a:srgbClr val="000000"/>
            </a:solidFill>
          </a:ln>
        </p:spPr>
        <p:txBody>
          <a:bodyPr wrap="square" lIns="0" tIns="0" rIns="0" bIns="0" rtlCol="0"/>
          <a:lstStyle/>
          <a:p>
            <a:endParaRPr sz="1350"/>
          </a:p>
        </p:txBody>
      </p:sp>
      <p:sp>
        <p:nvSpPr>
          <p:cNvPr id="27" name="object 27"/>
          <p:cNvSpPr/>
          <p:nvPr/>
        </p:nvSpPr>
        <p:spPr>
          <a:xfrm>
            <a:off x="3783901" y="4268552"/>
            <a:ext cx="1252061" cy="57150"/>
          </a:xfrm>
          <a:custGeom>
            <a:avLst/>
            <a:gdLst/>
            <a:ahLst/>
            <a:cxnLst/>
            <a:rect l="l" t="t" r="r" b="b"/>
            <a:pathLst>
              <a:path w="1669415" h="76200">
                <a:moveTo>
                  <a:pt x="1649259" y="28193"/>
                </a:moveTo>
                <a:lnTo>
                  <a:pt x="1605533" y="28193"/>
                </a:lnTo>
                <a:lnTo>
                  <a:pt x="1605533" y="48006"/>
                </a:lnTo>
                <a:lnTo>
                  <a:pt x="1592833" y="48010"/>
                </a:lnTo>
                <a:lnTo>
                  <a:pt x="1592833" y="76200"/>
                </a:lnTo>
                <a:lnTo>
                  <a:pt x="1669033" y="38074"/>
                </a:lnTo>
                <a:lnTo>
                  <a:pt x="1649259" y="28193"/>
                </a:lnTo>
                <a:close/>
              </a:path>
              <a:path w="1669415" h="76200">
                <a:moveTo>
                  <a:pt x="1592833" y="28198"/>
                </a:moveTo>
                <a:lnTo>
                  <a:pt x="0" y="28714"/>
                </a:lnTo>
                <a:lnTo>
                  <a:pt x="0" y="48526"/>
                </a:lnTo>
                <a:lnTo>
                  <a:pt x="1592833" y="48010"/>
                </a:lnTo>
                <a:lnTo>
                  <a:pt x="1592833" y="28198"/>
                </a:lnTo>
                <a:close/>
              </a:path>
              <a:path w="1669415" h="76200">
                <a:moveTo>
                  <a:pt x="1605533" y="28193"/>
                </a:moveTo>
                <a:lnTo>
                  <a:pt x="1592833" y="28198"/>
                </a:lnTo>
                <a:lnTo>
                  <a:pt x="1592833" y="48010"/>
                </a:lnTo>
                <a:lnTo>
                  <a:pt x="1605533" y="48006"/>
                </a:lnTo>
                <a:lnTo>
                  <a:pt x="1605533" y="28193"/>
                </a:lnTo>
                <a:close/>
              </a:path>
              <a:path w="1669415" h="76200">
                <a:moveTo>
                  <a:pt x="1592833" y="0"/>
                </a:moveTo>
                <a:lnTo>
                  <a:pt x="1592833" y="28198"/>
                </a:lnTo>
                <a:lnTo>
                  <a:pt x="1649259" y="28193"/>
                </a:lnTo>
                <a:lnTo>
                  <a:pt x="1592833" y="0"/>
                </a:lnTo>
                <a:close/>
              </a:path>
            </a:pathLst>
          </a:custGeom>
          <a:solidFill>
            <a:srgbClr val="FFC000"/>
          </a:solidFill>
        </p:spPr>
        <p:txBody>
          <a:bodyPr wrap="square" lIns="0" tIns="0" rIns="0" bIns="0" rtlCol="0"/>
          <a:lstStyle/>
          <a:p>
            <a:endParaRPr sz="1350"/>
          </a:p>
        </p:txBody>
      </p:sp>
      <p:sp>
        <p:nvSpPr>
          <p:cNvPr id="28" name="object 2">
            <a:extLst>
              <a:ext uri="{FF2B5EF4-FFF2-40B4-BE49-F238E27FC236}">
                <a16:creationId xmlns:a16="http://schemas.microsoft.com/office/drawing/2014/main" id="{507142D6-E2E1-657B-EFC6-ACDAE7D501E7}"/>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err="1">
                <a:solidFill>
                  <a:srgbClr val="202729"/>
                </a:solidFill>
              </a:rPr>
              <a:t>Cgroups</a:t>
            </a:r>
            <a:r>
              <a:rPr lang="en-US" sz="2800" kern="0" spc="70" dirty="0">
                <a:solidFill>
                  <a:srgbClr val="202729"/>
                </a:solidFill>
              </a:rPr>
              <a:t> hierarchies</a:t>
            </a:r>
            <a:endParaRPr lang="en-US" sz="2800" kern="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293560"/>
            <a:ext cx="2848451" cy="1025761"/>
          </a:xfrm>
          <a:prstGeom prst="rect">
            <a:avLst/>
          </a:prstGeom>
        </p:spPr>
        <p:txBody>
          <a:bodyPr vert="horz" wrap="square" lIns="0" tIns="10001" rIns="0" bIns="0" rtlCol="0">
            <a:spAutoFit/>
          </a:bodyPr>
          <a:lstStyle/>
          <a:p>
            <a:pPr marL="9525">
              <a:spcBef>
                <a:spcPts val="79"/>
              </a:spcBef>
            </a:pPr>
            <a:r>
              <a:rPr sz="3300" spc="-11" dirty="0"/>
              <a:t>Creating</a:t>
            </a:r>
            <a:r>
              <a:rPr sz="3300" spc="-53" dirty="0"/>
              <a:t> </a:t>
            </a:r>
            <a:r>
              <a:rPr sz="3300" spc="-15" dirty="0"/>
              <a:t>cgroups</a:t>
            </a:r>
            <a:endParaRPr sz="3300"/>
          </a:p>
        </p:txBody>
      </p:sp>
      <p:sp>
        <p:nvSpPr>
          <p:cNvPr id="3" name="object 3"/>
          <p:cNvSpPr txBox="1"/>
          <p:nvPr/>
        </p:nvSpPr>
        <p:spPr>
          <a:xfrm>
            <a:off x="687704" y="851934"/>
            <a:ext cx="7497128" cy="3380798"/>
          </a:xfrm>
          <a:prstGeom prst="rect">
            <a:avLst/>
          </a:prstGeom>
        </p:spPr>
        <p:txBody>
          <a:bodyPr vert="horz" wrap="square" lIns="0" tIns="73343" rIns="0" bIns="0" rtlCol="0">
            <a:spAutoFit/>
          </a:bodyPr>
          <a:lstStyle/>
          <a:p>
            <a:pPr marL="180975" indent="-171926">
              <a:spcBef>
                <a:spcPts val="578"/>
              </a:spcBef>
              <a:buFont typeface="Arial MT"/>
              <a:buChar char="•"/>
              <a:tabLst>
                <a:tab pos="181451" algn="l"/>
              </a:tabLst>
            </a:pPr>
            <a:r>
              <a:rPr sz="2100" spc="-4" dirty="0">
                <a:latin typeface="Calibri"/>
                <a:cs typeface="Calibri"/>
              </a:rPr>
              <a:t>No</a:t>
            </a:r>
            <a:r>
              <a:rPr sz="2100" spc="4" dirty="0">
                <a:latin typeface="Calibri"/>
                <a:cs typeface="Calibri"/>
              </a:rPr>
              <a:t> </a:t>
            </a:r>
            <a:r>
              <a:rPr sz="2100" spc="-11" dirty="0">
                <a:latin typeface="Calibri"/>
                <a:cs typeface="Calibri"/>
              </a:rPr>
              <a:t>new</a:t>
            </a:r>
            <a:r>
              <a:rPr sz="2100" dirty="0">
                <a:latin typeface="Calibri"/>
                <a:cs typeface="Calibri"/>
              </a:rPr>
              <a:t> </a:t>
            </a:r>
            <a:r>
              <a:rPr sz="2100" spc="-23" dirty="0">
                <a:latin typeface="Calibri"/>
                <a:cs typeface="Calibri"/>
              </a:rPr>
              <a:t>system</a:t>
            </a:r>
            <a:r>
              <a:rPr sz="2100" spc="15" dirty="0">
                <a:latin typeface="Calibri"/>
                <a:cs typeface="Calibri"/>
              </a:rPr>
              <a:t> </a:t>
            </a:r>
            <a:r>
              <a:rPr sz="2100" spc="-8" dirty="0">
                <a:latin typeface="Calibri"/>
                <a:cs typeface="Calibri"/>
              </a:rPr>
              <a:t>calls,</a:t>
            </a:r>
            <a:r>
              <a:rPr sz="2100" dirty="0">
                <a:latin typeface="Calibri"/>
                <a:cs typeface="Calibri"/>
              </a:rPr>
              <a:t> </a:t>
            </a:r>
            <a:r>
              <a:rPr sz="2100" spc="-4" dirty="0">
                <a:latin typeface="Calibri"/>
                <a:cs typeface="Calibri"/>
              </a:rPr>
              <a:t>managed</a:t>
            </a:r>
            <a:r>
              <a:rPr sz="2100" dirty="0">
                <a:latin typeface="Calibri"/>
                <a:cs typeface="Calibri"/>
              </a:rPr>
              <a:t> </a:t>
            </a:r>
            <a:r>
              <a:rPr sz="2100" spc="-8" dirty="0">
                <a:latin typeface="Calibri"/>
                <a:cs typeface="Calibri"/>
              </a:rPr>
              <a:t>via</a:t>
            </a:r>
            <a:r>
              <a:rPr sz="2100" spc="-4" dirty="0">
                <a:latin typeface="Calibri"/>
                <a:cs typeface="Calibri"/>
              </a:rPr>
              <a:t> the</a:t>
            </a:r>
            <a:r>
              <a:rPr sz="2100" spc="15" dirty="0">
                <a:latin typeface="Calibri"/>
                <a:cs typeface="Calibri"/>
              </a:rPr>
              <a:t> </a:t>
            </a:r>
            <a:r>
              <a:rPr sz="2100" spc="-15" dirty="0">
                <a:latin typeface="Calibri"/>
                <a:cs typeface="Calibri"/>
              </a:rPr>
              <a:t>filesystem</a:t>
            </a:r>
            <a:endParaRPr sz="2100">
              <a:latin typeface="Calibri"/>
              <a:cs typeface="Calibri"/>
            </a:endParaRPr>
          </a:p>
          <a:p>
            <a:pPr marL="180975" indent="-171926">
              <a:spcBef>
                <a:spcPts val="503"/>
              </a:spcBef>
              <a:buFont typeface="Arial MT"/>
              <a:buChar char="•"/>
              <a:tabLst>
                <a:tab pos="181451" algn="l"/>
              </a:tabLst>
            </a:pPr>
            <a:r>
              <a:rPr sz="2100" spc="-4" dirty="0">
                <a:latin typeface="Calibri"/>
                <a:cs typeface="Calibri"/>
              </a:rPr>
              <a:t>A</a:t>
            </a:r>
            <a:r>
              <a:rPr sz="2100" spc="8" dirty="0">
                <a:latin typeface="Calibri"/>
                <a:cs typeface="Calibri"/>
              </a:rPr>
              <a:t> </a:t>
            </a:r>
            <a:r>
              <a:rPr sz="2100" spc="-4" dirty="0">
                <a:latin typeface="Calibri"/>
                <a:cs typeface="Calibri"/>
              </a:rPr>
              <a:t>special</a:t>
            </a:r>
            <a:r>
              <a:rPr sz="2100" spc="8" dirty="0">
                <a:latin typeface="Calibri"/>
                <a:cs typeface="Calibri"/>
              </a:rPr>
              <a:t> </a:t>
            </a:r>
            <a:r>
              <a:rPr sz="2100" spc="-11" dirty="0">
                <a:latin typeface="Calibri"/>
                <a:cs typeface="Calibri"/>
              </a:rPr>
              <a:t>cgroup</a:t>
            </a:r>
            <a:r>
              <a:rPr sz="2100" spc="8" dirty="0">
                <a:latin typeface="Calibri"/>
                <a:cs typeface="Calibri"/>
              </a:rPr>
              <a:t> </a:t>
            </a:r>
            <a:r>
              <a:rPr sz="2100" spc="-15" dirty="0">
                <a:latin typeface="Calibri"/>
                <a:cs typeface="Calibri"/>
              </a:rPr>
              <a:t>filesystem</a:t>
            </a:r>
            <a:r>
              <a:rPr sz="2100" spc="8" dirty="0">
                <a:latin typeface="Calibri"/>
                <a:cs typeface="Calibri"/>
              </a:rPr>
              <a:t> </a:t>
            </a:r>
            <a:r>
              <a:rPr sz="2100" spc="-11" dirty="0">
                <a:latin typeface="Calibri"/>
                <a:cs typeface="Calibri"/>
              </a:rPr>
              <a:t>mounted</a:t>
            </a:r>
            <a:r>
              <a:rPr sz="2100" spc="26" dirty="0">
                <a:latin typeface="Calibri"/>
                <a:cs typeface="Calibri"/>
              </a:rPr>
              <a:t> </a:t>
            </a:r>
            <a:r>
              <a:rPr sz="2100" spc="-11" dirty="0">
                <a:latin typeface="Calibri"/>
                <a:cs typeface="Calibri"/>
              </a:rPr>
              <a:t>at </a:t>
            </a:r>
            <a:r>
              <a:rPr sz="2100" spc="-19" dirty="0">
                <a:latin typeface="Calibri"/>
                <a:cs typeface="Calibri"/>
              </a:rPr>
              <a:t>/sys/fs/cgroup</a:t>
            </a:r>
            <a:endParaRPr sz="2100">
              <a:latin typeface="Calibri"/>
              <a:cs typeface="Calibri"/>
            </a:endParaRPr>
          </a:p>
          <a:p>
            <a:pPr marL="180975" marR="297656" indent="-171926">
              <a:lnSpc>
                <a:spcPts val="2265"/>
              </a:lnSpc>
              <a:spcBef>
                <a:spcPts val="784"/>
              </a:spcBef>
              <a:buFont typeface="Arial MT"/>
              <a:buChar char="•"/>
              <a:tabLst>
                <a:tab pos="181451" algn="l"/>
              </a:tabLst>
            </a:pPr>
            <a:r>
              <a:rPr sz="2100" spc="-15" dirty="0">
                <a:latin typeface="Calibri"/>
                <a:cs typeface="Calibri"/>
              </a:rPr>
              <a:t>Create </a:t>
            </a:r>
            <a:r>
              <a:rPr sz="2100" spc="-11" dirty="0">
                <a:latin typeface="Calibri"/>
                <a:cs typeface="Calibri"/>
              </a:rPr>
              <a:t>directories</a:t>
            </a:r>
            <a:r>
              <a:rPr sz="2100" spc="19" dirty="0">
                <a:latin typeface="Calibri"/>
                <a:cs typeface="Calibri"/>
              </a:rPr>
              <a:t> </a:t>
            </a:r>
            <a:r>
              <a:rPr sz="2100" spc="-4" dirty="0">
                <a:latin typeface="Calibri"/>
                <a:cs typeface="Calibri"/>
              </a:rPr>
              <a:t>and</a:t>
            </a:r>
            <a:r>
              <a:rPr sz="2100" spc="11" dirty="0">
                <a:latin typeface="Calibri"/>
                <a:cs typeface="Calibri"/>
              </a:rPr>
              <a:t> </a:t>
            </a:r>
            <a:r>
              <a:rPr sz="2100" spc="-8" dirty="0">
                <a:latin typeface="Calibri"/>
                <a:cs typeface="Calibri"/>
              </a:rPr>
              <a:t>sub-directories</a:t>
            </a:r>
            <a:r>
              <a:rPr sz="2100" spc="41" dirty="0">
                <a:latin typeface="Calibri"/>
                <a:cs typeface="Calibri"/>
              </a:rPr>
              <a:t> </a:t>
            </a:r>
            <a:r>
              <a:rPr sz="2100" spc="-19" dirty="0">
                <a:latin typeface="Calibri"/>
                <a:cs typeface="Calibri"/>
              </a:rPr>
              <a:t>for</a:t>
            </a:r>
            <a:r>
              <a:rPr sz="2100" dirty="0">
                <a:latin typeface="Calibri"/>
                <a:cs typeface="Calibri"/>
              </a:rPr>
              <a:t> </a:t>
            </a:r>
            <a:r>
              <a:rPr sz="2100" spc="-19" dirty="0">
                <a:latin typeface="Calibri"/>
                <a:cs typeface="Calibri"/>
              </a:rPr>
              <a:t>different</a:t>
            </a:r>
            <a:r>
              <a:rPr sz="2100" spc="11" dirty="0">
                <a:latin typeface="Calibri"/>
                <a:cs typeface="Calibri"/>
              </a:rPr>
              <a:t> </a:t>
            </a:r>
            <a:r>
              <a:rPr sz="2100" spc="-11" dirty="0">
                <a:latin typeface="Calibri"/>
                <a:cs typeface="Calibri"/>
              </a:rPr>
              <a:t>resources</a:t>
            </a:r>
            <a:r>
              <a:rPr sz="2100" spc="19" dirty="0">
                <a:latin typeface="Calibri"/>
                <a:cs typeface="Calibri"/>
              </a:rPr>
              <a:t> </a:t>
            </a:r>
            <a:r>
              <a:rPr sz="2100" spc="-4" dirty="0">
                <a:latin typeface="Calibri"/>
                <a:cs typeface="Calibri"/>
              </a:rPr>
              <a:t>and </a:t>
            </a:r>
            <a:r>
              <a:rPr sz="2100" spc="-461" dirty="0">
                <a:latin typeface="Calibri"/>
                <a:cs typeface="Calibri"/>
              </a:rPr>
              <a:t> </a:t>
            </a:r>
            <a:r>
              <a:rPr sz="2100" spc="-19" dirty="0">
                <a:latin typeface="Calibri"/>
                <a:cs typeface="Calibri"/>
              </a:rPr>
              <a:t>different</a:t>
            </a:r>
            <a:r>
              <a:rPr sz="2100" spc="4" dirty="0">
                <a:latin typeface="Calibri"/>
                <a:cs typeface="Calibri"/>
              </a:rPr>
              <a:t> </a:t>
            </a:r>
            <a:r>
              <a:rPr sz="2100" spc="-8" dirty="0">
                <a:latin typeface="Calibri"/>
                <a:cs typeface="Calibri"/>
              </a:rPr>
              <a:t>user</a:t>
            </a:r>
            <a:r>
              <a:rPr sz="2100" spc="8" dirty="0">
                <a:latin typeface="Calibri"/>
                <a:cs typeface="Calibri"/>
              </a:rPr>
              <a:t> </a:t>
            </a:r>
            <a:r>
              <a:rPr sz="2100" spc="-4" dirty="0">
                <a:latin typeface="Calibri"/>
                <a:cs typeface="Calibri"/>
              </a:rPr>
              <a:t>classes</a:t>
            </a:r>
            <a:endParaRPr sz="2100">
              <a:latin typeface="Calibri"/>
              <a:cs typeface="Calibri"/>
            </a:endParaRPr>
          </a:p>
          <a:p>
            <a:pPr marL="180975" indent="-171926">
              <a:spcBef>
                <a:spcPts val="465"/>
              </a:spcBef>
              <a:buFont typeface="Arial MT"/>
              <a:buChar char="•"/>
              <a:tabLst>
                <a:tab pos="181451" algn="l"/>
              </a:tabLst>
            </a:pPr>
            <a:r>
              <a:rPr sz="2100" spc="-23" dirty="0">
                <a:latin typeface="Calibri"/>
                <a:cs typeface="Calibri"/>
              </a:rPr>
              <a:t>Write</a:t>
            </a:r>
            <a:r>
              <a:rPr sz="2100" spc="-4" dirty="0">
                <a:latin typeface="Calibri"/>
                <a:cs typeface="Calibri"/>
              </a:rPr>
              <a:t> </a:t>
            </a:r>
            <a:r>
              <a:rPr sz="2100" spc="-11" dirty="0">
                <a:latin typeface="Calibri"/>
                <a:cs typeface="Calibri"/>
              </a:rPr>
              <a:t>“founding</a:t>
            </a:r>
            <a:r>
              <a:rPr sz="2100" spc="26" dirty="0">
                <a:latin typeface="Calibri"/>
                <a:cs typeface="Calibri"/>
              </a:rPr>
              <a:t> </a:t>
            </a:r>
            <a:r>
              <a:rPr sz="2100" dirty="0">
                <a:latin typeface="Calibri"/>
                <a:cs typeface="Calibri"/>
              </a:rPr>
              <a:t>father”</a:t>
            </a:r>
            <a:r>
              <a:rPr sz="2100" spc="11" dirty="0">
                <a:latin typeface="Calibri"/>
                <a:cs typeface="Calibri"/>
              </a:rPr>
              <a:t> </a:t>
            </a:r>
            <a:r>
              <a:rPr sz="2100" spc="-11" dirty="0">
                <a:latin typeface="Calibri"/>
                <a:cs typeface="Calibri"/>
              </a:rPr>
              <a:t>task</a:t>
            </a:r>
            <a:r>
              <a:rPr sz="2100" spc="8" dirty="0">
                <a:latin typeface="Calibri"/>
                <a:cs typeface="Calibri"/>
              </a:rPr>
              <a:t> </a:t>
            </a:r>
            <a:r>
              <a:rPr sz="2100" spc="-4" dirty="0">
                <a:latin typeface="Calibri"/>
                <a:cs typeface="Calibri"/>
              </a:rPr>
              <a:t>PID</a:t>
            </a:r>
            <a:r>
              <a:rPr sz="2100" spc="4" dirty="0">
                <a:latin typeface="Calibri"/>
                <a:cs typeface="Calibri"/>
              </a:rPr>
              <a:t> </a:t>
            </a:r>
            <a:r>
              <a:rPr sz="2100" spc="-15" dirty="0">
                <a:latin typeface="Calibri"/>
                <a:cs typeface="Calibri"/>
              </a:rPr>
              <a:t>to</a:t>
            </a:r>
            <a:r>
              <a:rPr sz="2100" spc="-4" dirty="0">
                <a:latin typeface="Calibri"/>
                <a:cs typeface="Calibri"/>
              </a:rPr>
              <a:t> </a:t>
            </a:r>
            <a:r>
              <a:rPr sz="2100" spc="-11" dirty="0">
                <a:latin typeface="Calibri"/>
                <a:cs typeface="Calibri"/>
              </a:rPr>
              <a:t>tasks</a:t>
            </a:r>
            <a:r>
              <a:rPr sz="2100" spc="4" dirty="0">
                <a:latin typeface="Calibri"/>
                <a:cs typeface="Calibri"/>
              </a:rPr>
              <a:t> </a:t>
            </a:r>
            <a:r>
              <a:rPr sz="2100" spc="-8" dirty="0">
                <a:latin typeface="Calibri"/>
                <a:cs typeface="Calibri"/>
              </a:rPr>
              <a:t>file</a:t>
            </a:r>
            <a:endParaRPr sz="2100">
              <a:latin typeface="Calibri"/>
              <a:cs typeface="Calibri"/>
            </a:endParaRPr>
          </a:p>
          <a:p>
            <a:pPr marL="523875" lvl="1" indent="-171926">
              <a:spcBef>
                <a:spcPts val="184"/>
              </a:spcBef>
              <a:buFont typeface="Arial MT"/>
              <a:buChar char="•"/>
              <a:tabLst>
                <a:tab pos="524351" algn="l"/>
              </a:tabLst>
            </a:pPr>
            <a:r>
              <a:rPr dirty="0">
                <a:latin typeface="Calibri"/>
                <a:cs typeface="Calibri"/>
              </a:rPr>
              <a:t>All</a:t>
            </a:r>
            <a:r>
              <a:rPr spc="-15" dirty="0">
                <a:latin typeface="Calibri"/>
                <a:cs typeface="Calibri"/>
              </a:rPr>
              <a:t> </a:t>
            </a:r>
            <a:r>
              <a:rPr spc="-4" dirty="0">
                <a:latin typeface="Calibri"/>
                <a:cs typeface="Calibri"/>
              </a:rPr>
              <a:t>children</a:t>
            </a:r>
            <a:r>
              <a:rPr dirty="0">
                <a:latin typeface="Calibri"/>
                <a:cs typeface="Calibri"/>
              </a:rPr>
              <a:t> </a:t>
            </a:r>
            <a:r>
              <a:rPr spc="-4" dirty="0">
                <a:latin typeface="Calibri"/>
                <a:cs typeface="Calibri"/>
              </a:rPr>
              <a:t>of</a:t>
            </a:r>
            <a:r>
              <a:rPr spc="-8" dirty="0">
                <a:latin typeface="Calibri"/>
                <a:cs typeface="Calibri"/>
              </a:rPr>
              <a:t> </a:t>
            </a:r>
            <a:r>
              <a:rPr dirty="0">
                <a:latin typeface="Calibri"/>
                <a:cs typeface="Calibri"/>
              </a:rPr>
              <a:t>this</a:t>
            </a:r>
            <a:r>
              <a:rPr spc="-8" dirty="0">
                <a:latin typeface="Calibri"/>
                <a:cs typeface="Calibri"/>
              </a:rPr>
              <a:t> task</a:t>
            </a:r>
            <a:r>
              <a:rPr spc="-26" dirty="0">
                <a:latin typeface="Calibri"/>
                <a:cs typeface="Calibri"/>
              </a:rPr>
              <a:t> </a:t>
            </a:r>
            <a:r>
              <a:rPr dirty="0">
                <a:latin typeface="Calibri"/>
                <a:cs typeface="Calibri"/>
              </a:rPr>
              <a:t>will</a:t>
            </a:r>
            <a:r>
              <a:rPr spc="-15" dirty="0">
                <a:latin typeface="Calibri"/>
                <a:cs typeface="Calibri"/>
              </a:rPr>
              <a:t> </a:t>
            </a:r>
            <a:r>
              <a:rPr spc="-4" dirty="0">
                <a:latin typeface="Calibri"/>
                <a:cs typeface="Calibri"/>
              </a:rPr>
              <a:t>be </a:t>
            </a:r>
            <a:r>
              <a:rPr dirty="0">
                <a:latin typeface="Calibri"/>
                <a:cs typeface="Calibri"/>
              </a:rPr>
              <a:t>in </a:t>
            </a:r>
            <a:r>
              <a:rPr spc="-4" dirty="0">
                <a:latin typeface="Calibri"/>
                <a:cs typeface="Calibri"/>
              </a:rPr>
              <a:t>same </a:t>
            </a:r>
            <a:r>
              <a:rPr spc="-8" dirty="0">
                <a:latin typeface="Calibri"/>
                <a:cs typeface="Calibri"/>
              </a:rPr>
              <a:t>cgroup</a:t>
            </a:r>
            <a:r>
              <a:rPr spc="-15" dirty="0">
                <a:latin typeface="Calibri"/>
                <a:cs typeface="Calibri"/>
              </a:rPr>
              <a:t> </a:t>
            </a:r>
            <a:r>
              <a:rPr spc="-11" dirty="0">
                <a:latin typeface="Calibri"/>
                <a:cs typeface="Calibri"/>
              </a:rPr>
              <a:t>too</a:t>
            </a:r>
            <a:endParaRPr>
              <a:latin typeface="Calibri"/>
              <a:cs typeface="Calibri"/>
            </a:endParaRPr>
          </a:p>
          <a:p>
            <a:pPr lvl="1">
              <a:spcBef>
                <a:spcPts val="4"/>
              </a:spcBef>
              <a:buFont typeface="Arial MT"/>
              <a:buChar char="•"/>
            </a:pPr>
            <a:endParaRPr sz="2288">
              <a:latin typeface="Calibri"/>
              <a:cs typeface="Calibri"/>
            </a:endParaRPr>
          </a:p>
          <a:p>
            <a:pPr marL="180975" indent="-171926">
              <a:buFont typeface="Arial MT"/>
              <a:buChar char="•"/>
              <a:tabLst>
                <a:tab pos="181451" algn="l"/>
              </a:tabLst>
            </a:pPr>
            <a:r>
              <a:rPr sz="2100" spc="-38" dirty="0">
                <a:latin typeface="Calibri"/>
                <a:cs typeface="Calibri"/>
              </a:rPr>
              <a:t>Tasks</a:t>
            </a:r>
            <a:r>
              <a:rPr sz="2100" spc="-4" dirty="0">
                <a:latin typeface="Calibri"/>
                <a:cs typeface="Calibri"/>
              </a:rPr>
              <a:t> </a:t>
            </a:r>
            <a:r>
              <a:rPr sz="2100" spc="-8" dirty="0">
                <a:latin typeface="Calibri"/>
                <a:cs typeface="Calibri"/>
              </a:rPr>
              <a:t>can</a:t>
            </a:r>
            <a:r>
              <a:rPr sz="2100" spc="8" dirty="0">
                <a:latin typeface="Calibri"/>
                <a:cs typeface="Calibri"/>
              </a:rPr>
              <a:t> </a:t>
            </a:r>
            <a:r>
              <a:rPr sz="2100" spc="-4" dirty="0">
                <a:latin typeface="Calibri"/>
                <a:cs typeface="Calibri"/>
              </a:rPr>
              <a:t>be</a:t>
            </a:r>
            <a:r>
              <a:rPr sz="2100" spc="4" dirty="0">
                <a:latin typeface="Calibri"/>
                <a:cs typeface="Calibri"/>
              </a:rPr>
              <a:t> </a:t>
            </a:r>
            <a:r>
              <a:rPr sz="2100" spc="-4" dirty="0">
                <a:latin typeface="Calibri"/>
                <a:cs typeface="Calibri"/>
              </a:rPr>
              <a:t>assigned</a:t>
            </a:r>
            <a:r>
              <a:rPr sz="2100" dirty="0">
                <a:latin typeface="Calibri"/>
                <a:cs typeface="Calibri"/>
              </a:rPr>
              <a:t> </a:t>
            </a:r>
            <a:r>
              <a:rPr sz="2100" spc="-15" dirty="0">
                <a:latin typeface="Calibri"/>
                <a:cs typeface="Calibri"/>
              </a:rPr>
              <a:t>to</a:t>
            </a:r>
            <a:r>
              <a:rPr sz="2100" dirty="0">
                <a:latin typeface="Calibri"/>
                <a:cs typeface="Calibri"/>
              </a:rPr>
              <a:t> </a:t>
            </a:r>
            <a:r>
              <a:rPr sz="2100" spc="-4" dirty="0">
                <a:latin typeface="Calibri"/>
                <a:cs typeface="Calibri"/>
              </a:rPr>
              <a:t>leaf</a:t>
            </a:r>
            <a:r>
              <a:rPr sz="2100" spc="-8" dirty="0">
                <a:latin typeface="Calibri"/>
                <a:cs typeface="Calibri"/>
              </a:rPr>
              <a:t> nodes</a:t>
            </a:r>
            <a:r>
              <a:rPr sz="2100" spc="11" dirty="0">
                <a:latin typeface="Calibri"/>
                <a:cs typeface="Calibri"/>
              </a:rPr>
              <a:t> </a:t>
            </a:r>
            <a:r>
              <a:rPr sz="2100" spc="-4" dirty="0">
                <a:latin typeface="Calibri"/>
                <a:cs typeface="Calibri"/>
              </a:rPr>
              <a:t>in</a:t>
            </a:r>
            <a:r>
              <a:rPr sz="2100" dirty="0">
                <a:latin typeface="Calibri"/>
                <a:cs typeface="Calibri"/>
              </a:rPr>
              <a:t> </a:t>
            </a:r>
            <a:r>
              <a:rPr sz="2100" spc="-19" dirty="0">
                <a:latin typeface="Calibri"/>
                <a:cs typeface="Calibri"/>
              </a:rPr>
              <a:t>hierarchy</a:t>
            </a:r>
            <a:endParaRPr sz="2100">
              <a:latin typeface="Calibri"/>
              <a:cs typeface="Calibri"/>
            </a:endParaRPr>
          </a:p>
          <a:p>
            <a:pPr marL="523875" marR="3810" lvl="1" indent="-171450">
              <a:lnSpc>
                <a:spcPts val="1943"/>
              </a:lnSpc>
              <a:spcBef>
                <a:spcPts val="431"/>
              </a:spcBef>
              <a:buFont typeface="Arial MT"/>
              <a:buChar char="•"/>
              <a:tabLst>
                <a:tab pos="524351" algn="l"/>
              </a:tabLst>
            </a:pPr>
            <a:r>
              <a:rPr spc="-34" dirty="0">
                <a:latin typeface="Calibri"/>
                <a:cs typeface="Calibri"/>
              </a:rPr>
              <a:t>Tasks</a:t>
            </a:r>
            <a:r>
              <a:rPr spc="-4" dirty="0">
                <a:latin typeface="Calibri"/>
                <a:cs typeface="Calibri"/>
              </a:rPr>
              <a:t> </a:t>
            </a:r>
            <a:r>
              <a:rPr dirty="0">
                <a:latin typeface="Calibri"/>
                <a:cs typeface="Calibri"/>
              </a:rPr>
              <a:t>will</a:t>
            </a:r>
            <a:r>
              <a:rPr spc="-11" dirty="0">
                <a:latin typeface="Calibri"/>
                <a:cs typeface="Calibri"/>
              </a:rPr>
              <a:t> </a:t>
            </a:r>
            <a:r>
              <a:rPr spc="-4" dirty="0">
                <a:latin typeface="Calibri"/>
                <a:cs typeface="Calibri"/>
              </a:rPr>
              <a:t>belong </a:t>
            </a:r>
            <a:r>
              <a:rPr spc="-11" dirty="0">
                <a:latin typeface="Calibri"/>
                <a:cs typeface="Calibri"/>
              </a:rPr>
              <a:t>to</a:t>
            </a:r>
            <a:r>
              <a:rPr spc="-8" dirty="0">
                <a:latin typeface="Calibri"/>
                <a:cs typeface="Calibri"/>
              </a:rPr>
              <a:t> </a:t>
            </a:r>
            <a:r>
              <a:rPr spc="-11" dirty="0">
                <a:latin typeface="Calibri"/>
                <a:cs typeface="Calibri"/>
              </a:rPr>
              <a:t>default</a:t>
            </a:r>
            <a:r>
              <a:rPr spc="15" dirty="0">
                <a:latin typeface="Calibri"/>
                <a:cs typeface="Calibri"/>
              </a:rPr>
              <a:t> </a:t>
            </a:r>
            <a:r>
              <a:rPr spc="-8" dirty="0">
                <a:latin typeface="Calibri"/>
                <a:cs typeface="Calibri"/>
              </a:rPr>
              <a:t>cgroup</a:t>
            </a:r>
            <a:r>
              <a:rPr spc="-15" dirty="0">
                <a:latin typeface="Calibri"/>
                <a:cs typeface="Calibri"/>
              </a:rPr>
              <a:t> </a:t>
            </a:r>
            <a:r>
              <a:rPr spc="-4" dirty="0">
                <a:latin typeface="Calibri"/>
                <a:cs typeface="Calibri"/>
              </a:rPr>
              <a:t>of </a:t>
            </a:r>
            <a:r>
              <a:rPr spc="-8" dirty="0">
                <a:latin typeface="Calibri"/>
                <a:cs typeface="Calibri"/>
              </a:rPr>
              <a:t>parent</a:t>
            </a:r>
            <a:r>
              <a:rPr dirty="0">
                <a:latin typeface="Calibri"/>
                <a:cs typeface="Calibri"/>
              </a:rPr>
              <a:t> if </a:t>
            </a:r>
            <a:r>
              <a:rPr spc="-8" dirty="0">
                <a:latin typeface="Calibri"/>
                <a:cs typeface="Calibri"/>
              </a:rPr>
              <a:t>not</a:t>
            </a:r>
            <a:r>
              <a:rPr dirty="0">
                <a:latin typeface="Calibri"/>
                <a:cs typeface="Calibri"/>
              </a:rPr>
              <a:t> </a:t>
            </a:r>
            <a:r>
              <a:rPr spc="-4" dirty="0">
                <a:latin typeface="Calibri"/>
                <a:cs typeface="Calibri"/>
              </a:rPr>
              <a:t>explicitly</a:t>
            </a:r>
            <a:r>
              <a:rPr spc="-26" dirty="0">
                <a:latin typeface="Calibri"/>
                <a:cs typeface="Calibri"/>
              </a:rPr>
              <a:t> </a:t>
            </a:r>
            <a:r>
              <a:rPr spc="-4" dirty="0">
                <a:latin typeface="Calibri"/>
                <a:cs typeface="Calibri"/>
              </a:rPr>
              <a:t>placed</a:t>
            </a:r>
            <a:r>
              <a:rPr spc="-8" dirty="0">
                <a:latin typeface="Calibri"/>
                <a:cs typeface="Calibri"/>
              </a:rPr>
              <a:t> </a:t>
            </a:r>
            <a:r>
              <a:rPr spc="-11" dirty="0">
                <a:latin typeface="Calibri"/>
                <a:cs typeface="Calibri"/>
              </a:rPr>
              <a:t>into</a:t>
            </a:r>
            <a:r>
              <a:rPr spc="-8" dirty="0">
                <a:latin typeface="Calibri"/>
                <a:cs typeface="Calibri"/>
              </a:rPr>
              <a:t> </a:t>
            </a:r>
            <a:r>
              <a:rPr spc="-15" dirty="0">
                <a:latin typeface="Calibri"/>
                <a:cs typeface="Calibri"/>
              </a:rPr>
              <a:t>any </a:t>
            </a:r>
            <a:r>
              <a:rPr spc="-398" dirty="0">
                <a:latin typeface="Calibri"/>
                <a:cs typeface="Calibri"/>
              </a:rPr>
              <a:t> </a:t>
            </a:r>
            <a:r>
              <a:rPr spc="-15" dirty="0">
                <a:latin typeface="Calibri"/>
                <a:cs typeface="Calibri"/>
              </a:rPr>
              <a:t>hierarchy</a:t>
            </a:r>
            <a:endParaRPr>
              <a:latin typeface="Calibri"/>
              <a:cs typeface="Calibri"/>
            </a:endParaRPr>
          </a:p>
        </p:txBody>
      </p:sp>
      <p:pic>
        <p:nvPicPr>
          <p:cNvPr id="4" name="object 4"/>
          <p:cNvPicPr/>
          <p:nvPr/>
        </p:nvPicPr>
        <p:blipFill>
          <a:blip r:embed="rId2" cstate="print"/>
          <a:stretch>
            <a:fillRect/>
          </a:stretch>
        </p:blipFill>
        <p:spPr>
          <a:xfrm>
            <a:off x="785241" y="2956941"/>
            <a:ext cx="7730109" cy="442341"/>
          </a:xfrm>
          <a:prstGeom prst="rect">
            <a:avLst/>
          </a:prstGeom>
        </p:spPr>
      </p:pic>
      <p:sp>
        <p:nvSpPr>
          <p:cNvPr id="5" name="object 5"/>
          <p:cNvSpPr txBox="1"/>
          <p:nvPr/>
        </p:nvSpPr>
        <p:spPr>
          <a:xfrm>
            <a:off x="1426464" y="4502277"/>
            <a:ext cx="5365432" cy="231795"/>
          </a:xfrm>
          <a:prstGeom prst="rect">
            <a:avLst/>
          </a:prstGeom>
          <a:solidFill>
            <a:srgbClr val="A4A4A4"/>
          </a:solidFill>
          <a:ln w="12192">
            <a:solidFill>
              <a:srgbClr val="787878"/>
            </a:solidFill>
          </a:ln>
        </p:spPr>
        <p:txBody>
          <a:bodyPr vert="horz" wrap="square" lIns="0" tIns="23813" rIns="0" bIns="0" rtlCol="0">
            <a:spAutoFit/>
          </a:bodyPr>
          <a:lstStyle/>
          <a:p>
            <a:pPr marL="69056">
              <a:spcBef>
                <a:spcPts val="188"/>
              </a:spcBef>
              <a:tabLst>
                <a:tab pos="2932271" algn="l"/>
              </a:tabLst>
            </a:pPr>
            <a:r>
              <a:rPr sz="1350" b="1" spc="-11" dirty="0">
                <a:solidFill>
                  <a:srgbClr val="FFFFFF"/>
                </a:solidFill>
                <a:latin typeface="Calibri"/>
                <a:cs typeface="Calibri"/>
              </a:rPr>
              <a:t>Documentation/cgroups/cgroups.txt	</a:t>
            </a:r>
            <a:r>
              <a:rPr sz="1350" spc="-8" dirty="0">
                <a:solidFill>
                  <a:srgbClr val="FFFFFF"/>
                </a:solidFill>
                <a:latin typeface="Calibri"/>
                <a:cs typeface="Calibri"/>
              </a:rPr>
              <a:t>https://lwn.net/Articles/524935/</a:t>
            </a:r>
            <a:endParaRPr sz="1350">
              <a:latin typeface="Calibri"/>
              <a:cs typeface="Calibri"/>
            </a:endParaRPr>
          </a:p>
        </p:txBody>
      </p:sp>
      <p:sp>
        <p:nvSpPr>
          <p:cNvPr id="6" name="object 2">
            <a:extLst>
              <a:ext uri="{FF2B5EF4-FFF2-40B4-BE49-F238E27FC236}">
                <a16:creationId xmlns:a16="http://schemas.microsoft.com/office/drawing/2014/main" id="{9912455A-A796-DA39-3DF4-D4F4CA1A6D67}"/>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Creating </a:t>
            </a:r>
            <a:r>
              <a:rPr lang="en-US" sz="2800" kern="0" spc="70" dirty="0" err="1">
                <a:solidFill>
                  <a:srgbClr val="202729"/>
                </a:solidFill>
              </a:rPr>
              <a:t>cgroups</a:t>
            </a:r>
            <a:endParaRPr lang="en-US" sz="2800" kern="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4574381" cy="1025761"/>
          </a:xfrm>
          <a:prstGeom prst="rect">
            <a:avLst/>
          </a:prstGeom>
        </p:spPr>
        <p:txBody>
          <a:bodyPr vert="horz" wrap="square" lIns="0" tIns="10001" rIns="0" bIns="0" rtlCol="0">
            <a:spAutoFit/>
          </a:bodyPr>
          <a:lstStyle/>
          <a:p>
            <a:pPr marL="9525">
              <a:spcBef>
                <a:spcPts val="79"/>
              </a:spcBef>
            </a:pPr>
            <a:r>
              <a:rPr sz="3300" spc="-8" dirty="0"/>
              <a:t>How</a:t>
            </a:r>
            <a:r>
              <a:rPr sz="3300" spc="-4" dirty="0"/>
              <a:t> </a:t>
            </a:r>
            <a:r>
              <a:rPr sz="3300" spc="-15" dirty="0"/>
              <a:t>to </a:t>
            </a:r>
            <a:r>
              <a:rPr sz="3300" spc="-19" dirty="0"/>
              <a:t>create</a:t>
            </a:r>
            <a:r>
              <a:rPr sz="3300" spc="-15" dirty="0"/>
              <a:t> </a:t>
            </a:r>
            <a:r>
              <a:rPr sz="3300" dirty="0"/>
              <a:t>a</a:t>
            </a:r>
            <a:r>
              <a:rPr sz="3300" spc="-11" dirty="0"/>
              <a:t> container?</a:t>
            </a:r>
            <a:endParaRPr sz="3300"/>
          </a:p>
        </p:txBody>
      </p:sp>
      <p:sp>
        <p:nvSpPr>
          <p:cNvPr id="3" name="object 3"/>
          <p:cNvSpPr txBox="1"/>
          <p:nvPr/>
        </p:nvSpPr>
        <p:spPr>
          <a:xfrm>
            <a:off x="687704" y="1280939"/>
            <a:ext cx="7749540" cy="3567323"/>
          </a:xfrm>
          <a:prstGeom prst="rect">
            <a:avLst/>
          </a:prstGeom>
        </p:spPr>
        <p:txBody>
          <a:bodyPr vert="horz" wrap="square" lIns="0" tIns="73343" rIns="0" bIns="0" rtlCol="0">
            <a:spAutoFit/>
          </a:bodyPr>
          <a:lstStyle/>
          <a:p>
            <a:pPr marL="180975" indent="-171926">
              <a:spcBef>
                <a:spcPts val="578"/>
              </a:spcBef>
              <a:buFont typeface="Arial MT"/>
              <a:buChar char="•"/>
              <a:tabLst>
                <a:tab pos="181451" algn="l"/>
              </a:tabLst>
            </a:pPr>
            <a:r>
              <a:rPr sz="2100" spc="-8" dirty="0">
                <a:latin typeface="Calibri"/>
                <a:cs typeface="Calibri"/>
              </a:rPr>
              <a:t>Suppose</a:t>
            </a:r>
            <a:r>
              <a:rPr sz="2100" spc="30" dirty="0">
                <a:latin typeface="Calibri"/>
                <a:cs typeface="Calibri"/>
              </a:rPr>
              <a:t> </a:t>
            </a:r>
            <a:r>
              <a:rPr sz="2100" spc="-15" dirty="0">
                <a:latin typeface="Calibri"/>
                <a:cs typeface="Calibri"/>
              </a:rPr>
              <a:t>you</a:t>
            </a:r>
            <a:r>
              <a:rPr sz="2100" spc="23" dirty="0">
                <a:latin typeface="Calibri"/>
                <a:cs typeface="Calibri"/>
              </a:rPr>
              <a:t> </a:t>
            </a:r>
            <a:r>
              <a:rPr sz="2100" spc="-4" dirty="0">
                <a:latin typeface="Calibri"/>
                <a:cs typeface="Calibri"/>
              </a:rPr>
              <a:t>wish</a:t>
            </a:r>
            <a:r>
              <a:rPr sz="2100" spc="11" dirty="0">
                <a:latin typeface="Calibri"/>
                <a:cs typeface="Calibri"/>
              </a:rPr>
              <a:t> </a:t>
            </a:r>
            <a:r>
              <a:rPr sz="2100" spc="-15" dirty="0">
                <a:latin typeface="Calibri"/>
                <a:cs typeface="Calibri"/>
              </a:rPr>
              <a:t>to</a:t>
            </a:r>
            <a:r>
              <a:rPr sz="2100" dirty="0">
                <a:latin typeface="Calibri"/>
                <a:cs typeface="Calibri"/>
              </a:rPr>
              <a:t> </a:t>
            </a:r>
            <a:r>
              <a:rPr sz="2100" spc="-4" dirty="0">
                <a:latin typeface="Calibri"/>
                <a:cs typeface="Calibri"/>
              </a:rPr>
              <a:t>run</a:t>
            </a:r>
            <a:r>
              <a:rPr sz="2100" spc="23" dirty="0">
                <a:latin typeface="Calibri"/>
                <a:cs typeface="Calibri"/>
              </a:rPr>
              <a:t> </a:t>
            </a:r>
            <a:r>
              <a:rPr sz="2100" spc="-4" dirty="0">
                <a:latin typeface="Calibri"/>
                <a:cs typeface="Calibri"/>
              </a:rPr>
              <a:t>an</a:t>
            </a:r>
            <a:r>
              <a:rPr sz="2100" spc="15" dirty="0">
                <a:latin typeface="Calibri"/>
                <a:cs typeface="Calibri"/>
              </a:rPr>
              <a:t> </a:t>
            </a:r>
            <a:r>
              <a:rPr sz="2100" spc="-11" dirty="0">
                <a:latin typeface="Calibri"/>
                <a:cs typeface="Calibri"/>
              </a:rPr>
              <a:t>application/shell</a:t>
            </a:r>
            <a:r>
              <a:rPr sz="2100" spc="34" dirty="0">
                <a:latin typeface="Calibri"/>
                <a:cs typeface="Calibri"/>
              </a:rPr>
              <a:t> </a:t>
            </a:r>
            <a:r>
              <a:rPr sz="2100" spc="-4" dirty="0">
                <a:latin typeface="Calibri"/>
                <a:cs typeface="Calibri"/>
              </a:rPr>
              <a:t>in</a:t>
            </a:r>
            <a:r>
              <a:rPr sz="2100" spc="8" dirty="0">
                <a:latin typeface="Calibri"/>
                <a:cs typeface="Calibri"/>
              </a:rPr>
              <a:t> </a:t>
            </a:r>
            <a:r>
              <a:rPr sz="2100" spc="-4" dirty="0">
                <a:latin typeface="Calibri"/>
                <a:cs typeface="Calibri"/>
              </a:rPr>
              <a:t>a</a:t>
            </a:r>
            <a:r>
              <a:rPr sz="2100" spc="4" dirty="0">
                <a:latin typeface="Calibri"/>
                <a:cs typeface="Calibri"/>
              </a:rPr>
              <a:t> </a:t>
            </a:r>
            <a:r>
              <a:rPr sz="2100" spc="-34" dirty="0">
                <a:latin typeface="Calibri"/>
                <a:cs typeface="Calibri"/>
              </a:rPr>
              <a:t>container.</a:t>
            </a:r>
            <a:r>
              <a:rPr sz="2100" spc="19" dirty="0">
                <a:latin typeface="Calibri"/>
                <a:cs typeface="Calibri"/>
              </a:rPr>
              <a:t> </a:t>
            </a:r>
            <a:r>
              <a:rPr sz="2100" spc="-8" dirty="0">
                <a:solidFill>
                  <a:srgbClr val="FF0000"/>
                </a:solidFill>
                <a:latin typeface="Calibri"/>
                <a:cs typeface="Calibri"/>
              </a:rPr>
              <a:t>How?</a:t>
            </a:r>
            <a:endParaRPr sz="2100" dirty="0">
              <a:solidFill>
                <a:srgbClr val="FF0000"/>
              </a:solidFill>
              <a:latin typeface="Calibri"/>
              <a:cs typeface="Calibri"/>
            </a:endParaRPr>
          </a:p>
          <a:p>
            <a:pPr marL="638175" lvl="1" indent="-171926">
              <a:spcBef>
                <a:spcPts val="503"/>
              </a:spcBef>
              <a:buFont typeface="Arial MT"/>
              <a:buChar char="•"/>
              <a:tabLst>
                <a:tab pos="181451" algn="l"/>
              </a:tabLst>
            </a:pPr>
            <a:r>
              <a:rPr sz="2100" spc="-15" dirty="0">
                <a:latin typeface="Calibri"/>
                <a:cs typeface="Calibri"/>
              </a:rPr>
              <a:t>Create</a:t>
            </a:r>
            <a:r>
              <a:rPr sz="2100" spc="-26" dirty="0">
                <a:latin typeface="Calibri"/>
                <a:cs typeface="Calibri"/>
              </a:rPr>
              <a:t> </a:t>
            </a:r>
            <a:r>
              <a:rPr sz="2100" spc="-15" dirty="0">
                <a:latin typeface="Calibri"/>
                <a:cs typeface="Calibri"/>
              </a:rPr>
              <a:t>separate</a:t>
            </a:r>
            <a:r>
              <a:rPr sz="2100" spc="-8" dirty="0">
                <a:latin typeface="Calibri"/>
                <a:cs typeface="Calibri"/>
              </a:rPr>
              <a:t> </a:t>
            </a:r>
            <a:r>
              <a:rPr sz="2100" spc="-4" dirty="0">
                <a:latin typeface="Calibri"/>
                <a:cs typeface="Calibri"/>
              </a:rPr>
              <a:t>namespaces</a:t>
            </a:r>
            <a:r>
              <a:rPr sz="2100" spc="8" dirty="0">
                <a:latin typeface="Calibri"/>
                <a:cs typeface="Calibri"/>
              </a:rPr>
              <a:t> </a:t>
            </a:r>
            <a:r>
              <a:rPr sz="2100" spc="-19" dirty="0">
                <a:latin typeface="Calibri"/>
                <a:cs typeface="Calibri"/>
              </a:rPr>
              <a:t>for</a:t>
            </a:r>
            <a:r>
              <a:rPr sz="2100" spc="-11" dirty="0">
                <a:latin typeface="Calibri"/>
                <a:cs typeface="Calibri"/>
              </a:rPr>
              <a:t> </a:t>
            </a:r>
            <a:r>
              <a:rPr sz="2100" spc="-8" dirty="0">
                <a:latin typeface="Calibri"/>
                <a:cs typeface="Calibri"/>
              </a:rPr>
              <a:t>isolation</a:t>
            </a:r>
            <a:endParaRPr sz="2100" dirty="0">
              <a:latin typeface="Calibri"/>
              <a:cs typeface="Calibri"/>
            </a:endParaRPr>
          </a:p>
          <a:p>
            <a:pPr marL="638175" lvl="1" indent="-171926">
              <a:spcBef>
                <a:spcPts val="499"/>
              </a:spcBef>
              <a:buFont typeface="Arial MT"/>
              <a:buChar char="•"/>
              <a:tabLst>
                <a:tab pos="181451" algn="l"/>
              </a:tabLst>
            </a:pPr>
            <a:r>
              <a:rPr sz="2100" spc="-15" dirty="0">
                <a:latin typeface="Calibri"/>
                <a:cs typeface="Calibri"/>
              </a:rPr>
              <a:t>Create</a:t>
            </a:r>
            <a:r>
              <a:rPr sz="2100" spc="-19" dirty="0">
                <a:latin typeface="Calibri"/>
                <a:cs typeface="Calibri"/>
              </a:rPr>
              <a:t> </a:t>
            </a:r>
            <a:r>
              <a:rPr sz="2100" spc="-4" dirty="0">
                <a:latin typeface="Calibri"/>
                <a:cs typeface="Calibri"/>
              </a:rPr>
              <a:t>and</a:t>
            </a:r>
            <a:r>
              <a:rPr sz="2100" spc="15" dirty="0">
                <a:latin typeface="Calibri"/>
                <a:cs typeface="Calibri"/>
              </a:rPr>
              <a:t> </a:t>
            </a:r>
            <a:r>
              <a:rPr sz="2100" spc="-11" dirty="0">
                <a:latin typeface="Calibri"/>
                <a:cs typeface="Calibri"/>
              </a:rPr>
              <a:t>configure</a:t>
            </a:r>
            <a:r>
              <a:rPr sz="2100" spc="15" dirty="0">
                <a:latin typeface="Calibri"/>
                <a:cs typeface="Calibri"/>
              </a:rPr>
              <a:t> </a:t>
            </a:r>
            <a:r>
              <a:rPr sz="2100" spc="-11" dirty="0">
                <a:latin typeface="Calibri"/>
                <a:cs typeface="Calibri"/>
              </a:rPr>
              <a:t>cgroups</a:t>
            </a:r>
            <a:r>
              <a:rPr sz="2100" spc="19" dirty="0">
                <a:latin typeface="Calibri"/>
                <a:cs typeface="Calibri"/>
              </a:rPr>
              <a:t> </a:t>
            </a:r>
            <a:r>
              <a:rPr sz="2100" spc="-19" dirty="0">
                <a:latin typeface="Calibri"/>
                <a:cs typeface="Calibri"/>
              </a:rPr>
              <a:t>for</a:t>
            </a:r>
            <a:r>
              <a:rPr sz="2100" spc="-4" dirty="0">
                <a:latin typeface="Calibri"/>
                <a:cs typeface="Calibri"/>
              </a:rPr>
              <a:t> </a:t>
            </a:r>
            <a:r>
              <a:rPr sz="2100" spc="-11" dirty="0">
                <a:latin typeface="Calibri"/>
                <a:cs typeface="Calibri"/>
              </a:rPr>
              <a:t>resource</a:t>
            </a:r>
            <a:r>
              <a:rPr sz="2100" spc="11" dirty="0">
                <a:latin typeface="Calibri"/>
                <a:cs typeface="Calibri"/>
              </a:rPr>
              <a:t> </a:t>
            </a:r>
            <a:r>
              <a:rPr sz="2100" spc="-8" dirty="0">
                <a:latin typeface="Calibri"/>
                <a:cs typeface="Calibri"/>
              </a:rPr>
              <a:t>limits</a:t>
            </a:r>
            <a:endParaRPr sz="2100" dirty="0">
              <a:latin typeface="Calibri"/>
              <a:cs typeface="Calibri"/>
            </a:endParaRPr>
          </a:p>
          <a:p>
            <a:pPr marL="638175" lvl="1" indent="-171926">
              <a:spcBef>
                <a:spcPts val="495"/>
              </a:spcBef>
              <a:buFont typeface="Arial MT"/>
              <a:buChar char="•"/>
              <a:tabLst>
                <a:tab pos="181451" algn="l"/>
              </a:tabLst>
            </a:pPr>
            <a:r>
              <a:rPr sz="2100" spc="-15" dirty="0">
                <a:latin typeface="Calibri"/>
                <a:cs typeface="Calibri"/>
              </a:rPr>
              <a:t>Create root</a:t>
            </a:r>
            <a:r>
              <a:rPr sz="2100" spc="15" dirty="0">
                <a:latin typeface="Calibri"/>
                <a:cs typeface="Calibri"/>
              </a:rPr>
              <a:t> </a:t>
            </a:r>
            <a:r>
              <a:rPr sz="2100" spc="-15" dirty="0">
                <a:latin typeface="Calibri"/>
                <a:cs typeface="Calibri"/>
              </a:rPr>
              <a:t>filesystem</a:t>
            </a:r>
            <a:r>
              <a:rPr sz="2100" spc="11" dirty="0">
                <a:latin typeface="Calibri"/>
                <a:cs typeface="Calibri"/>
              </a:rPr>
              <a:t> </a:t>
            </a:r>
            <a:r>
              <a:rPr sz="2100" spc="-8" dirty="0">
                <a:latin typeface="Calibri"/>
                <a:cs typeface="Calibri"/>
              </a:rPr>
              <a:t>that</a:t>
            </a:r>
            <a:r>
              <a:rPr sz="2100" spc="8" dirty="0">
                <a:latin typeface="Calibri"/>
                <a:cs typeface="Calibri"/>
              </a:rPr>
              <a:t> </a:t>
            </a:r>
            <a:r>
              <a:rPr sz="2100" spc="-4" dirty="0">
                <a:latin typeface="Calibri"/>
                <a:cs typeface="Calibri"/>
              </a:rPr>
              <a:t>is</a:t>
            </a:r>
            <a:r>
              <a:rPr sz="2100" dirty="0">
                <a:latin typeface="Calibri"/>
                <a:cs typeface="Calibri"/>
              </a:rPr>
              <a:t> </a:t>
            </a:r>
            <a:r>
              <a:rPr sz="2100" spc="-8" dirty="0">
                <a:latin typeface="Calibri"/>
                <a:cs typeface="Calibri"/>
              </a:rPr>
              <a:t>compatible</a:t>
            </a:r>
            <a:r>
              <a:rPr sz="2100" spc="4" dirty="0">
                <a:latin typeface="Calibri"/>
                <a:cs typeface="Calibri"/>
              </a:rPr>
              <a:t> </a:t>
            </a:r>
            <a:r>
              <a:rPr sz="2100" spc="-4" dirty="0">
                <a:latin typeface="Calibri"/>
                <a:cs typeface="Calibri"/>
              </a:rPr>
              <a:t>with</a:t>
            </a:r>
            <a:r>
              <a:rPr sz="2100" spc="4" dirty="0">
                <a:latin typeface="Calibri"/>
                <a:cs typeface="Calibri"/>
              </a:rPr>
              <a:t> </a:t>
            </a:r>
            <a:r>
              <a:rPr sz="2100" spc="-30" dirty="0">
                <a:latin typeface="Calibri"/>
                <a:cs typeface="Calibri"/>
              </a:rPr>
              <a:t>CPU’s</a:t>
            </a:r>
            <a:r>
              <a:rPr sz="2100" spc="15" dirty="0">
                <a:latin typeface="Calibri"/>
                <a:cs typeface="Calibri"/>
              </a:rPr>
              <a:t> </a:t>
            </a:r>
            <a:r>
              <a:rPr sz="2100" spc="-8" dirty="0">
                <a:latin typeface="Calibri"/>
                <a:cs typeface="Calibri"/>
              </a:rPr>
              <a:t>ISA</a:t>
            </a:r>
            <a:r>
              <a:rPr sz="2100" dirty="0">
                <a:latin typeface="Calibri"/>
                <a:cs typeface="Calibri"/>
              </a:rPr>
              <a:t> </a:t>
            </a:r>
            <a:r>
              <a:rPr sz="2100" spc="-4" dirty="0">
                <a:latin typeface="Calibri"/>
                <a:cs typeface="Calibri"/>
              </a:rPr>
              <a:t>and</a:t>
            </a:r>
            <a:r>
              <a:rPr sz="2100" spc="8" dirty="0">
                <a:latin typeface="Calibri"/>
                <a:cs typeface="Calibri"/>
              </a:rPr>
              <a:t> </a:t>
            </a:r>
            <a:r>
              <a:rPr sz="2100" spc="-4" dirty="0">
                <a:latin typeface="Calibri"/>
                <a:cs typeface="Calibri"/>
              </a:rPr>
              <a:t>OS </a:t>
            </a:r>
            <a:r>
              <a:rPr sz="2100" spc="-8" dirty="0">
                <a:latin typeface="Calibri"/>
                <a:cs typeface="Calibri"/>
              </a:rPr>
              <a:t>binary</a:t>
            </a:r>
            <a:endParaRPr sz="2100" dirty="0">
              <a:latin typeface="Calibri"/>
              <a:cs typeface="Calibri"/>
            </a:endParaRPr>
          </a:p>
          <a:p>
            <a:pPr marL="981075" lvl="2" indent="-171926">
              <a:spcBef>
                <a:spcPts val="180"/>
              </a:spcBef>
              <a:buFont typeface="Arial MT"/>
              <a:buChar char="•"/>
              <a:tabLst>
                <a:tab pos="524351" algn="l"/>
              </a:tabLst>
            </a:pPr>
            <a:r>
              <a:rPr dirty="0">
                <a:latin typeface="Calibri"/>
                <a:cs typeface="Calibri"/>
              </a:rPr>
              <a:t>All</a:t>
            </a:r>
            <a:r>
              <a:rPr spc="-11" dirty="0">
                <a:latin typeface="Calibri"/>
                <a:cs typeface="Calibri"/>
              </a:rPr>
              <a:t> </a:t>
            </a:r>
            <a:r>
              <a:rPr spc="-4" dirty="0">
                <a:latin typeface="Calibri"/>
                <a:cs typeface="Calibri"/>
              </a:rPr>
              <a:t>utilities,</a:t>
            </a:r>
            <a:r>
              <a:rPr spc="-11" dirty="0">
                <a:latin typeface="Calibri"/>
                <a:cs typeface="Calibri"/>
              </a:rPr>
              <a:t> </a:t>
            </a:r>
            <a:r>
              <a:rPr spc="-4" dirty="0">
                <a:latin typeface="Calibri"/>
                <a:cs typeface="Calibri"/>
              </a:rPr>
              <a:t>binaries, </a:t>
            </a:r>
            <a:r>
              <a:rPr spc="-11" dirty="0">
                <a:latin typeface="Calibri"/>
                <a:cs typeface="Calibri"/>
              </a:rPr>
              <a:t>configuration</a:t>
            </a:r>
            <a:r>
              <a:rPr spc="-15" dirty="0">
                <a:latin typeface="Calibri"/>
                <a:cs typeface="Calibri"/>
              </a:rPr>
              <a:t> </a:t>
            </a:r>
            <a:r>
              <a:rPr spc="-4" dirty="0">
                <a:latin typeface="Calibri"/>
                <a:cs typeface="Calibri"/>
              </a:rPr>
              <a:t>files needed</a:t>
            </a:r>
            <a:r>
              <a:rPr spc="4" dirty="0">
                <a:latin typeface="Calibri"/>
                <a:cs typeface="Calibri"/>
              </a:rPr>
              <a:t> </a:t>
            </a:r>
            <a:r>
              <a:rPr spc="-11" dirty="0">
                <a:latin typeface="Calibri"/>
                <a:cs typeface="Calibri"/>
              </a:rPr>
              <a:t>to</a:t>
            </a:r>
            <a:r>
              <a:rPr spc="-19" dirty="0">
                <a:latin typeface="Calibri"/>
                <a:cs typeface="Calibri"/>
              </a:rPr>
              <a:t> </a:t>
            </a:r>
            <a:r>
              <a:rPr dirty="0">
                <a:latin typeface="Calibri"/>
                <a:cs typeface="Calibri"/>
              </a:rPr>
              <a:t>run the</a:t>
            </a:r>
            <a:r>
              <a:rPr spc="45" dirty="0">
                <a:latin typeface="Calibri"/>
                <a:cs typeface="Calibri"/>
              </a:rPr>
              <a:t> </a:t>
            </a:r>
            <a:r>
              <a:rPr spc="-4" dirty="0">
                <a:latin typeface="Calibri"/>
                <a:cs typeface="Calibri"/>
              </a:rPr>
              <a:t>application</a:t>
            </a:r>
            <a:endParaRPr dirty="0">
              <a:latin typeface="Calibri"/>
              <a:cs typeface="Calibri"/>
            </a:endParaRPr>
          </a:p>
          <a:p>
            <a:pPr marL="638175" marR="17621" lvl="1" indent="-171926">
              <a:lnSpc>
                <a:spcPts val="2265"/>
              </a:lnSpc>
              <a:spcBef>
                <a:spcPts val="764"/>
              </a:spcBef>
              <a:buFont typeface="Arial MT"/>
              <a:buChar char="•"/>
              <a:tabLst>
                <a:tab pos="181451" algn="l"/>
              </a:tabLst>
            </a:pPr>
            <a:r>
              <a:rPr sz="2100" spc="-4" dirty="0">
                <a:latin typeface="Calibri"/>
                <a:cs typeface="Calibri"/>
              </a:rPr>
              <a:t>A</a:t>
            </a:r>
            <a:r>
              <a:rPr sz="2100" spc="15" dirty="0">
                <a:latin typeface="Calibri"/>
                <a:cs typeface="Calibri"/>
              </a:rPr>
              <a:t> </a:t>
            </a:r>
            <a:r>
              <a:rPr sz="2100" spc="-11" dirty="0">
                <a:latin typeface="Calibri"/>
                <a:cs typeface="Calibri"/>
              </a:rPr>
              <a:t>process</a:t>
            </a:r>
            <a:r>
              <a:rPr sz="2100" spc="26" dirty="0">
                <a:latin typeface="Calibri"/>
                <a:cs typeface="Calibri"/>
              </a:rPr>
              <a:t> </a:t>
            </a:r>
            <a:r>
              <a:rPr sz="2100" spc="-19" dirty="0">
                <a:latin typeface="Calibri"/>
                <a:cs typeface="Calibri"/>
              </a:rPr>
              <a:t>enters</a:t>
            </a:r>
            <a:r>
              <a:rPr sz="2100" spc="11" dirty="0">
                <a:latin typeface="Calibri"/>
                <a:cs typeface="Calibri"/>
              </a:rPr>
              <a:t> </a:t>
            </a:r>
            <a:r>
              <a:rPr sz="2100" spc="-4" dirty="0">
                <a:latin typeface="Calibri"/>
                <a:cs typeface="Calibri"/>
              </a:rPr>
              <a:t>the</a:t>
            </a:r>
            <a:r>
              <a:rPr sz="2100" dirty="0">
                <a:latin typeface="Calibri"/>
                <a:cs typeface="Calibri"/>
              </a:rPr>
              <a:t> </a:t>
            </a:r>
            <a:r>
              <a:rPr sz="2100" spc="-8" dirty="0">
                <a:latin typeface="Calibri"/>
                <a:cs typeface="Calibri"/>
              </a:rPr>
              <a:t>namespaces,</a:t>
            </a:r>
            <a:r>
              <a:rPr sz="2100" spc="30" dirty="0">
                <a:latin typeface="Calibri"/>
                <a:cs typeface="Calibri"/>
              </a:rPr>
              <a:t> </a:t>
            </a:r>
            <a:r>
              <a:rPr sz="2100" spc="-8" dirty="0">
                <a:latin typeface="Calibri"/>
                <a:cs typeface="Calibri"/>
              </a:rPr>
              <a:t>mounts</a:t>
            </a:r>
            <a:r>
              <a:rPr sz="2100" spc="68" dirty="0">
                <a:latin typeface="Calibri"/>
                <a:cs typeface="Calibri"/>
              </a:rPr>
              <a:t> </a:t>
            </a:r>
            <a:r>
              <a:rPr sz="2100" spc="-15" dirty="0">
                <a:latin typeface="Calibri"/>
                <a:cs typeface="Calibri"/>
              </a:rPr>
              <a:t>rootfs,</a:t>
            </a:r>
            <a:r>
              <a:rPr sz="2100" spc="19" dirty="0">
                <a:latin typeface="Calibri"/>
                <a:cs typeface="Calibri"/>
              </a:rPr>
              <a:t> </a:t>
            </a:r>
            <a:r>
              <a:rPr sz="2100" spc="-15" dirty="0">
                <a:latin typeface="Calibri"/>
                <a:cs typeface="Calibri"/>
              </a:rPr>
              <a:t>registers</a:t>
            </a:r>
            <a:r>
              <a:rPr sz="2100" spc="15" dirty="0">
                <a:latin typeface="Calibri"/>
                <a:cs typeface="Calibri"/>
              </a:rPr>
              <a:t> </a:t>
            </a:r>
            <a:r>
              <a:rPr sz="2100" spc="-4" dirty="0">
                <a:latin typeface="Calibri"/>
                <a:cs typeface="Calibri"/>
              </a:rPr>
              <a:t>in</a:t>
            </a:r>
            <a:r>
              <a:rPr sz="2100" spc="-11" dirty="0">
                <a:latin typeface="Calibri"/>
                <a:cs typeface="Calibri"/>
              </a:rPr>
              <a:t> cgroups, </a:t>
            </a:r>
            <a:r>
              <a:rPr sz="2100" spc="-465" dirty="0">
                <a:latin typeface="Calibri"/>
                <a:cs typeface="Calibri"/>
              </a:rPr>
              <a:t> </a:t>
            </a:r>
            <a:r>
              <a:rPr sz="2100" spc="-23" dirty="0">
                <a:latin typeface="Calibri"/>
                <a:cs typeface="Calibri"/>
              </a:rPr>
              <a:t>execs</a:t>
            </a:r>
            <a:r>
              <a:rPr sz="2100" spc="-4" dirty="0">
                <a:latin typeface="Calibri"/>
                <a:cs typeface="Calibri"/>
              </a:rPr>
              <a:t> </a:t>
            </a:r>
            <a:r>
              <a:rPr sz="2100" spc="-11" dirty="0">
                <a:latin typeface="Calibri"/>
                <a:cs typeface="Calibri"/>
              </a:rPr>
              <a:t>desired</a:t>
            </a:r>
            <a:r>
              <a:rPr sz="2100" spc="23" dirty="0">
                <a:latin typeface="Calibri"/>
                <a:cs typeface="Calibri"/>
              </a:rPr>
              <a:t> </a:t>
            </a:r>
            <a:r>
              <a:rPr sz="2100" spc="-8" dirty="0">
                <a:latin typeface="Calibri"/>
                <a:cs typeface="Calibri"/>
              </a:rPr>
              <a:t>application</a:t>
            </a:r>
            <a:r>
              <a:rPr sz="2100" spc="11" dirty="0">
                <a:latin typeface="Calibri"/>
                <a:cs typeface="Calibri"/>
              </a:rPr>
              <a:t> </a:t>
            </a:r>
            <a:r>
              <a:rPr sz="2100" spc="-4" dirty="0">
                <a:latin typeface="Calibri"/>
                <a:cs typeface="Calibri"/>
              </a:rPr>
              <a:t>or </a:t>
            </a:r>
            <a:r>
              <a:rPr sz="2100" spc="-8" dirty="0">
                <a:latin typeface="Calibri"/>
                <a:cs typeface="Calibri"/>
              </a:rPr>
              <a:t>shell</a:t>
            </a:r>
            <a:endParaRPr sz="2100" dirty="0">
              <a:latin typeface="Calibri"/>
              <a:cs typeface="Calibri"/>
            </a:endParaRPr>
          </a:p>
          <a:p>
            <a:pPr marL="981075" lvl="2" indent="-171926">
              <a:spcBef>
                <a:spcPts val="153"/>
              </a:spcBef>
              <a:buFont typeface="Arial MT"/>
              <a:buChar char="•"/>
              <a:tabLst>
                <a:tab pos="524351" algn="l"/>
              </a:tabLst>
            </a:pPr>
            <a:r>
              <a:rPr spc="-38" dirty="0">
                <a:latin typeface="Calibri"/>
                <a:cs typeface="Calibri"/>
              </a:rPr>
              <a:t>Your</a:t>
            </a:r>
            <a:r>
              <a:rPr spc="-4" dirty="0">
                <a:latin typeface="Calibri"/>
                <a:cs typeface="Calibri"/>
              </a:rPr>
              <a:t> application</a:t>
            </a:r>
            <a:r>
              <a:rPr spc="-19" dirty="0">
                <a:latin typeface="Calibri"/>
                <a:cs typeface="Calibri"/>
              </a:rPr>
              <a:t> </a:t>
            </a:r>
            <a:r>
              <a:rPr spc="-4" dirty="0">
                <a:latin typeface="Calibri"/>
                <a:cs typeface="Calibri"/>
              </a:rPr>
              <a:t>or</a:t>
            </a:r>
            <a:r>
              <a:rPr spc="-8" dirty="0">
                <a:latin typeface="Calibri"/>
                <a:cs typeface="Calibri"/>
              </a:rPr>
              <a:t> </a:t>
            </a:r>
            <a:r>
              <a:rPr spc="-4" dirty="0">
                <a:latin typeface="Calibri"/>
                <a:cs typeface="Calibri"/>
              </a:rPr>
              <a:t>shell</a:t>
            </a:r>
            <a:r>
              <a:rPr spc="-8" dirty="0">
                <a:latin typeface="Calibri"/>
                <a:cs typeface="Calibri"/>
              </a:rPr>
              <a:t> </a:t>
            </a:r>
            <a:r>
              <a:rPr dirty="0">
                <a:latin typeface="Calibri"/>
                <a:cs typeface="Calibri"/>
              </a:rPr>
              <a:t>is</a:t>
            </a:r>
            <a:r>
              <a:rPr spc="-4" dirty="0">
                <a:latin typeface="Calibri"/>
                <a:cs typeface="Calibri"/>
              </a:rPr>
              <a:t> </a:t>
            </a:r>
            <a:r>
              <a:rPr dirty="0">
                <a:latin typeface="Calibri"/>
                <a:cs typeface="Calibri"/>
              </a:rPr>
              <a:t>running</a:t>
            </a:r>
            <a:r>
              <a:rPr spc="-4" dirty="0">
                <a:latin typeface="Calibri"/>
                <a:cs typeface="Calibri"/>
              </a:rPr>
              <a:t> </a:t>
            </a:r>
            <a:r>
              <a:rPr dirty="0">
                <a:latin typeface="Calibri"/>
                <a:cs typeface="Calibri"/>
              </a:rPr>
              <a:t>in</a:t>
            </a:r>
            <a:r>
              <a:rPr spc="-19" dirty="0">
                <a:latin typeface="Calibri"/>
                <a:cs typeface="Calibri"/>
              </a:rPr>
              <a:t> </a:t>
            </a:r>
            <a:r>
              <a:rPr dirty="0">
                <a:latin typeface="Calibri"/>
                <a:cs typeface="Calibri"/>
              </a:rPr>
              <a:t>a</a:t>
            </a:r>
            <a:r>
              <a:rPr spc="-8" dirty="0">
                <a:latin typeface="Calibri"/>
                <a:cs typeface="Calibri"/>
              </a:rPr>
              <a:t> “container”!</a:t>
            </a:r>
            <a:endParaRPr dirty="0">
              <a:latin typeface="Calibri"/>
              <a:cs typeface="Calibri"/>
            </a:endParaRPr>
          </a:p>
          <a:p>
            <a:pPr marL="180975" indent="-171926">
              <a:spcBef>
                <a:spcPts val="472"/>
              </a:spcBef>
              <a:buFont typeface="Arial MT"/>
              <a:buChar char="•"/>
              <a:tabLst>
                <a:tab pos="181451" algn="l"/>
              </a:tabLst>
            </a:pPr>
            <a:r>
              <a:rPr sz="2100" spc="-11" dirty="0">
                <a:latin typeface="Calibri"/>
                <a:cs typeface="Calibri"/>
              </a:rPr>
              <a:t>Many</a:t>
            </a:r>
            <a:r>
              <a:rPr sz="2100" dirty="0">
                <a:latin typeface="Calibri"/>
                <a:cs typeface="Calibri"/>
              </a:rPr>
              <a:t> </a:t>
            </a:r>
            <a:r>
              <a:rPr sz="2100" spc="-8" dirty="0">
                <a:latin typeface="Calibri"/>
                <a:cs typeface="Calibri"/>
              </a:rPr>
              <a:t>tutorials</a:t>
            </a:r>
            <a:r>
              <a:rPr sz="2100" spc="11" dirty="0">
                <a:latin typeface="Calibri"/>
                <a:cs typeface="Calibri"/>
              </a:rPr>
              <a:t> </a:t>
            </a:r>
            <a:r>
              <a:rPr sz="2100" spc="-8" dirty="0">
                <a:latin typeface="Calibri"/>
                <a:cs typeface="Calibri"/>
              </a:rPr>
              <a:t>online</a:t>
            </a:r>
            <a:r>
              <a:rPr sz="2100" spc="19" dirty="0">
                <a:latin typeface="Calibri"/>
                <a:cs typeface="Calibri"/>
              </a:rPr>
              <a:t> </a:t>
            </a:r>
            <a:r>
              <a:rPr sz="2100" spc="-4" dirty="0">
                <a:latin typeface="Calibri"/>
                <a:cs typeface="Calibri"/>
              </a:rPr>
              <a:t>on</a:t>
            </a:r>
            <a:r>
              <a:rPr sz="2100" spc="4" dirty="0">
                <a:latin typeface="Calibri"/>
                <a:cs typeface="Calibri"/>
              </a:rPr>
              <a:t> </a:t>
            </a:r>
            <a:r>
              <a:rPr sz="2100" spc="-8" dirty="0">
                <a:latin typeface="Calibri"/>
                <a:cs typeface="Calibri"/>
              </a:rPr>
              <a:t>how</a:t>
            </a:r>
            <a:r>
              <a:rPr sz="2100" dirty="0">
                <a:latin typeface="Calibri"/>
                <a:cs typeface="Calibri"/>
              </a:rPr>
              <a:t> </a:t>
            </a:r>
            <a:r>
              <a:rPr sz="2100" spc="-11" dirty="0">
                <a:latin typeface="Calibri"/>
                <a:cs typeface="Calibri"/>
              </a:rPr>
              <a:t>to</a:t>
            </a:r>
            <a:r>
              <a:rPr sz="2100" dirty="0">
                <a:latin typeface="Calibri"/>
                <a:cs typeface="Calibri"/>
              </a:rPr>
              <a:t> </a:t>
            </a:r>
            <a:r>
              <a:rPr sz="2100" spc="-15" dirty="0">
                <a:latin typeface="Calibri"/>
                <a:cs typeface="Calibri"/>
              </a:rPr>
              <a:t>create</a:t>
            </a:r>
            <a:r>
              <a:rPr sz="2100" spc="-8" dirty="0">
                <a:latin typeface="Calibri"/>
                <a:cs typeface="Calibri"/>
              </a:rPr>
              <a:t> </a:t>
            </a:r>
            <a:r>
              <a:rPr sz="2100" spc="-11" dirty="0">
                <a:latin typeface="Calibri"/>
                <a:cs typeface="Calibri"/>
              </a:rPr>
              <a:t>your</a:t>
            </a:r>
            <a:r>
              <a:rPr sz="2100" spc="4" dirty="0">
                <a:latin typeface="Calibri"/>
                <a:cs typeface="Calibri"/>
              </a:rPr>
              <a:t> </a:t>
            </a:r>
            <a:r>
              <a:rPr sz="2100" spc="-8" dirty="0">
                <a:latin typeface="Calibri"/>
                <a:cs typeface="Calibri"/>
              </a:rPr>
              <a:t>own</a:t>
            </a:r>
            <a:r>
              <a:rPr sz="2100" spc="8" dirty="0">
                <a:latin typeface="Calibri"/>
                <a:cs typeface="Calibri"/>
              </a:rPr>
              <a:t> </a:t>
            </a:r>
            <a:r>
              <a:rPr sz="2100" spc="-11" dirty="0">
                <a:latin typeface="Calibri"/>
                <a:cs typeface="Calibri"/>
              </a:rPr>
              <a:t>container</a:t>
            </a:r>
            <a:endParaRPr sz="2100" dirty="0">
              <a:latin typeface="Calibri"/>
              <a:cs typeface="Calibri"/>
            </a:endParaRPr>
          </a:p>
        </p:txBody>
      </p:sp>
      <p:sp>
        <p:nvSpPr>
          <p:cNvPr id="4" name="object 2">
            <a:extLst>
              <a:ext uri="{FF2B5EF4-FFF2-40B4-BE49-F238E27FC236}">
                <a16:creationId xmlns:a16="http://schemas.microsoft.com/office/drawing/2014/main" id="{8C9B3AF8-AE29-936D-8F7B-F37A30508E2A}"/>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How to create a container?</a:t>
            </a:r>
            <a:endParaRPr lang="en-US" sz="2800" kern="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4" y="457257"/>
            <a:ext cx="3756660" cy="1025761"/>
          </a:xfrm>
          <a:prstGeom prst="rect">
            <a:avLst/>
          </a:prstGeom>
        </p:spPr>
        <p:txBody>
          <a:bodyPr vert="horz" wrap="square" lIns="0" tIns="10001" rIns="0" bIns="0" rtlCol="0">
            <a:spAutoFit/>
          </a:bodyPr>
          <a:lstStyle/>
          <a:p>
            <a:pPr marL="9525">
              <a:spcBef>
                <a:spcPts val="79"/>
              </a:spcBef>
            </a:pPr>
            <a:r>
              <a:rPr sz="3300" spc="-11" dirty="0"/>
              <a:t>Container</a:t>
            </a:r>
            <a:r>
              <a:rPr sz="3300" spc="-41" dirty="0"/>
              <a:t> </a:t>
            </a:r>
            <a:r>
              <a:rPr sz="3300" spc="-15" dirty="0"/>
              <a:t>frameworks</a:t>
            </a:r>
            <a:endParaRPr sz="3300"/>
          </a:p>
        </p:txBody>
      </p:sp>
      <p:sp>
        <p:nvSpPr>
          <p:cNvPr id="3" name="object 3"/>
          <p:cNvSpPr txBox="1"/>
          <p:nvPr/>
        </p:nvSpPr>
        <p:spPr>
          <a:xfrm>
            <a:off x="687705" y="1345120"/>
            <a:ext cx="8087201" cy="3147015"/>
          </a:xfrm>
          <a:prstGeom prst="rect">
            <a:avLst/>
          </a:prstGeom>
        </p:spPr>
        <p:txBody>
          <a:bodyPr vert="horz" wrap="square" lIns="0" tIns="45720" rIns="0" bIns="0" rtlCol="0">
            <a:spAutoFit/>
          </a:bodyPr>
          <a:lstStyle/>
          <a:p>
            <a:pPr marL="180975" marR="822008" indent="-171926">
              <a:lnSpc>
                <a:spcPts val="2265"/>
              </a:lnSpc>
              <a:spcBef>
                <a:spcPts val="360"/>
              </a:spcBef>
              <a:buFont typeface="Arial MT"/>
              <a:buChar char="•"/>
              <a:tabLst>
                <a:tab pos="181451" algn="l"/>
              </a:tabLst>
            </a:pPr>
            <a:r>
              <a:rPr sz="2100" spc="-11" dirty="0">
                <a:latin typeface="Calibri"/>
                <a:cs typeface="Calibri"/>
              </a:rPr>
              <a:t>Existing</a:t>
            </a:r>
            <a:r>
              <a:rPr sz="2100" spc="11" dirty="0">
                <a:latin typeface="Calibri"/>
                <a:cs typeface="Calibri"/>
              </a:rPr>
              <a:t> </a:t>
            </a:r>
            <a:r>
              <a:rPr sz="2100" spc="-11" dirty="0">
                <a:latin typeface="Calibri"/>
                <a:cs typeface="Calibri"/>
              </a:rPr>
              <a:t>container</a:t>
            </a:r>
            <a:r>
              <a:rPr sz="2100" spc="11" dirty="0">
                <a:latin typeface="Calibri"/>
                <a:cs typeface="Calibri"/>
              </a:rPr>
              <a:t> </a:t>
            </a:r>
            <a:r>
              <a:rPr sz="2100" spc="-15" dirty="0">
                <a:latin typeface="Calibri"/>
                <a:cs typeface="Calibri"/>
              </a:rPr>
              <a:t>frameworks</a:t>
            </a:r>
            <a:r>
              <a:rPr sz="2100" spc="-4" dirty="0">
                <a:latin typeface="Calibri"/>
                <a:cs typeface="Calibri"/>
              </a:rPr>
              <a:t> </a:t>
            </a:r>
            <a:r>
              <a:rPr sz="2100" spc="-23" dirty="0">
                <a:latin typeface="Calibri"/>
                <a:cs typeface="Calibri"/>
              </a:rPr>
              <a:t>like</a:t>
            </a:r>
            <a:r>
              <a:rPr sz="2100" spc="4" dirty="0">
                <a:latin typeface="Calibri"/>
                <a:cs typeface="Calibri"/>
              </a:rPr>
              <a:t> </a:t>
            </a:r>
            <a:r>
              <a:rPr sz="2100" spc="-23" dirty="0">
                <a:latin typeface="Calibri"/>
                <a:cs typeface="Calibri"/>
              </a:rPr>
              <a:t>LXC</a:t>
            </a:r>
            <a:r>
              <a:rPr sz="2100" spc="-11" dirty="0">
                <a:latin typeface="Calibri"/>
                <a:cs typeface="Calibri"/>
              </a:rPr>
              <a:t> </a:t>
            </a:r>
            <a:r>
              <a:rPr sz="2100" spc="-4" dirty="0">
                <a:latin typeface="Calibri"/>
                <a:cs typeface="Calibri"/>
              </a:rPr>
              <a:t>and</a:t>
            </a:r>
            <a:r>
              <a:rPr sz="2100" spc="19" dirty="0">
                <a:latin typeface="Calibri"/>
                <a:cs typeface="Calibri"/>
              </a:rPr>
              <a:t> </a:t>
            </a:r>
            <a:r>
              <a:rPr sz="2100" spc="-15" dirty="0">
                <a:latin typeface="Calibri"/>
                <a:cs typeface="Calibri"/>
              </a:rPr>
              <a:t>Docker</a:t>
            </a:r>
            <a:r>
              <a:rPr sz="2100" dirty="0">
                <a:latin typeface="Calibri"/>
                <a:cs typeface="Calibri"/>
              </a:rPr>
              <a:t> </a:t>
            </a:r>
            <a:r>
              <a:rPr sz="2100" spc="-4" dirty="0">
                <a:latin typeface="Calibri"/>
                <a:cs typeface="Calibri"/>
              </a:rPr>
              <a:t>do</a:t>
            </a:r>
            <a:r>
              <a:rPr sz="2100" spc="8" dirty="0">
                <a:latin typeface="Calibri"/>
                <a:cs typeface="Calibri"/>
              </a:rPr>
              <a:t> </a:t>
            </a:r>
            <a:r>
              <a:rPr sz="2100" spc="-4" dirty="0">
                <a:latin typeface="Calibri"/>
                <a:cs typeface="Calibri"/>
              </a:rPr>
              <a:t>the </a:t>
            </a:r>
            <a:r>
              <a:rPr sz="2100" dirty="0">
                <a:latin typeface="Calibri"/>
                <a:cs typeface="Calibri"/>
              </a:rPr>
              <a:t> </a:t>
            </a:r>
            <a:r>
              <a:rPr sz="2100" spc="-11" dirty="0">
                <a:latin typeface="Calibri"/>
                <a:cs typeface="Calibri"/>
              </a:rPr>
              <a:t>namespace/cgroup</a:t>
            </a:r>
            <a:r>
              <a:rPr sz="2100" spc="30" dirty="0">
                <a:latin typeface="Calibri"/>
                <a:cs typeface="Calibri"/>
              </a:rPr>
              <a:t> </a:t>
            </a:r>
            <a:r>
              <a:rPr sz="2100" spc="-11" dirty="0">
                <a:latin typeface="Calibri"/>
                <a:cs typeface="Calibri"/>
              </a:rPr>
              <a:t>configuration</a:t>
            </a:r>
            <a:r>
              <a:rPr sz="2100" spc="19" dirty="0">
                <a:latin typeface="Calibri"/>
                <a:cs typeface="Calibri"/>
              </a:rPr>
              <a:t> </a:t>
            </a:r>
            <a:r>
              <a:rPr sz="2100" spc="-8" dirty="0">
                <a:latin typeface="Calibri"/>
                <a:cs typeface="Calibri"/>
              </a:rPr>
              <a:t>automatically</a:t>
            </a:r>
            <a:r>
              <a:rPr sz="2100" spc="11" dirty="0">
                <a:latin typeface="Calibri"/>
                <a:cs typeface="Calibri"/>
              </a:rPr>
              <a:t> </a:t>
            </a:r>
            <a:r>
              <a:rPr sz="2100" spc="-8" dirty="0">
                <a:latin typeface="Calibri"/>
                <a:cs typeface="Calibri"/>
              </a:rPr>
              <a:t>“under</a:t>
            </a:r>
            <a:r>
              <a:rPr sz="2100" spc="30" dirty="0">
                <a:latin typeface="Calibri"/>
                <a:cs typeface="Calibri"/>
              </a:rPr>
              <a:t> </a:t>
            </a:r>
            <a:r>
              <a:rPr sz="2100" spc="-4" dirty="0">
                <a:latin typeface="Calibri"/>
                <a:cs typeface="Calibri"/>
              </a:rPr>
              <a:t>the</a:t>
            </a:r>
            <a:r>
              <a:rPr sz="2100" spc="8" dirty="0">
                <a:latin typeface="Calibri"/>
                <a:cs typeface="Calibri"/>
              </a:rPr>
              <a:t> </a:t>
            </a:r>
            <a:r>
              <a:rPr sz="2100" spc="-8" dirty="0">
                <a:latin typeface="Calibri"/>
                <a:cs typeface="Calibri"/>
              </a:rPr>
              <a:t>hood”</a:t>
            </a:r>
            <a:endParaRPr sz="2100">
              <a:latin typeface="Calibri"/>
              <a:cs typeface="Calibri"/>
            </a:endParaRPr>
          </a:p>
          <a:p>
            <a:pPr marL="180975" indent="-171926">
              <a:spcBef>
                <a:spcPts val="476"/>
              </a:spcBef>
              <a:buFont typeface="Arial MT"/>
              <a:buChar char="•"/>
              <a:tabLst>
                <a:tab pos="181451" algn="l"/>
              </a:tabLst>
            </a:pPr>
            <a:r>
              <a:rPr sz="2100" spc="-23" dirty="0">
                <a:solidFill>
                  <a:srgbClr val="006FC0"/>
                </a:solidFill>
                <a:latin typeface="Calibri"/>
                <a:cs typeface="Calibri"/>
              </a:rPr>
              <a:t>LXC</a:t>
            </a:r>
            <a:r>
              <a:rPr sz="2100" spc="-15" dirty="0">
                <a:solidFill>
                  <a:srgbClr val="006FC0"/>
                </a:solidFill>
                <a:latin typeface="Calibri"/>
                <a:cs typeface="Calibri"/>
              </a:rPr>
              <a:t> </a:t>
            </a:r>
            <a:r>
              <a:rPr sz="2100" spc="-11" dirty="0">
                <a:latin typeface="Calibri"/>
                <a:cs typeface="Calibri"/>
              </a:rPr>
              <a:t>container</a:t>
            </a:r>
            <a:r>
              <a:rPr sz="2100" spc="8" dirty="0">
                <a:latin typeface="Calibri"/>
                <a:cs typeface="Calibri"/>
              </a:rPr>
              <a:t> </a:t>
            </a:r>
            <a:r>
              <a:rPr sz="2100" spc="-4" dirty="0">
                <a:latin typeface="Calibri"/>
                <a:cs typeface="Calibri"/>
              </a:rPr>
              <a:t>is</a:t>
            </a:r>
            <a:r>
              <a:rPr sz="2100" dirty="0">
                <a:latin typeface="Calibri"/>
                <a:cs typeface="Calibri"/>
              </a:rPr>
              <a:t> </a:t>
            </a:r>
            <a:r>
              <a:rPr sz="2100" spc="-4" dirty="0">
                <a:latin typeface="Calibri"/>
                <a:cs typeface="Calibri"/>
              </a:rPr>
              <a:t>a</a:t>
            </a:r>
            <a:r>
              <a:rPr sz="2100" dirty="0">
                <a:latin typeface="Calibri"/>
                <a:cs typeface="Calibri"/>
              </a:rPr>
              <a:t> </a:t>
            </a:r>
            <a:r>
              <a:rPr sz="2100" spc="-11" dirty="0">
                <a:latin typeface="Calibri"/>
                <a:cs typeface="Calibri"/>
              </a:rPr>
              <a:t>lightweight</a:t>
            </a:r>
            <a:r>
              <a:rPr sz="2100" spc="8" dirty="0">
                <a:latin typeface="Calibri"/>
                <a:cs typeface="Calibri"/>
              </a:rPr>
              <a:t> </a:t>
            </a:r>
            <a:r>
              <a:rPr sz="2100" spc="-8" dirty="0">
                <a:latin typeface="Calibri"/>
                <a:cs typeface="Calibri"/>
              </a:rPr>
              <a:t>VM</a:t>
            </a:r>
            <a:endParaRPr sz="2100">
              <a:latin typeface="Calibri"/>
              <a:cs typeface="Calibri"/>
            </a:endParaRPr>
          </a:p>
          <a:p>
            <a:pPr marL="523875" lvl="1" indent="-171926">
              <a:spcBef>
                <a:spcPts val="172"/>
              </a:spcBef>
              <a:buFont typeface="Arial MT"/>
              <a:buChar char="•"/>
              <a:tabLst>
                <a:tab pos="524351" algn="l"/>
              </a:tabLst>
            </a:pPr>
            <a:r>
              <a:rPr spc="-8" dirty="0">
                <a:latin typeface="Calibri"/>
                <a:cs typeface="Calibri"/>
              </a:rPr>
              <a:t>Provides standard</a:t>
            </a:r>
            <a:r>
              <a:rPr spc="-19" dirty="0">
                <a:latin typeface="Calibri"/>
                <a:cs typeface="Calibri"/>
              </a:rPr>
              <a:t> </a:t>
            </a:r>
            <a:r>
              <a:rPr spc="-4" dirty="0">
                <a:latin typeface="Calibri"/>
                <a:cs typeface="Calibri"/>
              </a:rPr>
              <a:t>OS</a:t>
            </a:r>
            <a:r>
              <a:rPr spc="-8" dirty="0">
                <a:latin typeface="Calibri"/>
                <a:cs typeface="Calibri"/>
              </a:rPr>
              <a:t> </a:t>
            </a:r>
            <a:r>
              <a:rPr spc="-4" dirty="0">
                <a:latin typeface="Calibri"/>
                <a:cs typeface="Calibri"/>
              </a:rPr>
              <a:t>shell</a:t>
            </a:r>
            <a:r>
              <a:rPr spc="-15" dirty="0">
                <a:latin typeface="Calibri"/>
                <a:cs typeface="Calibri"/>
              </a:rPr>
              <a:t> </a:t>
            </a:r>
            <a:r>
              <a:rPr spc="-11" dirty="0">
                <a:latin typeface="Calibri"/>
                <a:cs typeface="Calibri"/>
              </a:rPr>
              <a:t>interface</a:t>
            </a:r>
            <a:endParaRPr>
              <a:latin typeface="Calibri"/>
              <a:cs typeface="Calibri"/>
            </a:endParaRPr>
          </a:p>
          <a:p>
            <a:pPr marL="523875" lvl="1" indent="-171926">
              <a:spcBef>
                <a:spcPts val="161"/>
              </a:spcBef>
              <a:buFont typeface="Arial MT"/>
              <a:buChar char="•"/>
              <a:tabLst>
                <a:tab pos="524351" algn="l"/>
              </a:tabLst>
            </a:pPr>
            <a:r>
              <a:rPr spc="-4" dirty="0">
                <a:latin typeface="Calibri"/>
                <a:cs typeface="Calibri"/>
              </a:rPr>
              <a:t>Uses</a:t>
            </a:r>
            <a:r>
              <a:rPr spc="-8" dirty="0">
                <a:latin typeface="Calibri"/>
                <a:cs typeface="Calibri"/>
              </a:rPr>
              <a:t> </a:t>
            </a:r>
            <a:r>
              <a:rPr spc="-4" dirty="0">
                <a:latin typeface="Calibri"/>
                <a:cs typeface="Calibri"/>
              </a:rPr>
              <a:t>namespaces</a:t>
            </a:r>
            <a:r>
              <a:rPr spc="-19" dirty="0">
                <a:latin typeface="Calibri"/>
                <a:cs typeface="Calibri"/>
              </a:rPr>
              <a:t> </a:t>
            </a:r>
            <a:r>
              <a:rPr dirty="0">
                <a:latin typeface="Calibri"/>
                <a:cs typeface="Calibri"/>
              </a:rPr>
              <a:t>and </a:t>
            </a:r>
            <a:r>
              <a:rPr spc="-8" dirty="0">
                <a:latin typeface="Calibri"/>
                <a:cs typeface="Calibri"/>
              </a:rPr>
              <a:t>cgroups</a:t>
            </a:r>
            <a:r>
              <a:rPr spc="-19" dirty="0">
                <a:latin typeface="Calibri"/>
                <a:cs typeface="Calibri"/>
              </a:rPr>
              <a:t> </a:t>
            </a:r>
            <a:r>
              <a:rPr spc="-4" dirty="0">
                <a:latin typeface="Calibri"/>
                <a:cs typeface="Calibri"/>
              </a:rPr>
              <a:t>under</a:t>
            </a:r>
            <a:r>
              <a:rPr spc="4" dirty="0">
                <a:latin typeface="Calibri"/>
                <a:cs typeface="Calibri"/>
              </a:rPr>
              <a:t> </a:t>
            </a:r>
            <a:r>
              <a:rPr dirty="0">
                <a:latin typeface="Calibri"/>
                <a:cs typeface="Calibri"/>
              </a:rPr>
              <a:t>the</a:t>
            </a:r>
            <a:r>
              <a:rPr spc="-11" dirty="0">
                <a:latin typeface="Calibri"/>
                <a:cs typeface="Calibri"/>
              </a:rPr>
              <a:t> </a:t>
            </a:r>
            <a:r>
              <a:rPr spc="-8" dirty="0">
                <a:latin typeface="Calibri"/>
                <a:cs typeface="Calibri"/>
              </a:rPr>
              <a:t>hood</a:t>
            </a:r>
            <a:endParaRPr>
              <a:latin typeface="Calibri"/>
              <a:cs typeface="Calibri"/>
            </a:endParaRPr>
          </a:p>
          <a:p>
            <a:pPr marL="180975" indent="-171926">
              <a:spcBef>
                <a:spcPts val="476"/>
              </a:spcBef>
              <a:buFont typeface="Arial MT"/>
              <a:buChar char="•"/>
              <a:tabLst>
                <a:tab pos="181451" algn="l"/>
              </a:tabLst>
            </a:pPr>
            <a:r>
              <a:rPr sz="2100" spc="-15" dirty="0">
                <a:solidFill>
                  <a:srgbClr val="006FC0"/>
                </a:solidFill>
                <a:latin typeface="Calibri"/>
                <a:cs typeface="Calibri"/>
              </a:rPr>
              <a:t>Docker</a:t>
            </a:r>
            <a:r>
              <a:rPr sz="2100" spc="-4" dirty="0">
                <a:solidFill>
                  <a:srgbClr val="006FC0"/>
                </a:solidFill>
                <a:latin typeface="Calibri"/>
                <a:cs typeface="Calibri"/>
              </a:rPr>
              <a:t> </a:t>
            </a:r>
            <a:r>
              <a:rPr sz="2100" spc="-15" dirty="0">
                <a:latin typeface="Calibri"/>
                <a:cs typeface="Calibri"/>
              </a:rPr>
              <a:t>containers</a:t>
            </a:r>
            <a:r>
              <a:rPr sz="2100" spc="23" dirty="0">
                <a:latin typeface="Calibri"/>
                <a:cs typeface="Calibri"/>
              </a:rPr>
              <a:t> </a:t>
            </a:r>
            <a:r>
              <a:rPr sz="2100" spc="-11" dirty="0">
                <a:latin typeface="Calibri"/>
                <a:cs typeface="Calibri"/>
              </a:rPr>
              <a:t>are</a:t>
            </a:r>
            <a:r>
              <a:rPr sz="2100" spc="-4" dirty="0">
                <a:latin typeface="Calibri"/>
                <a:cs typeface="Calibri"/>
              </a:rPr>
              <a:t> </a:t>
            </a:r>
            <a:r>
              <a:rPr sz="2100" spc="-11" dirty="0">
                <a:latin typeface="Calibri"/>
                <a:cs typeface="Calibri"/>
              </a:rPr>
              <a:t>optimized</a:t>
            </a:r>
            <a:r>
              <a:rPr sz="2100" spc="11" dirty="0">
                <a:latin typeface="Calibri"/>
                <a:cs typeface="Calibri"/>
              </a:rPr>
              <a:t> </a:t>
            </a:r>
            <a:r>
              <a:rPr sz="2100" spc="-15" dirty="0">
                <a:latin typeface="Calibri"/>
                <a:cs typeface="Calibri"/>
              </a:rPr>
              <a:t>to</a:t>
            </a:r>
            <a:r>
              <a:rPr sz="2100" dirty="0">
                <a:latin typeface="Calibri"/>
                <a:cs typeface="Calibri"/>
              </a:rPr>
              <a:t> </a:t>
            </a:r>
            <a:r>
              <a:rPr sz="2100" spc="-4" dirty="0">
                <a:latin typeface="Calibri"/>
                <a:cs typeface="Calibri"/>
              </a:rPr>
              <a:t>run</a:t>
            </a:r>
            <a:r>
              <a:rPr sz="2100" spc="8" dirty="0">
                <a:latin typeface="Calibri"/>
                <a:cs typeface="Calibri"/>
              </a:rPr>
              <a:t> </a:t>
            </a:r>
            <a:r>
              <a:rPr sz="2100" spc="-4" dirty="0">
                <a:latin typeface="Calibri"/>
                <a:cs typeface="Calibri"/>
              </a:rPr>
              <a:t>a </a:t>
            </a:r>
            <a:r>
              <a:rPr sz="2100" spc="-8" dirty="0">
                <a:latin typeface="Calibri"/>
                <a:cs typeface="Calibri"/>
              </a:rPr>
              <a:t>single</a:t>
            </a:r>
            <a:r>
              <a:rPr sz="2100" spc="11" dirty="0">
                <a:latin typeface="Calibri"/>
                <a:cs typeface="Calibri"/>
              </a:rPr>
              <a:t> </a:t>
            </a:r>
            <a:r>
              <a:rPr sz="2100" spc="-8" dirty="0">
                <a:latin typeface="Calibri"/>
                <a:cs typeface="Calibri"/>
              </a:rPr>
              <a:t>application</a:t>
            </a:r>
            <a:endParaRPr sz="2100">
              <a:latin typeface="Calibri"/>
              <a:cs typeface="Calibri"/>
            </a:endParaRPr>
          </a:p>
          <a:p>
            <a:pPr marL="523875" marR="3810" lvl="1" indent="-171450">
              <a:lnSpc>
                <a:spcPts val="1943"/>
              </a:lnSpc>
              <a:spcBef>
                <a:spcPts val="431"/>
              </a:spcBef>
              <a:buFont typeface="Arial MT"/>
              <a:buChar char="•"/>
              <a:tabLst>
                <a:tab pos="524351" algn="l"/>
              </a:tabLst>
            </a:pPr>
            <a:r>
              <a:rPr spc="-11" dirty="0">
                <a:latin typeface="Calibri"/>
                <a:cs typeface="Calibri"/>
              </a:rPr>
              <a:t>Docker </a:t>
            </a:r>
            <a:r>
              <a:rPr spc="-8" dirty="0">
                <a:latin typeface="Calibri"/>
                <a:cs typeface="Calibri"/>
              </a:rPr>
              <a:t>config </a:t>
            </a:r>
            <a:r>
              <a:rPr spc="-4" dirty="0">
                <a:latin typeface="Calibri"/>
                <a:cs typeface="Calibri"/>
              </a:rPr>
              <a:t>file </a:t>
            </a:r>
            <a:r>
              <a:rPr dirty="0">
                <a:latin typeface="Calibri"/>
                <a:cs typeface="Calibri"/>
              </a:rPr>
              <a:t>specifies </a:t>
            </a:r>
            <a:r>
              <a:rPr spc="-4" dirty="0">
                <a:latin typeface="Calibri"/>
                <a:cs typeface="Calibri"/>
              </a:rPr>
              <a:t>base </a:t>
            </a:r>
            <a:r>
              <a:rPr spc="-11" dirty="0">
                <a:latin typeface="Calibri"/>
                <a:cs typeface="Calibri"/>
              </a:rPr>
              <a:t>root filesystem, </a:t>
            </a:r>
            <a:r>
              <a:rPr dirty="0">
                <a:latin typeface="Calibri"/>
                <a:cs typeface="Calibri"/>
              </a:rPr>
              <a:t>along with </a:t>
            </a:r>
            <a:r>
              <a:rPr spc="-4" dirty="0">
                <a:latin typeface="Calibri"/>
                <a:cs typeface="Calibri"/>
              </a:rPr>
              <a:t>utilities needed </a:t>
            </a:r>
            <a:r>
              <a:rPr spc="-11" dirty="0">
                <a:latin typeface="Calibri"/>
                <a:cs typeface="Calibri"/>
              </a:rPr>
              <a:t>to </a:t>
            </a:r>
            <a:r>
              <a:rPr dirty="0">
                <a:latin typeface="Calibri"/>
                <a:cs typeface="Calibri"/>
              </a:rPr>
              <a:t>run </a:t>
            </a:r>
            <a:r>
              <a:rPr spc="-398" dirty="0">
                <a:latin typeface="Calibri"/>
                <a:cs typeface="Calibri"/>
              </a:rPr>
              <a:t> </a:t>
            </a:r>
            <a:r>
              <a:rPr dirty="0">
                <a:latin typeface="Calibri"/>
                <a:cs typeface="Calibri"/>
              </a:rPr>
              <a:t>a</a:t>
            </a:r>
            <a:r>
              <a:rPr spc="-8" dirty="0">
                <a:latin typeface="Calibri"/>
                <a:cs typeface="Calibri"/>
              </a:rPr>
              <a:t> </a:t>
            </a:r>
            <a:r>
              <a:rPr spc="-4" dirty="0">
                <a:latin typeface="Calibri"/>
                <a:cs typeface="Calibri"/>
              </a:rPr>
              <a:t>specific</a:t>
            </a:r>
            <a:r>
              <a:rPr spc="-8" dirty="0">
                <a:latin typeface="Calibri"/>
                <a:cs typeface="Calibri"/>
              </a:rPr>
              <a:t> </a:t>
            </a:r>
            <a:r>
              <a:rPr spc="-4" dirty="0">
                <a:latin typeface="Calibri"/>
                <a:cs typeface="Calibri"/>
              </a:rPr>
              <a:t>application</a:t>
            </a:r>
            <a:endParaRPr>
              <a:latin typeface="Calibri"/>
              <a:cs typeface="Calibri"/>
            </a:endParaRPr>
          </a:p>
          <a:p>
            <a:pPr marL="523875" lvl="1" indent="-171926">
              <a:spcBef>
                <a:spcPts val="135"/>
              </a:spcBef>
              <a:buFont typeface="Arial MT"/>
              <a:buChar char="•"/>
              <a:tabLst>
                <a:tab pos="524351" algn="l"/>
              </a:tabLst>
            </a:pPr>
            <a:r>
              <a:rPr dirty="0">
                <a:latin typeface="Calibri"/>
                <a:cs typeface="Calibri"/>
              </a:rPr>
              <a:t>Runs</a:t>
            </a:r>
            <a:r>
              <a:rPr spc="-8" dirty="0">
                <a:latin typeface="Calibri"/>
                <a:cs typeface="Calibri"/>
              </a:rPr>
              <a:t> </a:t>
            </a:r>
            <a:r>
              <a:rPr spc="-4" dirty="0">
                <a:latin typeface="Calibri"/>
                <a:cs typeface="Calibri"/>
              </a:rPr>
              <a:t>application</a:t>
            </a:r>
            <a:r>
              <a:rPr spc="-19" dirty="0">
                <a:latin typeface="Calibri"/>
                <a:cs typeface="Calibri"/>
              </a:rPr>
              <a:t> </a:t>
            </a:r>
            <a:r>
              <a:rPr dirty="0">
                <a:latin typeface="Calibri"/>
                <a:cs typeface="Calibri"/>
              </a:rPr>
              <a:t>in</a:t>
            </a:r>
            <a:r>
              <a:rPr spc="-4" dirty="0">
                <a:latin typeface="Calibri"/>
                <a:cs typeface="Calibri"/>
              </a:rPr>
              <a:t> </a:t>
            </a:r>
            <a:r>
              <a:rPr dirty="0">
                <a:latin typeface="Calibri"/>
                <a:cs typeface="Calibri"/>
              </a:rPr>
              <a:t>a</a:t>
            </a:r>
            <a:r>
              <a:rPr spc="-15" dirty="0">
                <a:latin typeface="Calibri"/>
                <a:cs typeface="Calibri"/>
              </a:rPr>
              <a:t> </a:t>
            </a:r>
            <a:r>
              <a:rPr spc="-8" dirty="0">
                <a:latin typeface="Calibri"/>
                <a:cs typeface="Calibri"/>
              </a:rPr>
              <a:t>container</a:t>
            </a:r>
            <a:r>
              <a:rPr spc="-11" dirty="0">
                <a:latin typeface="Calibri"/>
                <a:cs typeface="Calibri"/>
              </a:rPr>
              <a:t> environment</a:t>
            </a:r>
            <a:endParaRPr>
              <a:latin typeface="Calibri"/>
              <a:cs typeface="Calibri"/>
            </a:endParaRPr>
          </a:p>
          <a:p>
            <a:pPr marL="523875" lvl="1" indent="-171926">
              <a:spcBef>
                <a:spcPts val="150"/>
              </a:spcBef>
              <a:buFont typeface="Arial MT"/>
              <a:buChar char="•"/>
              <a:tabLst>
                <a:tab pos="524351" algn="l"/>
              </a:tabLst>
            </a:pPr>
            <a:r>
              <a:rPr spc="-19" dirty="0">
                <a:latin typeface="Calibri"/>
                <a:cs typeface="Calibri"/>
              </a:rPr>
              <a:t>Easy</a:t>
            </a:r>
            <a:r>
              <a:rPr spc="-8" dirty="0">
                <a:latin typeface="Calibri"/>
                <a:cs typeface="Calibri"/>
              </a:rPr>
              <a:t> </a:t>
            </a:r>
            <a:r>
              <a:rPr spc="-23" dirty="0">
                <a:latin typeface="Calibri"/>
                <a:cs typeface="Calibri"/>
              </a:rPr>
              <a:t>way</a:t>
            </a:r>
            <a:r>
              <a:rPr spc="-4" dirty="0">
                <a:latin typeface="Calibri"/>
                <a:cs typeface="Calibri"/>
              </a:rPr>
              <a:t> </a:t>
            </a:r>
            <a:r>
              <a:rPr spc="-11" dirty="0">
                <a:latin typeface="Calibri"/>
                <a:cs typeface="Calibri"/>
              </a:rPr>
              <a:t>to package</a:t>
            </a:r>
            <a:r>
              <a:rPr spc="-15" dirty="0">
                <a:latin typeface="Calibri"/>
                <a:cs typeface="Calibri"/>
              </a:rPr>
              <a:t> </a:t>
            </a:r>
            <a:r>
              <a:rPr dirty="0">
                <a:latin typeface="Calibri"/>
                <a:cs typeface="Calibri"/>
              </a:rPr>
              <a:t>an </a:t>
            </a:r>
            <a:r>
              <a:rPr spc="-4" dirty="0">
                <a:latin typeface="Calibri"/>
                <a:cs typeface="Calibri"/>
              </a:rPr>
              <a:t>application</a:t>
            </a:r>
            <a:r>
              <a:rPr dirty="0">
                <a:latin typeface="Calibri"/>
                <a:cs typeface="Calibri"/>
              </a:rPr>
              <a:t> and</a:t>
            </a:r>
            <a:r>
              <a:rPr spc="-8" dirty="0">
                <a:latin typeface="Calibri"/>
                <a:cs typeface="Calibri"/>
              </a:rPr>
              <a:t> </a:t>
            </a:r>
            <a:r>
              <a:rPr dirty="0">
                <a:latin typeface="Calibri"/>
                <a:cs typeface="Calibri"/>
              </a:rPr>
              <a:t>all</a:t>
            </a:r>
            <a:r>
              <a:rPr spc="-8" dirty="0">
                <a:latin typeface="Calibri"/>
                <a:cs typeface="Calibri"/>
              </a:rPr>
              <a:t> </a:t>
            </a:r>
            <a:r>
              <a:rPr dirty="0">
                <a:latin typeface="Calibri"/>
                <a:cs typeface="Calibri"/>
              </a:rPr>
              <a:t>its</a:t>
            </a:r>
            <a:r>
              <a:rPr spc="-15" dirty="0">
                <a:latin typeface="Calibri"/>
                <a:cs typeface="Calibri"/>
              </a:rPr>
              <a:t> </a:t>
            </a:r>
            <a:r>
              <a:rPr spc="-4" dirty="0">
                <a:latin typeface="Calibri"/>
                <a:cs typeface="Calibri"/>
              </a:rPr>
              <a:t>dependencies</a:t>
            </a:r>
            <a:r>
              <a:rPr spc="4" dirty="0">
                <a:latin typeface="Calibri"/>
                <a:cs typeface="Calibri"/>
              </a:rPr>
              <a:t> </a:t>
            </a:r>
            <a:r>
              <a:rPr dirty="0">
                <a:latin typeface="Calibri"/>
                <a:cs typeface="Calibri"/>
              </a:rPr>
              <a:t>and</a:t>
            </a:r>
            <a:r>
              <a:rPr spc="-8" dirty="0">
                <a:latin typeface="Calibri"/>
                <a:cs typeface="Calibri"/>
              </a:rPr>
              <a:t> </a:t>
            </a:r>
            <a:r>
              <a:rPr dirty="0">
                <a:latin typeface="Calibri"/>
                <a:cs typeface="Calibri"/>
              </a:rPr>
              <a:t>run</a:t>
            </a:r>
            <a:r>
              <a:rPr spc="4" dirty="0">
                <a:latin typeface="Calibri"/>
                <a:cs typeface="Calibri"/>
              </a:rPr>
              <a:t> </a:t>
            </a:r>
            <a:r>
              <a:rPr spc="-8" dirty="0">
                <a:latin typeface="Calibri"/>
                <a:cs typeface="Calibri"/>
              </a:rPr>
              <a:t>anywhere</a:t>
            </a:r>
            <a:endParaRPr>
              <a:latin typeface="Calibri"/>
              <a:cs typeface="Calibri"/>
            </a:endParaRPr>
          </a:p>
        </p:txBody>
      </p:sp>
      <p:sp>
        <p:nvSpPr>
          <p:cNvPr id="4" name="object 2">
            <a:extLst>
              <a:ext uri="{FF2B5EF4-FFF2-40B4-BE49-F238E27FC236}">
                <a16:creationId xmlns:a16="http://schemas.microsoft.com/office/drawing/2014/main" id="{977948F1-D85B-8F6A-479D-C83B18177940}"/>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Container frameworks</a:t>
            </a:r>
            <a:endParaRPr lang="en-US" sz="2800" kern="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6106954" cy="1025761"/>
          </a:xfrm>
          <a:prstGeom prst="rect">
            <a:avLst/>
          </a:prstGeom>
        </p:spPr>
        <p:txBody>
          <a:bodyPr vert="horz" wrap="square" lIns="0" tIns="10001" rIns="0" bIns="0" rtlCol="0">
            <a:spAutoFit/>
          </a:bodyPr>
          <a:lstStyle/>
          <a:p>
            <a:pPr marL="9525">
              <a:spcBef>
                <a:spcPts val="79"/>
              </a:spcBef>
            </a:pPr>
            <a:r>
              <a:rPr sz="3300" spc="-11" dirty="0"/>
              <a:t>Container</a:t>
            </a:r>
            <a:r>
              <a:rPr sz="3300" spc="4" dirty="0"/>
              <a:t> </a:t>
            </a:r>
            <a:r>
              <a:rPr sz="3300" spc="-15" dirty="0"/>
              <a:t>orchestration</a:t>
            </a:r>
            <a:r>
              <a:rPr sz="3300" spc="8" dirty="0"/>
              <a:t> </a:t>
            </a:r>
            <a:r>
              <a:rPr sz="3300" spc="-19" dirty="0"/>
              <a:t>frameworks</a:t>
            </a:r>
            <a:endParaRPr sz="3300"/>
          </a:p>
        </p:txBody>
      </p:sp>
      <p:sp>
        <p:nvSpPr>
          <p:cNvPr id="3" name="object 3"/>
          <p:cNvSpPr txBox="1"/>
          <p:nvPr/>
        </p:nvSpPr>
        <p:spPr>
          <a:xfrm>
            <a:off x="687705" y="1345120"/>
            <a:ext cx="7662386" cy="3185487"/>
          </a:xfrm>
          <a:prstGeom prst="rect">
            <a:avLst/>
          </a:prstGeom>
        </p:spPr>
        <p:txBody>
          <a:bodyPr vert="horz" wrap="square" lIns="0" tIns="45720" rIns="0" bIns="0" rtlCol="0">
            <a:spAutoFit/>
          </a:bodyPr>
          <a:lstStyle/>
          <a:p>
            <a:pPr marL="180975" marR="848201" indent="-171926">
              <a:lnSpc>
                <a:spcPts val="2265"/>
              </a:lnSpc>
              <a:spcBef>
                <a:spcPts val="360"/>
              </a:spcBef>
              <a:buFont typeface="Arial MT"/>
              <a:buChar char="•"/>
              <a:tabLst>
                <a:tab pos="181451" algn="l"/>
              </a:tabLst>
            </a:pPr>
            <a:r>
              <a:rPr sz="2100" spc="-15" dirty="0">
                <a:latin typeface="Calibri"/>
                <a:cs typeface="Calibri"/>
              </a:rPr>
              <a:t>Docker</a:t>
            </a:r>
            <a:r>
              <a:rPr sz="2100" spc="4" dirty="0">
                <a:latin typeface="Calibri"/>
                <a:cs typeface="Calibri"/>
              </a:rPr>
              <a:t> </a:t>
            </a:r>
            <a:r>
              <a:rPr sz="2100" spc="-11" dirty="0">
                <a:latin typeface="Calibri"/>
                <a:cs typeface="Calibri"/>
              </a:rPr>
              <a:t>Swarm,</a:t>
            </a:r>
            <a:r>
              <a:rPr sz="2100" spc="11" dirty="0">
                <a:latin typeface="Calibri"/>
                <a:cs typeface="Calibri"/>
              </a:rPr>
              <a:t> </a:t>
            </a:r>
            <a:r>
              <a:rPr sz="2100" spc="-15" dirty="0">
                <a:latin typeface="Calibri"/>
                <a:cs typeface="Calibri"/>
              </a:rPr>
              <a:t>Kubernetes</a:t>
            </a:r>
            <a:r>
              <a:rPr sz="2100" spc="41" dirty="0">
                <a:latin typeface="Calibri"/>
                <a:cs typeface="Calibri"/>
              </a:rPr>
              <a:t> </a:t>
            </a:r>
            <a:r>
              <a:rPr sz="2100" spc="-4" dirty="0">
                <a:latin typeface="Calibri"/>
                <a:cs typeface="Calibri"/>
              </a:rPr>
              <a:t>–</a:t>
            </a:r>
            <a:r>
              <a:rPr sz="2100" spc="8" dirty="0">
                <a:latin typeface="Calibri"/>
                <a:cs typeface="Calibri"/>
              </a:rPr>
              <a:t> </a:t>
            </a:r>
            <a:r>
              <a:rPr sz="2100" spc="-15" dirty="0">
                <a:latin typeface="Calibri"/>
                <a:cs typeface="Calibri"/>
              </a:rPr>
              <a:t>frameworks</a:t>
            </a:r>
            <a:r>
              <a:rPr sz="2100" spc="8" dirty="0">
                <a:latin typeface="Calibri"/>
                <a:cs typeface="Calibri"/>
              </a:rPr>
              <a:t> </a:t>
            </a:r>
            <a:r>
              <a:rPr sz="2100" spc="-15" dirty="0">
                <a:latin typeface="Calibri"/>
                <a:cs typeface="Calibri"/>
              </a:rPr>
              <a:t>to</a:t>
            </a:r>
            <a:r>
              <a:rPr sz="2100" spc="4" dirty="0">
                <a:latin typeface="Calibri"/>
                <a:cs typeface="Calibri"/>
              </a:rPr>
              <a:t> </a:t>
            </a:r>
            <a:r>
              <a:rPr sz="2100" spc="-8" dirty="0">
                <a:latin typeface="Calibri"/>
                <a:cs typeface="Calibri"/>
              </a:rPr>
              <a:t>manage</a:t>
            </a:r>
            <a:r>
              <a:rPr sz="2100" spc="4" dirty="0">
                <a:latin typeface="Calibri"/>
                <a:cs typeface="Calibri"/>
              </a:rPr>
              <a:t> </a:t>
            </a:r>
            <a:r>
              <a:rPr sz="2100" spc="-8" dirty="0">
                <a:latin typeface="Calibri"/>
                <a:cs typeface="Calibri"/>
              </a:rPr>
              <a:t>multiple </a:t>
            </a:r>
            <a:r>
              <a:rPr sz="2100" spc="-461" dirty="0">
                <a:latin typeface="Calibri"/>
                <a:cs typeface="Calibri"/>
              </a:rPr>
              <a:t> </a:t>
            </a:r>
            <a:r>
              <a:rPr sz="2100" spc="-15" dirty="0">
                <a:latin typeface="Calibri"/>
                <a:cs typeface="Calibri"/>
              </a:rPr>
              <a:t>containers</a:t>
            </a:r>
            <a:r>
              <a:rPr sz="2100" spc="11" dirty="0">
                <a:latin typeface="Calibri"/>
                <a:cs typeface="Calibri"/>
              </a:rPr>
              <a:t> </a:t>
            </a:r>
            <a:r>
              <a:rPr sz="2100" spc="-4" dirty="0">
                <a:latin typeface="Calibri"/>
                <a:cs typeface="Calibri"/>
              </a:rPr>
              <a:t>on</a:t>
            </a:r>
            <a:r>
              <a:rPr sz="2100" spc="4" dirty="0">
                <a:latin typeface="Calibri"/>
                <a:cs typeface="Calibri"/>
              </a:rPr>
              <a:t> </a:t>
            </a:r>
            <a:r>
              <a:rPr sz="2100" spc="-4" dirty="0">
                <a:latin typeface="Calibri"/>
                <a:cs typeface="Calibri"/>
              </a:rPr>
              <a:t>multiple</a:t>
            </a:r>
            <a:r>
              <a:rPr sz="2100" spc="19" dirty="0">
                <a:latin typeface="Calibri"/>
                <a:cs typeface="Calibri"/>
              </a:rPr>
              <a:t> </a:t>
            </a:r>
            <a:r>
              <a:rPr sz="2100" spc="-11" dirty="0">
                <a:latin typeface="Calibri"/>
                <a:cs typeface="Calibri"/>
              </a:rPr>
              <a:t>hosts</a:t>
            </a:r>
            <a:endParaRPr sz="2100">
              <a:latin typeface="Calibri"/>
              <a:cs typeface="Calibri"/>
            </a:endParaRPr>
          </a:p>
          <a:p>
            <a:pPr marL="180975" indent="-171926">
              <a:spcBef>
                <a:spcPts val="476"/>
              </a:spcBef>
              <a:buFont typeface="Arial MT"/>
              <a:buChar char="•"/>
              <a:tabLst>
                <a:tab pos="181451" algn="l"/>
              </a:tabLst>
            </a:pPr>
            <a:r>
              <a:rPr sz="2100" spc="-15" dirty="0">
                <a:latin typeface="Calibri"/>
                <a:cs typeface="Calibri"/>
              </a:rPr>
              <a:t>Kubernetes</a:t>
            </a:r>
            <a:r>
              <a:rPr sz="2100" spc="23" dirty="0">
                <a:latin typeface="Calibri"/>
                <a:cs typeface="Calibri"/>
              </a:rPr>
              <a:t> </a:t>
            </a:r>
            <a:r>
              <a:rPr sz="2100" spc="-4" dirty="0">
                <a:latin typeface="Calibri"/>
                <a:cs typeface="Calibri"/>
              </a:rPr>
              <a:t>–</a:t>
            </a:r>
            <a:r>
              <a:rPr sz="2100" spc="8" dirty="0">
                <a:latin typeface="Calibri"/>
                <a:cs typeface="Calibri"/>
              </a:rPr>
              <a:t> </a:t>
            </a:r>
            <a:r>
              <a:rPr sz="2100" spc="-8" dirty="0">
                <a:latin typeface="Calibri"/>
                <a:cs typeface="Calibri"/>
              </a:rPr>
              <a:t>popular</a:t>
            </a:r>
            <a:r>
              <a:rPr sz="2100" spc="26" dirty="0">
                <a:latin typeface="Calibri"/>
                <a:cs typeface="Calibri"/>
              </a:rPr>
              <a:t> </a:t>
            </a:r>
            <a:r>
              <a:rPr sz="2100" spc="-11" dirty="0">
                <a:latin typeface="Calibri"/>
                <a:cs typeface="Calibri"/>
              </a:rPr>
              <a:t>container</a:t>
            </a:r>
            <a:r>
              <a:rPr sz="2100" dirty="0">
                <a:latin typeface="Calibri"/>
                <a:cs typeface="Calibri"/>
              </a:rPr>
              <a:t> </a:t>
            </a:r>
            <a:r>
              <a:rPr sz="2100" spc="-11" dirty="0">
                <a:latin typeface="Calibri"/>
                <a:cs typeface="Calibri"/>
              </a:rPr>
              <a:t>orchestration</a:t>
            </a:r>
            <a:r>
              <a:rPr sz="2100" spc="19" dirty="0">
                <a:latin typeface="Calibri"/>
                <a:cs typeface="Calibri"/>
              </a:rPr>
              <a:t> </a:t>
            </a:r>
            <a:r>
              <a:rPr sz="2100" spc="-11" dirty="0">
                <a:latin typeface="Calibri"/>
                <a:cs typeface="Calibri"/>
              </a:rPr>
              <a:t>framework</a:t>
            </a:r>
            <a:endParaRPr sz="2100">
              <a:latin typeface="Calibri"/>
              <a:cs typeface="Calibri"/>
            </a:endParaRPr>
          </a:p>
          <a:p>
            <a:pPr marL="523875" lvl="1" indent="-171926">
              <a:spcBef>
                <a:spcPts val="172"/>
              </a:spcBef>
              <a:buFont typeface="Arial MT"/>
              <a:buChar char="•"/>
              <a:tabLst>
                <a:tab pos="524351" algn="l"/>
              </a:tabLst>
            </a:pPr>
            <a:r>
              <a:rPr dirty="0">
                <a:latin typeface="Calibri"/>
                <a:cs typeface="Calibri"/>
              </a:rPr>
              <a:t>Runs</a:t>
            </a:r>
            <a:r>
              <a:rPr spc="-4" dirty="0">
                <a:latin typeface="Calibri"/>
                <a:cs typeface="Calibri"/>
              </a:rPr>
              <a:t> </a:t>
            </a:r>
            <a:r>
              <a:rPr spc="-11" dirty="0">
                <a:latin typeface="Calibri"/>
                <a:cs typeface="Calibri"/>
              </a:rPr>
              <a:t>over</a:t>
            </a:r>
            <a:r>
              <a:rPr spc="4" dirty="0">
                <a:latin typeface="Calibri"/>
                <a:cs typeface="Calibri"/>
              </a:rPr>
              <a:t> </a:t>
            </a:r>
            <a:r>
              <a:rPr dirty="0">
                <a:latin typeface="Calibri"/>
                <a:cs typeface="Calibri"/>
              </a:rPr>
              <a:t>multiple</a:t>
            </a:r>
            <a:r>
              <a:rPr spc="-8" dirty="0">
                <a:latin typeface="Calibri"/>
                <a:cs typeface="Calibri"/>
              </a:rPr>
              <a:t> </a:t>
            </a:r>
            <a:r>
              <a:rPr spc="-11" dirty="0">
                <a:latin typeface="Calibri"/>
                <a:cs typeface="Calibri"/>
              </a:rPr>
              <a:t>physical</a:t>
            </a:r>
            <a:r>
              <a:rPr spc="-8" dirty="0">
                <a:latin typeface="Calibri"/>
                <a:cs typeface="Calibri"/>
              </a:rPr>
              <a:t> </a:t>
            </a:r>
            <a:r>
              <a:rPr spc="-4" dirty="0">
                <a:latin typeface="Calibri"/>
                <a:cs typeface="Calibri"/>
              </a:rPr>
              <a:t>machines</a:t>
            </a:r>
            <a:r>
              <a:rPr spc="-8" dirty="0">
                <a:latin typeface="Calibri"/>
                <a:cs typeface="Calibri"/>
              </a:rPr>
              <a:t> </a:t>
            </a:r>
            <a:r>
              <a:rPr spc="-4" dirty="0">
                <a:latin typeface="Calibri"/>
                <a:cs typeface="Calibri"/>
              </a:rPr>
              <a:t>("nodes") </a:t>
            </a:r>
            <a:r>
              <a:rPr dirty="0">
                <a:latin typeface="Calibri"/>
                <a:cs typeface="Calibri"/>
              </a:rPr>
              <a:t>each</a:t>
            </a:r>
            <a:r>
              <a:rPr spc="-15" dirty="0">
                <a:latin typeface="Calibri"/>
                <a:cs typeface="Calibri"/>
              </a:rPr>
              <a:t> </a:t>
            </a:r>
            <a:r>
              <a:rPr dirty="0">
                <a:latin typeface="Calibri"/>
                <a:cs typeface="Calibri"/>
              </a:rPr>
              <a:t>with</a:t>
            </a:r>
            <a:r>
              <a:rPr spc="-4" dirty="0">
                <a:latin typeface="Calibri"/>
                <a:cs typeface="Calibri"/>
              </a:rPr>
              <a:t> </a:t>
            </a:r>
            <a:r>
              <a:rPr dirty="0">
                <a:latin typeface="Calibri"/>
                <a:cs typeface="Calibri"/>
              </a:rPr>
              <a:t>multiple</a:t>
            </a:r>
            <a:r>
              <a:rPr spc="-11" dirty="0">
                <a:latin typeface="Calibri"/>
                <a:cs typeface="Calibri"/>
              </a:rPr>
              <a:t> "pods“</a:t>
            </a:r>
            <a:endParaRPr>
              <a:latin typeface="Calibri"/>
              <a:cs typeface="Calibri"/>
            </a:endParaRPr>
          </a:p>
          <a:p>
            <a:pPr marL="523875" marR="3810" lvl="1" indent="-171450">
              <a:lnSpc>
                <a:spcPts val="1943"/>
              </a:lnSpc>
              <a:spcBef>
                <a:spcPts val="409"/>
              </a:spcBef>
              <a:buFont typeface="Arial MT"/>
              <a:buChar char="•"/>
              <a:tabLst>
                <a:tab pos="524351" algn="l"/>
              </a:tabLst>
            </a:pPr>
            <a:r>
              <a:rPr dirty="0">
                <a:latin typeface="Calibri"/>
                <a:cs typeface="Calibri"/>
              </a:rPr>
              <a:t>A </a:t>
            </a:r>
            <a:r>
              <a:rPr spc="-4" dirty="0">
                <a:latin typeface="Calibri"/>
                <a:cs typeface="Calibri"/>
              </a:rPr>
              <a:t>pod </a:t>
            </a:r>
            <a:r>
              <a:rPr spc="-8" dirty="0">
                <a:latin typeface="Calibri"/>
                <a:cs typeface="Calibri"/>
              </a:rPr>
              <a:t>contains </a:t>
            </a:r>
            <a:r>
              <a:rPr spc="-4" dirty="0">
                <a:latin typeface="Calibri"/>
                <a:cs typeface="Calibri"/>
              </a:rPr>
              <a:t>one or </a:t>
            </a:r>
            <a:r>
              <a:rPr spc="-8" dirty="0">
                <a:latin typeface="Calibri"/>
                <a:cs typeface="Calibri"/>
              </a:rPr>
              <a:t>more </a:t>
            </a:r>
            <a:r>
              <a:rPr spc="-11" dirty="0">
                <a:latin typeface="Calibri"/>
                <a:cs typeface="Calibri"/>
              </a:rPr>
              <a:t>containers </a:t>
            </a:r>
            <a:r>
              <a:rPr dirty="0">
                <a:latin typeface="Calibri"/>
                <a:cs typeface="Calibri"/>
              </a:rPr>
              <a:t>within the </a:t>
            </a:r>
            <a:r>
              <a:rPr spc="-4" dirty="0">
                <a:latin typeface="Calibri"/>
                <a:cs typeface="Calibri"/>
              </a:rPr>
              <a:t>same </a:t>
            </a:r>
            <a:r>
              <a:rPr spc="-8" dirty="0">
                <a:latin typeface="Calibri"/>
                <a:cs typeface="Calibri"/>
              </a:rPr>
              <a:t>network </a:t>
            </a:r>
            <a:r>
              <a:rPr spc="-4" dirty="0">
                <a:latin typeface="Calibri"/>
                <a:cs typeface="Calibri"/>
              </a:rPr>
              <a:t>namespace, </a:t>
            </a:r>
            <a:r>
              <a:rPr spc="-398" dirty="0">
                <a:latin typeface="Calibri"/>
                <a:cs typeface="Calibri"/>
              </a:rPr>
              <a:t> </a:t>
            </a:r>
            <a:r>
              <a:rPr dirty="0">
                <a:latin typeface="Calibri"/>
                <a:cs typeface="Calibri"/>
              </a:rPr>
              <a:t>with</a:t>
            </a:r>
            <a:r>
              <a:rPr spc="-15" dirty="0">
                <a:latin typeface="Calibri"/>
                <a:cs typeface="Calibri"/>
              </a:rPr>
              <a:t> </a:t>
            </a:r>
            <a:r>
              <a:rPr dirty="0">
                <a:latin typeface="Calibri"/>
                <a:cs typeface="Calibri"/>
              </a:rPr>
              <a:t>the </a:t>
            </a:r>
            <a:r>
              <a:rPr spc="-4" dirty="0">
                <a:latin typeface="Calibri"/>
                <a:cs typeface="Calibri"/>
              </a:rPr>
              <a:t>same</a:t>
            </a:r>
            <a:r>
              <a:rPr spc="-8" dirty="0">
                <a:latin typeface="Calibri"/>
                <a:cs typeface="Calibri"/>
              </a:rPr>
              <a:t> </a:t>
            </a:r>
            <a:r>
              <a:rPr dirty="0">
                <a:latin typeface="Calibri"/>
                <a:cs typeface="Calibri"/>
              </a:rPr>
              <a:t>IP</a:t>
            </a:r>
            <a:r>
              <a:rPr spc="-8" dirty="0">
                <a:latin typeface="Calibri"/>
                <a:cs typeface="Calibri"/>
              </a:rPr>
              <a:t> </a:t>
            </a:r>
            <a:r>
              <a:rPr spc="-4" dirty="0">
                <a:latin typeface="Calibri"/>
                <a:cs typeface="Calibri"/>
              </a:rPr>
              <a:t>address</a:t>
            </a:r>
            <a:endParaRPr>
              <a:latin typeface="Calibri"/>
              <a:cs typeface="Calibri"/>
            </a:endParaRPr>
          </a:p>
          <a:p>
            <a:pPr marL="523875" marR="951548" lvl="1" indent="-171450">
              <a:lnSpc>
                <a:spcPts val="1943"/>
              </a:lnSpc>
              <a:spcBef>
                <a:spcPts val="382"/>
              </a:spcBef>
              <a:buFont typeface="Arial MT"/>
              <a:buChar char="•"/>
              <a:tabLst>
                <a:tab pos="524351" algn="l"/>
              </a:tabLst>
            </a:pPr>
            <a:r>
              <a:rPr spc="-15" dirty="0">
                <a:latin typeface="Calibri"/>
                <a:cs typeface="Calibri"/>
              </a:rPr>
              <a:t>Pod </a:t>
            </a:r>
            <a:r>
              <a:rPr dirty="0">
                <a:latin typeface="Calibri"/>
                <a:cs typeface="Calibri"/>
              </a:rPr>
              <a:t>is a tier </a:t>
            </a:r>
            <a:r>
              <a:rPr spc="-4" dirty="0">
                <a:latin typeface="Calibri"/>
                <a:cs typeface="Calibri"/>
              </a:rPr>
              <a:t>of </a:t>
            </a:r>
            <a:r>
              <a:rPr dirty="0">
                <a:latin typeface="Calibri"/>
                <a:cs typeface="Calibri"/>
              </a:rPr>
              <a:t>a </a:t>
            </a:r>
            <a:r>
              <a:rPr spc="-4" dirty="0">
                <a:latin typeface="Calibri"/>
                <a:cs typeface="Calibri"/>
              </a:rPr>
              <a:t>multi-tier application </a:t>
            </a:r>
            <a:r>
              <a:rPr dirty="0">
                <a:latin typeface="Calibri"/>
                <a:cs typeface="Calibri"/>
              </a:rPr>
              <a:t>(e.g., </a:t>
            </a:r>
            <a:r>
              <a:rPr spc="-8" dirty="0">
                <a:latin typeface="Calibri"/>
                <a:cs typeface="Calibri"/>
              </a:rPr>
              <a:t>"frontend", "backend", </a:t>
            </a:r>
            <a:r>
              <a:rPr spc="-398" dirty="0">
                <a:latin typeface="Calibri"/>
                <a:cs typeface="Calibri"/>
              </a:rPr>
              <a:t> </a:t>
            </a:r>
            <a:r>
              <a:rPr spc="-4" dirty="0">
                <a:latin typeface="Calibri"/>
                <a:cs typeface="Calibri"/>
              </a:rPr>
              <a:t>"database", "webserver")</a:t>
            </a:r>
            <a:endParaRPr>
              <a:latin typeface="Calibri"/>
              <a:cs typeface="Calibri"/>
            </a:endParaRPr>
          </a:p>
          <a:p>
            <a:pPr marL="523875" marR="107156" lvl="1" indent="-171450" algn="just">
              <a:lnSpc>
                <a:spcPts val="1943"/>
              </a:lnSpc>
              <a:spcBef>
                <a:spcPts val="371"/>
              </a:spcBef>
              <a:buFont typeface="Arial MT"/>
              <a:buChar char="•"/>
              <a:tabLst>
                <a:tab pos="524351" algn="l"/>
              </a:tabLst>
            </a:pPr>
            <a:r>
              <a:rPr spc="-8" dirty="0">
                <a:latin typeface="Calibri"/>
                <a:cs typeface="Calibri"/>
              </a:rPr>
              <a:t>Kubernetes </a:t>
            </a:r>
            <a:r>
              <a:rPr spc="-4" dirty="0">
                <a:latin typeface="Calibri"/>
                <a:cs typeface="Calibri"/>
              </a:rPr>
              <a:t>manages </a:t>
            </a:r>
            <a:r>
              <a:rPr dirty="0">
                <a:latin typeface="Calibri"/>
                <a:cs typeface="Calibri"/>
              </a:rPr>
              <a:t>multiple </a:t>
            </a:r>
            <a:r>
              <a:rPr spc="-4" dirty="0">
                <a:latin typeface="Calibri"/>
                <a:cs typeface="Calibri"/>
              </a:rPr>
              <a:t>nodes </a:t>
            </a:r>
            <a:r>
              <a:rPr dirty="0">
                <a:latin typeface="Calibri"/>
                <a:cs typeface="Calibri"/>
              </a:rPr>
              <a:t>and their </a:t>
            </a:r>
            <a:r>
              <a:rPr spc="-4" dirty="0">
                <a:latin typeface="Calibri"/>
                <a:cs typeface="Calibri"/>
              </a:rPr>
              <a:t>pods, </a:t>
            </a:r>
            <a:r>
              <a:rPr dirty="0">
                <a:latin typeface="Calibri"/>
                <a:cs typeface="Calibri"/>
              </a:rPr>
              <a:t>e.g., </a:t>
            </a:r>
            <a:r>
              <a:rPr spc="-8" dirty="0">
                <a:latin typeface="Calibri"/>
                <a:cs typeface="Calibri"/>
              </a:rPr>
              <a:t>instantiating </a:t>
            </a:r>
            <a:r>
              <a:rPr spc="-4" dirty="0">
                <a:latin typeface="Calibri"/>
                <a:cs typeface="Calibri"/>
              </a:rPr>
              <a:t>pods </a:t>
            </a:r>
            <a:r>
              <a:rPr spc="-398" dirty="0">
                <a:latin typeface="Calibri"/>
                <a:cs typeface="Calibri"/>
              </a:rPr>
              <a:t> </a:t>
            </a:r>
            <a:r>
              <a:rPr spc="-4" dirty="0">
                <a:latin typeface="Calibri"/>
                <a:cs typeface="Calibri"/>
              </a:rPr>
              <a:t>on </a:t>
            </a:r>
            <a:r>
              <a:rPr spc="-8" dirty="0">
                <a:latin typeface="Calibri"/>
                <a:cs typeface="Calibri"/>
              </a:rPr>
              <a:t>free </a:t>
            </a:r>
            <a:r>
              <a:rPr spc="-4" dirty="0">
                <a:latin typeface="Calibri"/>
                <a:cs typeface="Calibri"/>
              </a:rPr>
              <a:t>nodes, auto-scaling pods </a:t>
            </a:r>
            <a:r>
              <a:rPr dirty="0">
                <a:latin typeface="Calibri"/>
                <a:cs typeface="Calibri"/>
              </a:rPr>
              <a:t>when load </a:t>
            </a:r>
            <a:r>
              <a:rPr spc="-4" dirty="0">
                <a:latin typeface="Calibri"/>
                <a:cs typeface="Calibri"/>
              </a:rPr>
              <a:t>increases, </a:t>
            </a:r>
            <a:r>
              <a:rPr spc="-8" dirty="0">
                <a:latin typeface="Calibri"/>
                <a:cs typeface="Calibri"/>
              </a:rPr>
              <a:t>restarting </a:t>
            </a:r>
            <a:r>
              <a:rPr spc="-4" dirty="0">
                <a:latin typeface="Calibri"/>
                <a:cs typeface="Calibri"/>
              </a:rPr>
              <a:t>pods </a:t>
            </a:r>
            <a:r>
              <a:rPr dirty="0">
                <a:latin typeface="Calibri"/>
                <a:cs typeface="Calibri"/>
              </a:rPr>
              <a:t>when </a:t>
            </a:r>
            <a:r>
              <a:rPr spc="-398" dirty="0">
                <a:latin typeface="Calibri"/>
                <a:cs typeface="Calibri"/>
              </a:rPr>
              <a:t> </a:t>
            </a:r>
            <a:r>
              <a:rPr spc="-4" dirty="0">
                <a:latin typeface="Calibri"/>
                <a:cs typeface="Calibri"/>
              </a:rPr>
              <a:t>they</a:t>
            </a:r>
            <a:r>
              <a:rPr spc="-11" dirty="0">
                <a:latin typeface="Calibri"/>
                <a:cs typeface="Calibri"/>
              </a:rPr>
              <a:t> </a:t>
            </a:r>
            <a:r>
              <a:rPr spc="-8" dirty="0">
                <a:latin typeface="Calibri"/>
                <a:cs typeface="Calibri"/>
              </a:rPr>
              <a:t>crash,</a:t>
            </a:r>
            <a:r>
              <a:rPr spc="-15" dirty="0">
                <a:latin typeface="Calibri"/>
                <a:cs typeface="Calibri"/>
              </a:rPr>
              <a:t> </a:t>
            </a:r>
            <a:r>
              <a:rPr spc="-8" dirty="0">
                <a:latin typeface="Calibri"/>
                <a:cs typeface="Calibri"/>
              </a:rPr>
              <a:t>etc.</a:t>
            </a:r>
            <a:endParaRPr>
              <a:latin typeface="Calibri"/>
              <a:cs typeface="Calibri"/>
            </a:endParaRPr>
          </a:p>
        </p:txBody>
      </p:sp>
      <p:sp>
        <p:nvSpPr>
          <p:cNvPr id="4" name="object 2">
            <a:extLst>
              <a:ext uri="{FF2B5EF4-FFF2-40B4-BE49-F238E27FC236}">
                <a16:creationId xmlns:a16="http://schemas.microsoft.com/office/drawing/2014/main" id="{7A58952B-5C7B-5058-494C-332599958AA9}"/>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Container orchestration frameworks</a:t>
            </a:r>
            <a:endParaRPr lang="en-US" sz="2800" kern="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02D69-F3E3-6399-51A2-5243281AAE76}"/>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529BB423-E986-37E5-C292-17DC018B7F45}"/>
              </a:ext>
            </a:extLst>
          </p:cNvPr>
          <p:cNvSpPr txBox="1">
            <a:spLocks noGrp="1"/>
          </p:cNvSpPr>
          <p:nvPr>
            <p:ph type="title"/>
          </p:nvPr>
        </p:nvSpPr>
        <p:spPr>
          <a:xfrm>
            <a:off x="687705" y="457257"/>
            <a:ext cx="6106954" cy="1025761"/>
          </a:xfrm>
          <a:prstGeom prst="rect">
            <a:avLst/>
          </a:prstGeom>
        </p:spPr>
        <p:txBody>
          <a:bodyPr vert="horz" wrap="square" lIns="0" tIns="10001" rIns="0" bIns="0" rtlCol="0">
            <a:spAutoFit/>
          </a:bodyPr>
          <a:lstStyle/>
          <a:p>
            <a:pPr marL="9525">
              <a:spcBef>
                <a:spcPts val="79"/>
              </a:spcBef>
            </a:pPr>
            <a:r>
              <a:rPr sz="3300" spc="-11" dirty="0"/>
              <a:t>Container</a:t>
            </a:r>
            <a:r>
              <a:rPr sz="3300" spc="4" dirty="0"/>
              <a:t> </a:t>
            </a:r>
            <a:r>
              <a:rPr sz="3300" spc="-15" dirty="0"/>
              <a:t>orchestration</a:t>
            </a:r>
            <a:r>
              <a:rPr sz="3300" spc="8" dirty="0"/>
              <a:t> </a:t>
            </a:r>
            <a:r>
              <a:rPr sz="3300" spc="-19" dirty="0"/>
              <a:t>frameworks</a:t>
            </a:r>
            <a:endParaRPr sz="3300"/>
          </a:p>
        </p:txBody>
      </p:sp>
      <p:sp>
        <p:nvSpPr>
          <p:cNvPr id="3" name="object 3">
            <a:extLst>
              <a:ext uri="{FF2B5EF4-FFF2-40B4-BE49-F238E27FC236}">
                <a16:creationId xmlns:a16="http://schemas.microsoft.com/office/drawing/2014/main" id="{00447631-6914-15D3-DB04-6B72CFD9B9EE}"/>
              </a:ext>
            </a:extLst>
          </p:cNvPr>
          <p:cNvSpPr txBox="1"/>
          <p:nvPr/>
        </p:nvSpPr>
        <p:spPr>
          <a:xfrm>
            <a:off x="609600" y="979919"/>
            <a:ext cx="7662386" cy="3931846"/>
          </a:xfrm>
          <a:prstGeom prst="rect">
            <a:avLst/>
          </a:prstGeom>
        </p:spPr>
        <p:txBody>
          <a:bodyPr vert="horz" wrap="square" lIns="0" tIns="45720" rIns="0" bIns="0" rtlCol="0">
            <a:spAutoFit/>
          </a:bodyPr>
          <a:lstStyle/>
          <a:p>
            <a:pPr marL="180975" marR="848201" indent="-171926">
              <a:lnSpc>
                <a:spcPts val="2265"/>
              </a:lnSpc>
              <a:spcBef>
                <a:spcPts val="360"/>
              </a:spcBef>
              <a:buFont typeface="Arial MT"/>
              <a:buChar char="•"/>
              <a:tabLst>
                <a:tab pos="181451" algn="l"/>
              </a:tabLst>
            </a:pPr>
            <a:r>
              <a:rPr lang="en-US" dirty="0">
                <a:latin typeface="Calibri"/>
                <a:cs typeface="Calibri"/>
              </a:rPr>
              <a:t>Run Different Linux Distributions on the Same Host</a:t>
            </a:r>
          </a:p>
          <a:p>
            <a:pPr marL="638175" marR="848201" lvl="1" indent="-171926">
              <a:lnSpc>
                <a:spcPts val="2265"/>
              </a:lnSpc>
              <a:spcBef>
                <a:spcPts val="360"/>
              </a:spcBef>
              <a:buFont typeface="Arial MT"/>
              <a:buChar char="•"/>
              <a:tabLst>
                <a:tab pos="181451" algn="l"/>
              </a:tabLst>
            </a:pPr>
            <a:r>
              <a:rPr lang="en-US" dirty="0">
                <a:latin typeface="Calibri"/>
                <a:cs typeface="Calibri"/>
              </a:rPr>
              <a:t>Example: You can run an Ubuntu container on a Red Hat or Alpine Linux host.</a:t>
            </a:r>
          </a:p>
          <a:p>
            <a:pPr marL="180975" marR="848201" indent="-171926">
              <a:lnSpc>
                <a:spcPts val="2265"/>
              </a:lnSpc>
              <a:spcBef>
                <a:spcPts val="360"/>
              </a:spcBef>
              <a:buFont typeface="Arial MT"/>
              <a:buChar char="•"/>
              <a:tabLst>
                <a:tab pos="181451" algn="l"/>
              </a:tabLst>
            </a:pPr>
            <a:r>
              <a:rPr lang="en-US" dirty="0">
                <a:latin typeface="Calibri"/>
                <a:cs typeface="Calibri"/>
              </a:rPr>
              <a:t>Run Applications with Different Dependencies</a:t>
            </a:r>
          </a:p>
          <a:p>
            <a:pPr marL="638175" marR="848201" lvl="1" indent="-171926">
              <a:lnSpc>
                <a:spcPts val="2265"/>
              </a:lnSpc>
              <a:spcBef>
                <a:spcPts val="360"/>
              </a:spcBef>
              <a:buFont typeface="Arial MT"/>
              <a:buChar char="•"/>
              <a:tabLst>
                <a:tab pos="181451" algn="l"/>
              </a:tabLst>
            </a:pPr>
            <a:r>
              <a:rPr lang="en-US" dirty="0">
                <a:latin typeface="Calibri"/>
                <a:cs typeface="Calibri"/>
              </a:rPr>
              <a:t>Each container can have its own set of libraries and binaries.</a:t>
            </a:r>
          </a:p>
          <a:p>
            <a:pPr marL="638175" marR="848201" lvl="1" indent="-171926">
              <a:lnSpc>
                <a:spcPts val="2265"/>
              </a:lnSpc>
              <a:spcBef>
                <a:spcPts val="360"/>
              </a:spcBef>
              <a:buFont typeface="Arial MT"/>
              <a:buChar char="•"/>
              <a:tabLst>
                <a:tab pos="181451" algn="l"/>
              </a:tabLst>
            </a:pPr>
            <a:r>
              <a:rPr lang="en-US" dirty="0">
                <a:latin typeface="Calibri"/>
                <a:cs typeface="Calibri"/>
              </a:rPr>
              <a:t>Example: One container can run Python 3.9, while another runs Python 3.11, even if the host does not have Python installed at all.</a:t>
            </a:r>
          </a:p>
          <a:p>
            <a:pPr marL="180975" marR="848201" indent="-171926">
              <a:lnSpc>
                <a:spcPts val="2265"/>
              </a:lnSpc>
              <a:spcBef>
                <a:spcPts val="360"/>
              </a:spcBef>
              <a:buFont typeface="Arial MT"/>
              <a:buChar char="•"/>
              <a:tabLst>
                <a:tab pos="181451" algn="l"/>
              </a:tabLst>
            </a:pPr>
            <a:r>
              <a:rPr lang="en-US" dirty="0">
                <a:latin typeface="Calibri"/>
                <a:cs typeface="Calibri"/>
              </a:rPr>
              <a:t>Use the Host’s Hardware &amp; System Calls </a:t>
            </a:r>
          </a:p>
          <a:p>
            <a:pPr marL="638175" marR="848201" lvl="1" indent="-171926">
              <a:lnSpc>
                <a:spcPts val="2265"/>
              </a:lnSpc>
              <a:spcBef>
                <a:spcPts val="360"/>
              </a:spcBef>
              <a:buFont typeface="Arial MT"/>
              <a:buChar char="•"/>
              <a:tabLst>
                <a:tab pos="181451" algn="l"/>
              </a:tabLst>
            </a:pPr>
            <a:r>
              <a:rPr lang="en-US" dirty="0">
                <a:latin typeface="Calibri"/>
                <a:cs typeface="Calibri"/>
              </a:rPr>
              <a:t>Containers can access network interfaces, storage, and CPUs as if they were directly running on the host. </a:t>
            </a:r>
          </a:p>
          <a:p>
            <a:pPr marL="638175" marR="848201" lvl="1" indent="-171926">
              <a:lnSpc>
                <a:spcPts val="2265"/>
              </a:lnSpc>
              <a:spcBef>
                <a:spcPts val="360"/>
              </a:spcBef>
              <a:buFont typeface="Arial MT"/>
              <a:buChar char="•"/>
              <a:tabLst>
                <a:tab pos="181451" algn="l"/>
              </a:tabLst>
            </a:pPr>
            <a:r>
              <a:rPr lang="en-US" dirty="0">
                <a:latin typeface="Calibri"/>
                <a:cs typeface="Calibri"/>
              </a:rPr>
              <a:t>Example: A TensorFlow container can access the host’s GPU using NVIDIA drivers.</a:t>
            </a:r>
          </a:p>
        </p:txBody>
      </p:sp>
      <p:sp>
        <p:nvSpPr>
          <p:cNvPr id="4" name="object 2">
            <a:extLst>
              <a:ext uri="{FF2B5EF4-FFF2-40B4-BE49-F238E27FC236}">
                <a16:creationId xmlns:a16="http://schemas.microsoft.com/office/drawing/2014/main" id="{3F5C7BE0-B870-9A18-99E7-204587755B2C}"/>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dirty="0">
                <a:solidFill>
                  <a:schemeClr val="tx1"/>
                </a:solidFill>
              </a:rPr>
              <a:t>What Containers CAN Do</a:t>
            </a:r>
          </a:p>
        </p:txBody>
      </p:sp>
    </p:spTree>
    <p:extLst>
      <p:ext uri="{BB962C8B-B14F-4D97-AF65-F5344CB8AC3E}">
        <p14:creationId xmlns:p14="http://schemas.microsoft.com/office/powerpoint/2010/main" val="336892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531307" y="1268016"/>
            <a:ext cx="7984043" cy="3399234"/>
          </a:xfrm>
        </p:spPr>
        <p:txBody>
          <a:bodyPr>
            <a:normAutofit/>
          </a:bodyPr>
          <a:lstStyle/>
          <a:p>
            <a:pPr>
              <a:defRPr/>
            </a:pPr>
            <a:r>
              <a:rPr lang="en-US" dirty="0"/>
              <a:t>First VM architected by IBM in 1972 VM/370 to provide full VM of mainframe machine</a:t>
            </a:r>
          </a:p>
          <a:p>
            <a:pPr>
              <a:defRPr/>
            </a:pPr>
            <a:r>
              <a:rPr lang="en-US" dirty="0"/>
              <a:t>- 1997 Virtual PC for Mac by Connectix</a:t>
            </a:r>
          </a:p>
          <a:p>
            <a:pPr>
              <a:defRPr/>
            </a:pPr>
            <a:r>
              <a:rPr lang="en-US" dirty="0"/>
              <a:t>- 1999 VMware’s VMware Virtual Platform</a:t>
            </a:r>
          </a:p>
          <a:p>
            <a:pPr>
              <a:defRPr/>
            </a:pPr>
            <a:r>
              <a:rPr lang="en-US" dirty="0"/>
              <a:t>- 2003 Open Source hypervisor Xen</a:t>
            </a:r>
          </a:p>
          <a:p>
            <a:pPr>
              <a:defRPr/>
            </a:pPr>
            <a:r>
              <a:rPr lang="en-US" dirty="0"/>
              <a:t>- 2005 VMware Player – free VM player</a:t>
            </a:r>
          </a:p>
          <a:p>
            <a:pPr>
              <a:defRPr/>
            </a:pPr>
            <a:r>
              <a:rPr lang="en-US" dirty="0"/>
              <a:t>- 2007 VirtualBox</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4" name="object 2">
            <a:extLst>
              <a:ext uri="{FF2B5EF4-FFF2-40B4-BE49-F238E27FC236}">
                <a16:creationId xmlns:a16="http://schemas.microsoft.com/office/drawing/2014/main" id="{B6D87A81-CE39-455E-E59D-286C5999FE96}"/>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History</a:t>
            </a:r>
            <a:endParaRPr lang="en-US" sz="2800" kern="0" dirty="0"/>
          </a:p>
        </p:txBody>
      </p:sp>
    </p:spTree>
    <p:extLst>
      <p:ext uri="{BB962C8B-B14F-4D97-AF65-F5344CB8AC3E}">
        <p14:creationId xmlns:p14="http://schemas.microsoft.com/office/powerpoint/2010/main" val="3872065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7705" y="457257"/>
            <a:ext cx="1621631" cy="1025761"/>
          </a:xfrm>
          <a:prstGeom prst="rect">
            <a:avLst/>
          </a:prstGeom>
        </p:spPr>
        <p:txBody>
          <a:bodyPr vert="horz" wrap="square" lIns="0" tIns="10001" rIns="0" bIns="0" rtlCol="0">
            <a:spAutoFit/>
          </a:bodyPr>
          <a:lstStyle/>
          <a:p>
            <a:pPr marL="9525">
              <a:spcBef>
                <a:spcPts val="79"/>
              </a:spcBef>
            </a:pPr>
            <a:r>
              <a:rPr sz="3300" dirty="0"/>
              <a:t>Summa</a:t>
            </a:r>
            <a:r>
              <a:rPr sz="3300" spc="15" dirty="0"/>
              <a:t>r</a:t>
            </a:r>
            <a:r>
              <a:rPr sz="3300" dirty="0"/>
              <a:t>y</a:t>
            </a:r>
            <a:endParaRPr sz="3300"/>
          </a:p>
        </p:txBody>
      </p:sp>
      <p:sp>
        <p:nvSpPr>
          <p:cNvPr id="3" name="object 3"/>
          <p:cNvSpPr txBox="1"/>
          <p:nvPr/>
        </p:nvSpPr>
        <p:spPr>
          <a:xfrm>
            <a:off x="687705" y="1123950"/>
            <a:ext cx="7550468" cy="2774799"/>
          </a:xfrm>
          <a:prstGeom prst="rect">
            <a:avLst/>
          </a:prstGeom>
        </p:spPr>
        <p:txBody>
          <a:bodyPr vert="horz" wrap="square" lIns="0" tIns="73343" rIns="0" bIns="0" rtlCol="0">
            <a:spAutoFit/>
          </a:bodyPr>
          <a:lstStyle/>
          <a:p>
            <a:pPr marL="180975" indent="-171926">
              <a:spcBef>
                <a:spcPts val="578"/>
              </a:spcBef>
              <a:buFont typeface="Arial MT"/>
              <a:buChar char="•"/>
              <a:tabLst>
                <a:tab pos="181451" algn="l"/>
              </a:tabLst>
            </a:pPr>
            <a:r>
              <a:rPr sz="2100" spc="-15" dirty="0">
                <a:latin typeface="Calibri"/>
                <a:cs typeface="Calibri"/>
              </a:rPr>
              <a:t>Containers</a:t>
            </a:r>
            <a:r>
              <a:rPr sz="2100" spc="26" dirty="0">
                <a:latin typeface="Calibri"/>
                <a:cs typeface="Calibri"/>
              </a:rPr>
              <a:t> </a:t>
            </a:r>
            <a:r>
              <a:rPr sz="2100" spc="-15" dirty="0">
                <a:latin typeface="Calibri"/>
                <a:cs typeface="Calibri"/>
              </a:rPr>
              <a:t>provide</a:t>
            </a:r>
            <a:r>
              <a:rPr sz="2100" spc="34" dirty="0">
                <a:latin typeface="Calibri"/>
                <a:cs typeface="Calibri"/>
              </a:rPr>
              <a:t> </a:t>
            </a:r>
            <a:r>
              <a:rPr sz="2100" spc="-11" dirty="0">
                <a:latin typeface="Calibri"/>
                <a:cs typeface="Calibri"/>
              </a:rPr>
              <a:t>lightweight</a:t>
            </a:r>
            <a:r>
              <a:rPr sz="2100" spc="15" dirty="0">
                <a:latin typeface="Calibri"/>
                <a:cs typeface="Calibri"/>
              </a:rPr>
              <a:t> </a:t>
            </a:r>
            <a:r>
              <a:rPr sz="2100" spc="-8" dirty="0">
                <a:latin typeface="Calibri"/>
                <a:cs typeface="Calibri"/>
              </a:rPr>
              <a:t>isolation</a:t>
            </a:r>
            <a:r>
              <a:rPr sz="2100" spc="11" dirty="0">
                <a:latin typeface="Calibri"/>
                <a:cs typeface="Calibri"/>
              </a:rPr>
              <a:t> </a:t>
            </a:r>
            <a:r>
              <a:rPr sz="2100" spc="-4" dirty="0">
                <a:latin typeface="Calibri"/>
                <a:cs typeface="Calibri"/>
              </a:rPr>
              <a:t>with</a:t>
            </a:r>
            <a:r>
              <a:rPr sz="2100" spc="11" dirty="0">
                <a:latin typeface="Calibri"/>
                <a:cs typeface="Calibri"/>
              </a:rPr>
              <a:t> </a:t>
            </a:r>
            <a:r>
              <a:rPr sz="2100" spc="-8" dirty="0">
                <a:latin typeface="Calibri"/>
                <a:cs typeface="Calibri"/>
              </a:rPr>
              <a:t>lower</a:t>
            </a:r>
            <a:r>
              <a:rPr sz="2100" spc="11" dirty="0">
                <a:latin typeface="Calibri"/>
                <a:cs typeface="Calibri"/>
              </a:rPr>
              <a:t> </a:t>
            </a:r>
            <a:r>
              <a:rPr sz="2100" spc="-8" dirty="0">
                <a:latin typeface="Calibri"/>
                <a:cs typeface="Calibri"/>
              </a:rPr>
              <a:t>overhead</a:t>
            </a:r>
            <a:endParaRPr sz="2100" dirty="0">
              <a:latin typeface="Calibri"/>
              <a:cs typeface="Calibri"/>
            </a:endParaRPr>
          </a:p>
          <a:p>
            <a:pPr marL="180975" marR="46196" indent="-171926">
              <a:lnSpc>
                <a:spcPts val="2273"/>
              </a:lnSpc>
              <a:spcBef>
                <a:spcPts val="784"/>
              </a:spcBef>
              <a:buFont typeface="Arial MT"/>
              <a:buChar char="•"/>
              <a:tabLst>
                <a:tab pos="181451" algn="l"/>
              </a:tabLst>
            </a:pPr>
            <a:r>
              <a:rPr sz="2100" spc="-15" dirty="0">
                <a:latin typeface="Calibri"/>
                <a:cs typeface="Calibri"/>
              </a:rPr>
              <a:t>Containers</a:t>
            </a:r>
            <a:r>
              <a:rPr sz="2100" spc="19" dirty="0">
                <a:latin typeface="Calibri"/>
                <a:cs typeface="Calibri"/>
              </a:rPr>
              <a:t> </a:t>
            </a:r>
            <a:r>
              <a:rPr sz="2100" spc="-11" dirty="0">
                <a:latin typeface="Calibri"/>
                <a:cs typeface="Calibri"/>
              </a:rPr>
              <a:t>share</a:t>
            </a:r>
            <a:r>
              <a:rPr sz="2100" spc="15" dirty="0">
                <a:latin typeface="Calibri"/>
                <a:cs typeface="Calibri"/>
              </a:rPr>
              <a:t> </a:t>
            </a:r>
            <a:r>
              <a:rPr sz="2100" spc="-4" dirty="0">
                <a:latin typeface="Calibri"/>
                <a:cs typeface="Calibri"/>
              </a:rPr>
              <a:t>same</a:t>
            </a:r>
            <a:r>
              <a:rPr sz="2100" dirty="0">
                <a:latin typeface="Calibri"/>
                <a:cs typeface="Calibri"/>
              </a:rPr>
              <a:t> </a:t>
            </a:r>
            <a:r>
              <a:rPr sz="2100" spc="-15" dirty="0">
                <a:latin typeface="Calibri"/>
                <a:cs typeface="Calibri"/>
              </a:rPr>
              <a:t>kernel</a:t>
            </a:r>
            <a:r>
              <a:rPr sz="2100" spc="11" dirty="0">
                <a:latin typeface="Calibri"/>
                <a:cs typeface="Calibri"/>
              </a:rPr>
              <a:t> </a:t>
            </a:r>
            <a:r>
              <a:rPr sz="2100" spc="-30" dirty="0">
                <a:latin typeface="Calibri"/>
                <a:cs typeface="Calibri"/>
              </a:rPr>
              <a:t>binary,</a:t>
            </a:r>
            <a:r>
              <a:rPr sz="2100" spc="30" dirty="0">
                <a:latin typeface="Calibri"/>
                <a:cs typeface="Calibri"/>
              </a:rPr>
              <a:t> </a:t>
            </a:r>
            <a:r>
              <a:rPr sz="2100" spc="-19" dirty="0">
                <a:latin typeface="Calibri"/>
                <a:cs typeface="Calibri"/>
              </a:rPr>
              <a:t>have</a:t>
            </a:r>
            <a:r>
              <a:rPr sz="2100" spc="8" dirty="0">
                <a:latin typeface="Calibri"/>
                <a:cs typeface="Calibri"/>
              </a:rPr>
              <a:t> </a:t>
            </a:r>
            <a:r>
              <a:rPr sz="2100" spc="-19" dirty="0">
                <a:latin typeface="Calibri"/>
                <a:cs typeface="Calibri"/>
              </a:rPr>
              <a:t>different</a:t>
            </a:r>
            <a:r>
              <a:rPr sz="2100" spc="11" dirty="0">
                <a:latin typeface="Calibri"/>
                <a:cs typeface="Calibri"/>
              </a:rPr>
              <a:t> </a:t>
            </a:r>
            <a:r>
              <a:rPr sz="2100" spc="-15" dirty="0">
                <a:latin typeface="Calibri"/>
                <a:cs typeface="Calibri"/>
              </a:rPr>
              <a:t>root</a:t>
            </a:r>
            <a:r>
              <a:rPr sz="2100" spc="30" dirty="0">
                <a:latin typeface="Calibri"/>
                <a:cs typeface="Calibri"/>
              </a:rPr>
              <a:t> </a:t>
            </a:r>
            <a:r>
              <a:rPr sz="2100" spc="-15" dirty="0">
                <a:latin typeface="Calibri"/>
                <a:cs typeface="Calibri"/>
              </a:rPr>
              <a:t>filesystems </a:t>
            </a:r>
            <a:r>
              <a:rPr sz="2100" spc="-465" dirty="0">
                <a:latin typeface="Calibri"/>
                <a:cs typeface="Calibri"/>
              </a:rPr>
              <a:t> </a:t>
            </a:r>
            <a:r>
              <a:rPr sz="2100" spc="-8" dirty="0">
                <a:latin typeface="Calibri"/>
                <a:cs typeface="Calibri"/>
              </a:rPr>
              <a:t>(utilities,</a:t>
            </a:r>
            <a:r>
              <a:rPr sz="2100" spc="15" dirty="0">
                <a:latin typeface="Calibri"/>
                <a:cs typeface="Calibri"/>
              </a:rPr>
              <a:t> </a:t>
            </a:r>
            <a:r>
              <a:rPr sz="2100" spc="-11" dirty="0">
                <a:latin typeface="Calibri"/>
                <a:cs typeface="Calibri"/>
              </a:rPr>
              <a:t>configurations)</a:t>
            </a:r>
            <a:r>
              <a:rPr sz="2100" spc="19" dirty="0">
                <a:latin typeface="Calibri"/>
                <a:cs typeface="Calibri"/>
              </a:rPr>
              <a:t> </a:t>
            </a:r>
            <a:r>
              <a:rPr sz="2100" spc="-11" dirty="0">
                <a:latin typeface="Calibri"/>
                <a:cs typeface="Calibri"/>
              </a:rPr>
              <a:t>over</a:t>
            </a:r>
            <a:r>
              <a:rPr sz="2100" dirty="0">
                <a:latin typeface="Calibri"/>
                <a:cs typeface="Calibri"/>
              </a:rPr>
              <a:t> </a:t>
            </a:r>
            <a:r>
              <a:rPr sz="2100" spc="-4" dirty="0">
                <a:latin typeface="Calibri"/>
                <a:cs typeface="Calibri"/>
              </a:rPr>
              <a:t>the</a:t>
            </a:r>
            <a:r>
              <a:rPr sz="2100" spc="4" dirty="0">
                <a:latin typeface="Calibri"/>
                <a:cs typeface="Calibri"/>
              </a:rPr>
              <a:t> </a:t>
            </a:r>
            <a:r>
              <a:rPr sz="2100" spc="-15" dirty="0">
                <a:latin typeface="Calibri"/>
                <a:cs typeface="Calibri"/>
              </a:rPr>
              <a:t>kernel</a:t>
            </a:r>
            <a:endParaRPr sz="2100" dirty="0">
              <a:latin typeface="Calibri"/>
              <a:cs typeface="Calibri"/>
            </a:endParaRPr>
          </a:p>
          <a:p>
            <a:pPr marL="180975" indent="-171926">
              <a:spcBef>
                <a:spcPts val="458"/>
              </a:spcBef>
              <a:buFont typeface="Arial MT"/>
              <a:buChar char="•"/>
              <a:tabLst>
                <a:tab pos="181451" algn="l"/>
              </a:tabLst>
            </a:pPr>
            <a:r>
              <a:rPr sz="2100" spc="-8" dirty="0">
                <a:latin typeface="Calibri"/>
                <a:cs typeface="Calibri"/>
              </a:rPr>
              <a:t>Implemented</a:t>
            </a:r>
            <a:r>
              <a:rPr sz="2100" spc="8" dirty="0">
                <a:latin typeface="Calibri"/>
                <a:cs typeface="Calibri"/>
              </a:rPr>
              <a:t> </a:t>
            </a:r>
            <a:r>
              <a:rPr sz="2100" spc="-8" dirty="0">
                <a:latin typeface="Calibri"/>
                <a:cs typeface="Calibri"/>
              </a:rPr>
              <a:t>using</a:t>
            </a:r>
            <a:r>
              <a:rPr sz="2100" spc="8" dirty="0">
                <a:latin typeface="Calibri"/>
                <a:cs typeface="Calibri"/>
              </a:rPr>
              <a:t> </a:t>
            </a:r>
            <a:r>
              <a:rPr sz="2100" spc="-8" dirty="0">
                <a:latin typeface="Calibri"/>
                <a:cs typeface="Calibri"/>
              </a:rPr>
              <a:t>two</a:t>
            </a:r>
            <a:r>
              <a:rPr sz="2100" spc="-11" dirty="0">
                <a:latin typeface="Calibri"/>
                <a:cs typeface="Calibri"/>
              </a:rPr>
              <a:t> </a:t>
            </a:r>
            <a:r>
              <a:rPr sz="2100" spc="-8" dirty="0">
                <a:latin typeface="Calibri"/>
                <a:cs typeface="Calibri"/>
              </a:rPr>
              <a:t>Linux</a:t>
            </a:r>
            <a:r>
              <a:rPr sz="2100" spc="4" dirty="0">
                <a:latin typeface="Calibri"/>
                <a:cs typeface="Calibri"/>
              </a:rPr>
              <a:t> </a:t>
            </a:r>
            <a:r>
              <a:rPr sz="2100" spc="-8" dirty="0">
                <a:latin typeface="Calibri"/>
                <a:cs typeface="Calibri"/>
              </a:rPr>
              <a:t>primitives</a:t>
            </a:r>
            <a:endParaRPr sz="2100" dirty="0">
              <a:latin typeface="Calibri"/>
              <a:cs typeface="Calibri"/>
            </a:endParaRPr>
          </a:p>
          <a:p>
            <a:pPr marL="523875" lvl="1" indent="-171926">
              <a:spcBef>
                <a:spcPts val="184"/>
              </a:spcBef>
              <a:buFont typeface="Arial MT"/>
              <a:buChar char="•"/>
              <a:tabLst>
                <a:tab pos="524351" algn="l"/>
              </a:tabLst>
            </a:pPr>
            <a:r>
              <a:rPr spc="-4" dirty="0">
                <a:latin typeface="Calibri"/>
                <a:cs typeface="Calibri"/>
              </a:rPr>
              <a:t>Namespaces</a:t>
            </a:r>
            <a:r>
              <a:rPr spc="-19" dirty="0">
                <a:latin typeface="Calibri"/>
                <a:cs typeface="Calibri"/>
              </a:rPr>
              <a:t> </a:t>
            </a:r>
            <a:r>
              <a:rPr spc="-15" dirty="0">
                <a:latin typeface="Calibri"/>
                <a:cs typeface="Calibri"/>
              </a:rPr>
              <a:t>for</a:t>
            </a:r>
            <a:r>
              <a:rPr spc="-8" dirty="0">
                <a:latin typeface="Calibri"/>
                <a:cs typeface="Calibri"/>
              </a:rPr>
              <a:t> isolation</a:t>
            </a:r>
            <a:endParaRPr dirty="0">
              <a:latin typeface="Calibri"/>
              <a:cs typeface="Calibri"/>
            </a:endParaRPr>
          </a:p>
          <a:p>
            <a:pPr marL="523875" lvl="1" indent="-171926">
              <a:spcBef>
                <a:spcPts val="153"/>
              </a:spcBef>
              <a:buFont typeface="Arial MT"/>
              <a:buChar char="•"/>
              <a:tabLst>
                <a:tab pos="524351" algn="l"/>
              </a:tabLst>
            </a:pPr>
            <a:r>
              <a:rPr spc="-11" dirty="0">
                <a:latin typeface="Calibri"/>
                <a:cs typeface="Calibri"/>
              </a:rPr>
              <a:t>Cgroups</a:t>
            </a:r>
            <a:r>
              <a:rPr spc="-23" dirty="0">
                <a:latin typeface="Calibri"/>
                <a:cs typeface="Calibri"/>
              </a:rPr>
              <a:t> </a:t>
            </a:r>
            <a:r>
              <a:rPr spc="-15" dirty="0">
                <a:latin typeface="Calibri"/>
                <a:cs typeface="Calibri"/>
              </a:rPr>
              <a:t>for </a:t>
            </a:r>
            <a:r>
              <a:rPr spc="-8" dirty="0">
                <a:latin typeface="Calibri"/>
                <a:cs typeface="Calibri"/>
              </a:rPr>
              <a:t>resource</a:t>
            </a:r>
            <a:r>
              <a:rPr spc="-4" dirty="0">
                <a:latin typeface="Calibri"/>
                <a:cs typeface="Calibri"/>
              </a:rPr>
              <a:t> </a:t>
            </a:r>
            <a:r>
              <a:rPr dirty="0">
                <a:latin typeface="Calibri"/>
                <a:cs typeface="Calibri"/>
              </a:rPr>
              <a:t>limits</a:t>
            </a:r>
          </a:p>
          <a:p>
            <a:pPr marL="180975" marR="3810" indent="-171926">
              <a:lnSpc>
                <a:spcPts val="2265"/>
              </a:lnSpc>
              <a:spcBef>
                <a:spcPts val="773"/>
              </a:spcBef>
              <a:buFont typeface="Arial MT"/>
              <a:buChar char="•"/>
              <a:tabLst>
                <a:tab pos="181451" algn="l"/>
              </a:tabLst>
            </a:pPr>
            <a:r>
              <a:rPr sz="2100" spc="-15" dirty="0">
                <a:latin typeface="Calibri"/>
                <a:cs typeface="Calibri"/>
              </a:rPr>
              <a:t>Frameworks</a:t>
            </a:r>
            <a:r>
              <a:rPr sz="2100" spc="11" dirty="0">
                <a:latin typeface="Calibri"/>
                <a:cs typeface="Calibri"/>
              </a:rPr>
              <a:t> </a:t>
            </a:r>
            <a:r>
              <a:rPr sz="2100" spc="-23" dirty="0">
                <a:latin typeface="Calibri"/>
                <a:cs typeface="Calibri"/>
              </a:rPr>
              <a:t>like</a:t>
            </a:r>
            <a:r>
              <a:rPr sz="2100" spc="8" dirty="0">
                <a:latin typeface="Calibri"/>
                <a:cs typeface="Calibri"/>
              </a:rPr>
              <a:t> </a:t>
            </a:r>
            <a:r>
              <a:rPr sz="2100" spc="-41" dirty="0">
                <a:latin typeface="Calibri"/>
                <a:cs typeface="Calibri"/>
              </a:rPr>
              <a:t>Docker,</a:t>
            </a:r>
            <a:r>
              <a:rPr sz="2100" spc="19" dirty="0">
                <a:latin typeface="Calibri"/>
                <a:cs typeface="Calibri"/>
              </a:rPr>
              <a:t> </a:t>
            </a:r>
            <a:r>
              <a:rPr sz="2100" spc="-23" dirty="0">
                <a:latin typeface="Calibri"/>
                <a:cs typeface="Calibri"/>
              </a:rPr>
              <a:t>LXC,</a:t>
            </a:r>
            <a:r>
              <a:rPr sz="2100" spc="8" dirty="0">
                <a:latin typeface="Calibri"/>
                <a:cs typeface="Calibri"/>
              </a:rPr>
              <a:t> </a:t>
            </a:r>
            <a:r>
              <a:rPr sz="2100" spc="-15" dirty="0">
                <a:latin typeface="Calibri"/>
                <a:cs typeface="Calibri"/>
              </a:rPr>
              <a:t>Kubernetes</a:t>
            </a:r>
            <a:r>
              <a:rPr sz="2100" spc="26" dirty="0">
                <a:latin typeface="Calibri"/>
                <a:cs typeface="Calibri"/>
              </a:rPr>
              <a:t> </a:t>
            </a:r>
            <a:r>
              <a:rPr sz="2100" spc="-15" dirty="0">
                <a:latin typeface="Calibri"/>
                <a:cs typeface="Calibri"/>
              </a:rPr>
              <a:t>provide</a:t>
            </a:r>
            <a:r>
              <a:rPr sz="2100" spc="19" dirty="0">
                <a:latin typeface="Calibri"/>
                <a:cs typeface="Calibri"/>
              </a:rPr>
              <a:t> </a:t>
            </a:r>
            <a:r>
              <a:rPr sz="2100" spc="-11" dirty="0">
                <a:latin typeface="Calibri"/>
                <a:cs typeface="Calibri"/>
              </a:rPr>
              <a:t>more</a:t>
            </a:r>
            <a:r>
              <a:rPr sz="2100" spc="23" dirty="0">
                <a:latin typeface="Calibri"/>
                <a:cs typeface="Calibri"/>
              </a:rPr>
              <a:t> </a:t>
            </a:r>
            <a:r>
              <a:rPr sz="2100" spc="-4" dirty="0">
                <a:latin typeface="Calibri"/>
                <a:cs typeface="Calibri"/>
              </a:rPr>
              <a:t>functionality </a:t>
            </a:r>
            <a:r>
              <a:rPr sz="2100" spc="-465" dirty="0">
                <a:latin typeface="Calibri"/>
                <a:cs typeface="Calibri"/>
              </a:rPr>
              <a:t> </a:t>
            </a:r>
            <a:r>
              <a:rPr sz="2100" spc="-11" dirty="0">
                <a:latin typeface="Calibri"/>
                <a:cs typeface="Calibri"/>
              </a:rPr>
              <a:t>by</a:t>
            </a:r>
            <a:r>
              <a:rPr sz="2100" dirty="0">
                <a:latin typeface="Calibri"/>
                <a:cs typeface="Calibri"/>
              </a:rPr>
              <a:t> </a:t>
            </a:r>
            <a:r>
              <a:rPr sz="2100" spc="-8" dirty="0">
                <a:latin typeface="Calibri"/>
                <a:cs typeface="Calibri"/>
              </a:rPr>
              <a:t>building</a:t>
            </a:r>
            <a:r>
              <a:rPr sz="2100" spc="38" dirty="0">
                <a:latin typeface="Calibri"/>
                <a:cs typeface="Calibri"/>
              </a:rPr>
              <a:t> </a:t>
            </a:r>
            <a:r>
              <a:rPr sz="2100" spc="-8" dirty="0">
                <a:latin typeface="Calibri"/>
                <a:cs typeface="Calibri"/>
              </a:rPr>
              <a:t>upon</a:t>
            </a:r>
            <a:r>
              <a:rPr sz="2100" spc="8" dirty="0">
                <a:latin typeface="Calibri"/>
                <a:cs typeface="Calibri"/>
              </a:rPr>
              <a:t> </a:t>
            </a:r>
            <a:r>
              <a:rPr sz="2100" spc="-4" dirty="0">
                <a:latin typeface="Calibri"/>
                <a:cs typeface="Calibri"/>
              </a:rPr>
              <a:t>these</a:t>
            </a:r>
            <a:r>
              <a:rPr sz="2100" spc="11" dirty="0">
                <a:latin typeface="Calibri"/>
                <a:cs typeface="Calibri"/>
              </a:rPr>
              <a:t> </a:t>
            </a:r>
            <a:r>
              <a:rPr sz="2100" spc="-8" dirty="0">
                <a:latin typeface="Calibri"/>
                <a:cs typeface="Calibri"/>
              </a:rPr>
              <a:t>primitives</a:t>
            </a:r>
            <a:endParaRPr sz="2100" dirty="0">
              <a:latin typeface="Calibri"/>
              <a:cs typeface="Calibri"/>
            </a:endParaRPr>
          </a:p>
        </p:txBody>
      </p:sp>
      <p:sp>
        <p:nvSpPr>
          <p:cNvPr id="4" name="object 4"/>
          <p:cNvSpPr txBox="1"/>
          <p:nvPr/>
        </p:nvSpPr>
        <p:spPr>
          <a:xfrm>
            <a:off x="1356742" y="4305681"/>
            <a:ext cx="6551771" cy="232274"/>
          </a:xfrm>
          <a:prstGeom prst="rect">
            <a:avLst/>
          </a:prstGeom>
          <a:solidFill>
            <a:srgbClr val="A4A4A4"/>
          </a:solidFill>
          <a:ln w="12192">
            <a:solidFill>
              <a:srgbClr val="787878"/>
            </a:solidFill>
          </a:ln>
        </p:spPr>
        <p:txBody>
          <a:bodyPr vert="horz" wrap="square" lIns="0" tIns="24288" rIns="0" bIns="0" rtlCol="0">
            <a:spAutoFit/>
          </a:bodyPr>
          <a:lstStyle/>
          <a:p>
            <a:pPr marL="68580">
              <a:spcBef>
                <a:spcPts val="191"/>
              </a:spcBef>
              <a:tabLst>
                <a:tab pos="3026093" algn="l"/>
              </a:tabLst>
            </a:pPr>
            <a:r>
              <a:rPr sz="1350" b="1" dirty="0">
                <a:solidFill>
                  <a:srgbClr val="FFFFFF"/>
                </a:solidFill>
                <a:latin typeface="Calibri"/>
                <a:cs typeface="Calibri"/>
              </a:rPr>
              <a:t>Namespaces</a:t>
            </a:r>
            <a:r>
              <a:rPr sz="1350" b="1" spc="-11" dirty="0">
                <a:solidFill>
                  <a:srgbClr val="FFFFFF"/>
                </a:solidFill>
                <a:latin typeface="Calibri"/>
                <a:cs typeface="Calibri"/>
              </a:rPr>
              <a:t> </a:t>
            </a:r>
            <a:r>
              <a:rPr sz="1350" b="1" dirty="0">
                <a:solidFill>
                  <a:srgbClr val="FFFFFF"/>
                </a:solidFill>
                <a:latin typeface="Calibri"/>
                <a:cs typeface="Calibri"/>
              </a:rPr>
              <a:t>in </a:t>
            </a:r>
            <a:r>
              <a:rPr sz="1350" b="1" spc="-8" dirty="0">
                <a:solidFill>
                  <a:srgbClr val="FFFFFF"/>
                </a:solidFill>
                <a:latin typeface="Calibri"/>
                <a:cs typeface="Calibri"/>
              </a:rPr>
              <a:t>operation </a:t>
            </a:r>
            <a:r>
              <a:rPr sz="1350" b="1" spc="-4" dirty="0">
                <a:solidFill>
                  <a:srgbClr val="FFFFFF"/>
                </a:solidFill>
                <a:latin typeface="Calibri"/>
                <a:cs typeface="Calibri"/>
              </a:rPr>
              <a:t>(lwn.net)	</a:t>
            </a:r>
            <a:r>
              <a:rPr sz="1350" spc="-8" dirty="0">
                <a:solidFill>
                  <a:srgbClr val="FFFFFF"/>
                </a:solidFill>
                <a:latin typeface="Calibri"/>
                <a:cs typeface="Calibri"/>
              </a:rPr>
              <a:t>https://lwn.net/Articles/531114/</a:t>
            </a:r>
            <a:endParaRPr sz="1350">
              <a:latin typeface="Calibri"/>
              <a:cs typeface="Calibri"/>
            </a:endParaRPr>
          </a:p>
        </p:txBody>
      </p:sp>
      <p:sp>
        <p:nvSpPr>
          <p:cNvPr id="5" name="object 5"/>
          <p:cNvSpPr txBox="1"/>
          <p:nvPr/>
        </p:nvSpPr>
        <p:spPr>
          <a:xfrm>
            <a:off x="1825370" y="4673727"/>
            <a:ext cx="5364480" cy="231795"/>
          </a:xfrm>
          <a:prstGeom prst="rect">
            <a:avLst/>
          </a:prstGeom>
          <a:solidFill>
            <a:srgbClr val="A4A4A4"/>
          </a:solidFill>
          <a:ln w="12192">
            <a:solidFill>
              <a:srgbClr val="787878"/>
            </a:solidFill>
          </a:ln>
        </p:spPr>
        <p:txBody>
          <a:bodyPr vert="horz" wrap="square" lIns="0" tIns="23813" rIns="0" bIns="0" rtlCol="0">
            <a:spAutoFit/>
          </a:bodyPr>
          <a:lstStyle/>
          <a:p>
            <a:pPr marL="68580">
              <a:spcBef>
                <a:spcPts val="188"/>
              </a:spcBef>
              <a:tabLst>
                <a:tab pos="2931795" algn="l"/>
              </a:tabLst>
            </a:pPr>
            <a:r>
              <a:rPr sz="1350" b="1" spc="-11" dirty="0">
                <a:solidFill>
                  <a:srgbClr val="FFFFFF"/>
                </a:solidFill>
                <a:latin typeface="Calibri"/>
                <a:cs typeface="Calibri"/>
              </a:rPr>
              <a:t>Documentation/cgroups/cgroups.txt	</a:t>
            </a:r>
            <a:r>
              <a:rPr sz="1350" spc="-8" dirty="0">
                <a:solidFill>
                  <a:srgbClr val="FFFFFF"/>
                </a:solidFill>
                <a:latin typeface="Calibri"/>
                <a:cs typeface="Calibri"/>
              </a:rPr>
              <a:t>https://lwn.net/Articles/524935/</a:t>
            </a:r>
            <a:endParaRPr sz="1350">
              <a:latin typeface="Calibri"/>
              <a:cs typeface="Calibri"/>
            </a:endParaRPr>
          </a:p>
        </p:txBody>
      </p:sp>
      <p:sp>
        <p:nvSpPr>
          <p:cNvPr id="6" name="object 2">
            <a:extLst>
              <a:ext uri="{FF2B5EF4-FFF2-40B4-BE49-F238E27FC236}">
                <a16:creationId xmlns:a16="http://schemas.microsoft.com/office/drawing/2014/main" id="{BEECD1FC-0E3E-64F2-BFFB-2B3A3BF3CB8F}"/>
              </a:ext>
            </a:extLst>
          </p:cNvPr>
          <p:cNvSpPr txBox="1">
            <a:spLocks/>
          </p:cNvSpPr>
          <p:nvPr/>
        </p:nvSpPr>
        <p:spPr>
          <a:xfrm>
            <a:off x="384725" y="399426"/>
            <a:ext cx="686625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70" dirty="0">
                <a:solidFill>
                  <a:srgbClr val="202729"/>
                </a:solidFill>
              </a:rPr>
              <a:t>Summary</a:t>
            </a:r>
            <a:endParaRPr lang="en-US" sz="2800" kern="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675499" y="352525"/>
            <a:ext cx="5579100" cy="443845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3825"/>
            <a:ext cx="2735580" cy="452120"/>
          </a:xfrm>
          <a:prstGeom prst="rect">
            <a:avLst/>
          </a:prstGeom>
        </p:spPr>
        <p:txBody>
          <a:bodyPr vert="horz" wrap="square" lIns="0" tIns="12700" rIns="0" bIns="0" rtlCol="0">
            <a:spAutoFit/>
          </a:bodyPr>
          <a:lstStyle/>
          <a:p>
            <a:pPr marL="12700">
              <a:lnSpc>
                <a:spcPct val="100000"/>
              </a:lnSpc>
              <a:spcBef>
                <a:spcPts val="100"/>
              </a:spcBef>
            </a:pPr>
            <a:r>
              <a:rPr sz="2800" spc="40" dirty="0">
                <a:solidFill>
                  <a:srgbClr val="202729"/>
                </a:solidFill>
              </a:rPr>
              <a:t>Docker</a:t>
            </a:r>
            <a:r>
              <a:rPr sz="2800" spc="-185" dirty="0">
                <a:solidFill>
                  <a:srgbClr val="202729"/>
                </a:solidFill>
              </a:rPr>
              <a:t> </a:t>
            </a:r>
            <a:r>
              <a:rPr sz="2800" spc="35" dirty="0">
                <a:solidFill>
                  <a:srgbClr val="202729"/>
                </a:solidFill>
              </a:rPr>
              <a:t>Concepts</a:t>
            </a:r>
            <a:endParaRPr sz="2800"/>
          </a:p>
        </p:txBody>
      </p:sp>
      <p:sp>
        <p:nvSpPr>
          <p:cNvPr id="3" name="object 3"/>
          <p:cNvSpPr txBox="1"/>
          <p:nvPr/>
        </p:nvSpPr>
        <p:spPr>
          <a:xfrm>
            <a:off x="429224" y="1159968"/>
            <a:ext cx="5884545" cy="3378200"/>
          </a:xfrm>
          <a:prstGeom prst="rect">
            <a:avLst/>
          </a:prstGeom>
        </p:spPr>
        <p:txBody>
          <a:bodyPr vert="horz" wrap="square" lIns="0" tIns="66040" rIns="0" bIns="0" rtlCol="0">
            <a:spAutoFit/>
          </a:bodyPr>
          <a:lstStyle/>
          <a:p>
            <a:pPr marL="424815" indent="-412750">
              <a:lnSpc>
                <a:spcPct val="100000"/>
              </a:lnSpc>
              <a:spcBef>
                <a:spcPts val="520"/>
              </a:spcBef>
              <a:buFont typeface="Arial"/>
              <a:buChar char="●"/>
              <a:tabLst>
                <a:tab pos="424815" algn="l"/>
                <a:tab pos="425450" algn="l"/>
              </a:tabLst>
            </a:pPr>
            <a:r>
              <a:rPr sz="2400" b="1" spc="25" dirty="0">
                <a:solidFill>
                  <a:srgbClr val="616161"/>
                </a:solidFill>
                <a:latin typeface="Trebuchet MS"/>
                <a:cs typeface="Trebuchet MS"/>
              </a:rPr>
              <a:t>Image</a:t>
            </a:r>
            <a:endParaRPr sz="2400">
              <a:latin typeface="Trebuchet MS"/>
              <a:cs typeface="Trebuchet MS"/>
            </a:endParaRPr>
          </a:p>
          <a:p>
            <a:pPr marL="882015" lvl="1" indent="-412750">
              <a:lnSpc>
                <a:spcPct val="100000"/>
              </a:lnSpc>
              <a:spcBef>
                <a:spcPts val="420"/>
              </a:spcBef>
              <a:buFont typeface="Arial MT"/>
              <a:buChar char="○"/>
              <a:tabLst>
                <a:tab pos="882015" algn="l"/>
                <a:tab pos="882650" algn="l"/>
              </a:tabLst>
            </a:pPr>
            <a:r>
              <a:rPr sz="2400" spc="5" dirty="0">
                <a:solidFill>
                  <a:srgbClr val="616161"/>
                </a:solidFill>
                <a:latin typeface="Trebuchet MS"/>
                <a:cs typeface="Trebuchet MS"/>
              </a:rPr>
              <a:t>Frozen</a:t>
            </a:r>
            <a:r>
              <a:rPr sz="2400" spc="-105" dirty="0">
                <a:solidFill>
                  <a:srgbClr val="616161"/>
                </a:solidFill>
                <a:latin typeface="Trebuchet MS"/>
                <a:cs typeface="Trebuchet MS"/>
              </a:rPr>
              <a:t> </a:t>
            </a:r>
            <a:r>
              <a:rPr sz="2400" spc="-30" dirty="0">
                <a:solidFill>
                  <a:srgbClr val="616161"/>
                </a:solidFill>
                <a:latin typeface="Trebuchet MS"/>
                <a:cs typeface="Trebuchet MS"/>
              </a:rPr>
              <a:t>description</a:t>
            </a:r>
            <a:r>
              <a:rPr sz="2400" spc="-105" dirty="0">
                <a:solidFill>
                  <a:srgbClr val="616161"/>
                </a:solidFill>
                <a:latin typeface="Trebuchet MS"/>
                <a:cs typeface="Trebuchet MS"/>
              </a:rPr>
              <a:t> </a:t>
            </a:r>
            <a:r>
              <a:rPr sz="2400" spc="-65" dirty="0">
                <a:solidFill>
                  <a:srgbClr val="616161"/>
                </a:solidFill>
                <a:latin typeface="Trebuchet MS"/>
                <a:cs typeface="Trebuchet MS"/>
              </a:rPr>
              <a:t>of</a:t>
            </a:r>
            <a:r>
              <a:rPr sz="2400" spc="-105" dirty="0">
                <a:solidFill>
                  <a:srgbClr val="616161"/>
                </a:solidFill>
                <a:latin typeface="Trebuchet MS"/>
                <a:cs typeface="Trebuchet MS"/>
              </a:rPr>
              <a:t> </a:t>
            </a:r>
            <a:r>
              <a:rPr sz="2400" spc="5" dirty="0">
                <a:solidFill>
                  <a:srgbClr val="616161"/>
                </a:solidFill>
                <a:latin typeface="Trebuchet MS"/>
                <a:cs typeface="Trebuchet MS"/>
              </a:rPr>
              <a:t>an</a:t>
            </a:r>
            <a:r>
              <a:rPr sz="2400" spc="-105" dirty="0">
                <a:solidFill>
                  <a:srgbClr val="616161"/>
                </a:solidFill>
                <a:latin typeface="Trebuchet MS"/>
                <a:cs typeface="Trebuchet MS"/>
              </a:rPr>
              <a:t> </a:t>
            </a:r>
            <a:r>
              <a:rPr sz="2400" spc="-35" dirty="0">
                <a:solidFill>
                  <a:srgbClr val="616161"/>
                </a:solidFill>
                <a:latin typeface="Trebuchet MS"/>
                <a:cs typeface="Trebuchet MS"/>
              </a:rPr>
              <a:t>environment</a:t>
            </a:r>
            <a:endParaRPr sz="2400">
              <a:latin typeface="Trebuchet MS"/>
              <a:cs typeface="Trebuchet MS"/>
            </a:endParaRPr>
          </a:p>
          <a:p>
            <a:pPr lvl="1">
              <a:lnSpc>
                <a:spcPct val="100000"/>
              </a:lnSpc>
              <a:buClr>
                <a:srgbClr val="616161"/>
              </a:buClr>
              <a:buFont typeface="Arial MT"/>
              <a:buChar char="○"/>
            </a:pPr>
            <a:endParaRPr sz="3200">
              <a:latin typeface="Trebuchet MS"/>
              <a:cs typeface="Trebuchet MS"/>
            </a:endParaRPr>
          </a:p>
          <a:p>
            <a:pPr marL="424815" indent="-412750">
              <a:lnSpc>
                <a:spcPct val="100000"/>
              </a:lnSpc>
              <a:spcBef>
                <a:spcPts val="5"/>
              </a:spcBef>
              <a:buFont typeface="Arial"/>
              <a:buChar char="●"/>
              <a:tabLst>
                <a:tab pos="424815" algn="l"/>
                <a:tab pos="425450" algn="l"/>
              </a:tabLst>
            </a:pPr>
            <a:r>
              <a:rPr sz="2400" b="1" spc="-35" dirty="0">
                <a:solidFill>
                  <a:srgbClr val="616161"/>
                </a:solidFill>
                <a:latin typeface="Trebuchet MS"/>
                <a:cs typeface="Trebuchet MS"/>
              </a:rPr>
              <a:t>Container</a:t>
            </a:r>
            <a:endParaRPr sz="2400">
              <a:latin typeface="Trebuchet MS"/>
              <a:cs typeface="Trebuchet MS"/>
            </a:endParaRPr>
          </a:p>
          <a:p>
            <a:pPr marL="882015" lvl="1" indent="-412750">
              <a:lnSpc>
                <a:spcPct val="100000"/>
              </a:lnSpc>
              <a:spcBef>
                <a:spcPts val="420"/>
              </a:spcBef>
              <a:buFont typeface="Arial MT"/>
              <a:buChar char="○"/>
              <a:tabLst>
                <a:tab pos="882015" algn="l"/>
                <a:tab pos="882650" algn="l"/>
              </a:tabLst>
            </a:pPr>
            <a:r>
              <a:rPr sz="2400" spc="15" dirty="0">
                <a:solidFill>
                  <a:srgbClr val="616161"/>
                </a:solidFill>
                <a:latin typeface="Trebuchet MS"/>
                <a:cs typeface="Trebuchet MS"/>
              </a:rPr>
              <a:t>Running</a:t>
            </a:r>
            <a:r>
              <a:rPr sz="2400" spc="-114" dirty="0">
                <a:solidFill>
                  <a:srgbClr val="616161"/>
                </a:solidFill>
                <a:latin typeface="Trebuchet MS"/>
                <a:cs typeface="Trebuchet MS"/>
              </a:rPr>
              <a:t> </a:t>
            </a:r>
            <a:r>
              <a:rPr sz="2400" spc="-70" dirty="0">
                <a:solidFill>
                  <a:srgbClr val="616161"/>
                </a:solidFill>
                <a:latin typeface="Trebuchet MS"/>
                <a:cs typeface="Trebuchet MS"/>
              </a:rPr>
              <a:t>instantiation</a:t>
            </a:r>
            <a:r>
              <a:rPr sz="2400" spc="-110" dirty="0">
                <a:solidFill>
                  <a:srgbClr val="616161"/>
                </a:solidFill>
                <a:latin typeface="Trebuchet MS"/>
                <a:cs typeface="Trebuchet MS"/>
              </a:rPr>
              <a:t> </a:t>
            </a:r>
            <a:r>
              <a:rPr sz="2400" spc="-65" dirty="0">
                <a:solidFill>
                  <a:srgbClr val="616161"/>
                </a:solidFill>
                <a:latin typeface="Trebuchet MS"/>
                <a:cs typeface="Trebuchet MS"/>
              </a:rPr>
              <a:t>of</a:t>
            </a:r>
            <a:r>
              <a:rPr sz="2400" spc="-110" dirty="0">
                <a:solidFill>
                  <a:srgbClr val="616161"/>
                </a:solidFill>
                <a:latin typeface="Trebuchet MS"/>
                <a:cs typeface="Trebuchet MS"/>
              </a:rPr>
              <a:t> </a:t>
            </a:r>
            <a:r>
              <a:rPr sz="2400" spc="5" dirty="0">
                <a:solidFill>
                  <a:srgbClr val="616161"/>
                </a:solidFill>
                <a:latin typeface="Trebuchet MS"/>
                <a:cs typeface="Trebuchet MS"/>
              </a:rPr>
              <a:t>an</a:t>
            </a:r>
            <a:r>
              <a:rPr sz="2400" spc="-110" dirty="0">
                <a:solidFill>
                  <a:srgbClr val="616161"/>
                </a:solidFill>
                <a:latin typeface="Trebuchet MS"/>
                <a:cs typeface="Trebuchet MS"/>
              </a:rPr>
              <a:t> </a:t>
            </a:r>
            <a:r>
              <a:rPr sz="2400" dirty="0">
                <a:solidFill>
                  <a:srgbClr val="616161"/>
                </a:solidFill>
                <a:latin typeface="Trebuchet MS"/>
                <a:cs typeface="Trebuchet MS"/>
              </a:rPr>
              <a:t>image</a:t>
            </a:r>
            <a:endParaRPr sz="2400">
              <a:latin typeface="Trebuchet MS"/>
              <a:cs typeface="Trebuchet MS"/>
            </a:endParaRPr>
          </a:p>
          <a:p>
            <a:pPr lvl="1">
              <a:lnSpc>
                <a:spcPct val="100000"/>
              </a:lnSpc>
              <a:buClr>
                <a:srgbClr val="616161"/>
              </a:buClr>
              <a:buFont typeface="Arial MT"/>
              <a:buChar char="○"/>
            </a:pPr>
            <a:endParaRPr sz="3200">
              <a:latin typeface="Trebuchet MS"/>
              <a:cs typeface="Trebuchet MS"/>
            </a:endParaRPr>
          </a:p>
          <a:p>
            <a:pPr marL="424815" indent="-412750">
              <a:lnSpc>
                <a:spcPct val="100000"/>
              </a:lnSpc>
              <a:buFont typeface="Arial"/>
              <a:buChar char="●"/>
              <a:tabLst>
                <a:tab pos="424815" algn="l"/>
                <a:tab pos="425450" algn="l"/>
              </a:tabLst>
            </a:pPr>
            <a:r>
              <a:rPr sz="2400" b="1" spc="-5" dirty="0">
                <a:solidFill>
                  <a:srgbClr val="616161"/>
                </a:solidFill>
                <a:latin typeface="Trebuchet MS"/>
                <a:cs typeface="Trebuchet MS"/>
              </a:rPr>
              <a:t>Volume</a:t>
            </a:r>
            <a:endParaRPr sz="2400">
              <a:latin typeface="Trebuchet MS"/>
              <a:cs typeface="Trebuchet MS"/>
            </a:endParaRPr>
          </a:p>
          <a:p>
            <a:pPr marL="882015" lvl="1" indent="-412750">
              <a:lnSpc>
                <a:spcPct val="100000"/>
              </a:lnSpc>
              <a:spcBef>
                <a:spcPts val="420"/>
              </a:spcBef>
              <a:buFont typeface="Arial MT"/>
              <a:buChar char="○"/>
              <a:tabLst>
                <a:tab pos="882015" algn="l"/>
                <a:tab pos="882650" algn="l"/>
              </a:tabLst>
            </a:pPr>
            <a:r>
              <a:rPr sz="2400" spc="-35" dirty="0">
                <a:solidFill>
                  <a:srgbClr val="616161"/>
                </a:solidFill>
                <a:latin typeface="Trebuchet MS"/>
                <a:cs typeface="Trebuchet MS"/>
              </a:rPr>
              <a:t>Persistent</a:t>
            </a:r>
            <a:r>
              <a:rPr sz="2400" spc="-120" dirty="0">
                <a:solidFill>
                  <a:srgbClr val="616161"/>
                </a:solidFill>
                <a:latin typeface="Trebuchet MS"/>
                <a:cs typeface="Trebuchet MS"/>
              </a:rPr>
              <a:t> </a:t>
            </a:r>
            <a:r>
              <a:rPr sz="2400" spc="-50" dirty="0">
                <a:solidFill>
                  <a:srgbClr val="616161"/>
                </a:solidFill>
                <a:latin typeface="Trebuchet MS"/>
                <a:cs typeface="Trebuchet MS"/>
              </a:rPr>
              <a:t>data</a:t>
            </a:r>
            <a:r>
              <a:rPr sz="2400" spc="-114" dirty="0">
                <a:solidFill>
                  <a:srgbClr val="616161"/>
                </a:solidFill>
                <a:latin typeface="Trebuchet MS"/>
                <a:cs typeface="Trebuchet MS"/>
              </a:rPr>
              <a:t> </a:t>
            </a:r>
            <a:r>
              <a:rPr sz="2400" spc="5" dirty="0">
                <a:solidFill>
                  <a:srgbClr val="616161"/>
                </a:solidFill>
                <a:latin typeface="Trebuchet MS"/>
                <a:cs typeface="Trebuchet MS"/>
              </a:rPr>
              <a:t>storage</a:t>
            </a:r>
            <a:endParaRPr sz="2400">
              <a:latin typeface="Trebuchet MS"/>
              <a:cs typeface="Trebuchet MS"/>
            </a:endParaRPr>
          </a:p>
        </p:txBody>
      </p:sp>
    </p:spTree>
    <p:extLst>
      <p:ext uri="{BB962C8B-B14F-4D97-AF65-F5344CB8AC3E}">
        <p14:creationId xmlns:p14="http://schemas.microsoft.com/office/powerpoint/2010/main" val="907962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3825"/>
            <a:ext cx="2735580" cy="452120"/>
          </a:xfrm>
          <a:prstGeom prst="rect">
            <a:avLst/>
          </a:prstGeom>
        </p:spPr>
        <p:txBody>
          <a:bodyPr vert="horz" wrap="square" lIns="0" tIns="12700" rIns="0" bIns="0" rtlCol="0">
            <a:spAutoFit/>
          </a:bodyPr>
          <a:lstStyle/>
          <a:p>
            <a:pPr marL="12700">
              <a:lnSpc>
                <a:spcPct val="100000"/>
              </a:lnSpc>
              <a:spcBef>
                <a:spcPts val="100"/>
              </a:spcBef>
            </a:pPr>
            <a:r>
              <a:rPr sz="2800" spc="40" dirty="0">
                <a:solidFill>
                  <a:srgbClr val="202729"/>
                </a:solidFill>
              </a:rPr>
              <a:t>Docker</a:t>
            </a:r>
            <a:r>
              <a:rPr sz="2800" spc="-185" dirty="0">
                <a:solidFill>
                  <a:srgbClr val="202729"/>
                </a:solidFill>
              </a:rPr>
              <a:t> </a:t>
            </a:r>
            <a:r>
              <a:rPr sz="2800" spc="35" dirty="0">
                <a:solidFill>
                  <a:srgbClr val="202729"/>
                </a:solidFill>
              </a:rPr>
              <a:t>Concepts</a:t>
            </a:r>
            <a:endParaRPr sz="2800"/>
          </a:p>
        </p:txBody>
      </p:sp>
      <p:sp>
        <p:nvSpPr>
          <p:cNvPr id="3" name="object 3"/>
          <p:cNvSpPr txBox="1"/>
          <p:nvPr/>
        </p:nvSpPr>
        <p:spPr>
          <a:xfrm>
            <a:off x="429224" y="1159968"/>
            <a:ext cx="6699884" cy="1701800"/>
          </a:xfrm>
          <a:prstGeom prst="rect">
            <a:avLst/>
          </a:prstGeom>
        </p:spPr>
        <p:txBody>
          <a:bodyPr vert="horz" wrap="square" lIns="0" tIns="66040" rIns="0" bIns="0" rtlCol="0">
            <a:spAutoFit/>
          </a:bodyPr>
          <a:lstStyle/>
          <a:p>
            <a:pPr marL="424815" indent="-412750">
              <a:lnSpc>
                <a:spcPct val="100000"/>
              </a:lnSpc>
              <a:spcBef>
                <a:spcPts val="520"/>
              </a:spcBef>
              <a:buFont typeface="Arial MT"/>
              <a:buChar char="●"/>
              <a:tabLst>
                <a:tab pos="424815" algn="l"/>
                <a:tab pos="425450" algn="l"/>
              </a:tabLst>
            </a:pPr>
            <a:r>
              <a:rPr sz="2400" spc="-30" dirty="0">
                <a:solidFill>
                  <a:srgbClr val="616161"/>
                </a:solidFill>
                <a:latin typeface="Trebuchet MS"/>
                <a:cs typeface="Trebuchet MS"/>
              </a:rPr>
              <a:t>Dockerfile</a:t>
            </a:r>
            <a:endParaRPr sz="2400">
              <a:latin typeface="Trebuchet MS"/>
              <a:cs typeface="Trebuchet MS"/>
            </a:endParaRPr>
          </a:p>
          <a:p>
            <a:pPr marL="882015" lvl="1" indent="-412750">
              <a:lnSpc>
                <a:spcPct val="100000"/>
              </a:lnSpc>
              <a:spcBef>
                <a:spcPts val="420"/>
              </a:spcBef>
              <a:buFont typeface="Arial MT"/>
              <a:buChar char="○"/>
              <a:tabLst>
                <a:tab pos="882015" algn="l"/>
                <a:tab pos="882650" algn="l"/>
              </a:tabLst>
            </a:pPr>
            <a:r>
              <a:rPr sz="2400" spc="35" dirty="0">
                <a:solidFill>
                  <a:srgbClr val="616161"/>
                </a:solidFill>
                <a:latin typeface="Trebuchet MS"/>
                <a:cs typeface="Trebuchet MS"/>
              </a:rPr>
              <a:t>Describes</a:t>
            </a:r>
            <a:r>
              <a:rPr sz="2400" spc="-105" dirty="0">
                <a:solidFill>
                  <a:srgbClr val="616161"/>
                </a:solidFill>
                <a:latin typeface="Trebuchet MS"/>
                <a:cs typeface="Trebuchet MS"/>
              </a:rPr>
              <a:t> </a:t>
            </a:r>
            <a:r>
              <a:rPr sz="2400" spc="-30" dirty="0">
                <a:solidFill>
                  <a:srgbClr val="616161"/>
                </a:solidFill>
                <a:latin typeface="Trebuchet MS"/>
                <a:cs typeface="Trebuchet MS"/>
              </a:rPr>
              <a:t>everything</a:t>
            </a:r>
            <a:r>
              <a:rPr sz="2400" spc="-100" dirty="0">
                <a:solidFill>
                  <a:srgbClr val="616161"/>
                </a:solidFill>
                <a:latin typeface="Trebuchet MS"/>
                <a:cs typeface="Trebuchet MS"/>
              </a:rPr>
              <a:t> </a:t>
            </a:r>
            <a:r>
              <a:rPr sz="2400" spc="-15" dirty="0">
                <a:solidFill>
                  <a:srgbClr val="616161"/>
                </a:solidFill>
                <a:latin typeface="Trebuchet MS"/>
                <a:cs typeface="Trebuchet MS"/>
              </a:rPr>
              <a:t>your</a:t>
            </a:r>
            <a:r>
              <a:rPr sz="2400" spc="-100" dirty="0">
                <a:solidFill>
                  <a:srgbClr val="616161"/>
                </a:solidFill>
                <a:latin typeface="Trebuchet MS"/>
                <a:cs typeface="Trebuchet MS"/>
              </a:rPr>
              <a:t> </a:t>
            </a:r>
            <a:r>
              <a:rPr sz="2400" spc="-45" dirty="0">
                <a:solidFill>
                  <a:srgbClr val="616161"/>
                </a:solidFill>
                <a:latin typeface="Trebuchet MS"/>
                <a:cs typeface="Trebuchet MS"/>
              </a:rPr>
              <a:t>container</a:t>
            </a:r>
            <a:r>
              <a:rPr sz="2400" spc="-100" dirty="0">
                <a:solidFill>
                  <a:srgbClr val="616161"/>
                </a:solidFill>
                <a:latin typeface="Trebuchet MS"/>
                <a:cs typeface="Trebuchet MS"/>
              </a:rPr>
              <a:t> </a:t>
            </a:r>
            <a:r>
              <a:rPr sz="2400" spc="-10" dirty="0">
                <a:solidFill>
                  <a:srgbClr val="616161"/>
                </a:solidFill>
                <a:latin typeface="Trebuchet MS"/>
                <a:cs typeface="Trebuchet MS"/>
              </a:rPr>
              <a:t>needs:</a:t>
            </a:r>
            <a:endParaRPr sz="2400">
              <a:latin typeface="Trebuchet MS"/>
              <a:cs typeface="Trebuchet MS"/>
            </a:endParaRPr>
          </a:p>
          <a:p>
            <a:pPr marL="1339215" lvl="2" indent="-412750">
              <a:lnSpc>
                <a:spcPct val="100000"/>
              </a:lnSpc>
              <a:spcBef>
                <a:spcPts val="420"/>
              </a:spcBef>
              <a:buFont typeface="Arial MT"/>
              <a:buChar char="■"/>
              <a:tabLst>
                <a:tab pos="1339215" algn="l"/>
                <a:tab pos="1339850" algn="l"/>
              </a:tabLst>
            </a:pPr>
            <a:r>
              <a:rPr sz="2400" spc="35" dirty="0">
                <a:solidFill>
                  <a:srgbClr val="616161"/>
                </a:solidFill>
                <a:latin typeface="Trebuchet MS"/>
                <a:cs typeface="Trebuchet MS"/>
              </a:rPr>
              <a:t>Dependencies</a:t>
            </a:r>
            <a:endParaRPr sz="2400">
              <a:latin typeface="Trebuchet MS"/>
              <a:cs typeface="Trebuchet MS"/>
            </a:endParaRPr>
          </a:p>
          <a:p>
            <a:pPr marL="1339215" lvl="2" indent="-412750">
              <a:lnSpc>
                <a:spcPct val="100000"/>
              </a:lnSpc>
              <a:spcBef>
                <a:spcPts val="420"/>
              </a:spcBef>
              <a:buFont typeface="Arial MT"/>
              <a:buChar char="■"/>
              <a:tabLst>
                <a:tab pos="1339215" algn="l"/>
                <a:tab pos="1339850" algn="l"/>
              </a:tabLst>
            </a:pPr>
            <a:r>
              <a:rPr sz="2400" spc="40" dirty="0">
                <a:solidFill>
                  <a:srgbClr val="616161"/>
                </a:solidFill>
                <a:latin typeface="Trebuchet MS"/>
                <a:cs typeface="Trebuchet MS"/>
              </a:rPr>
              <a:t>Source</a:t>
            </a:r>
            <a:r>
              <a:rPr sz="2400" spc="-105" dirty="0">
                <a:solidFill>
                  <a:srgbClr val="616161"/>
                </a:solidFill>
                <a:latin typeface="Trebuchet MS"/>
                <a:cs typeface="Trebuchet MS"/>
              </a:rPr>
              <a:t> </a:t>
            </a:r>
            <a:r>
              <a:rPr sz="2400" spc="85" dirty="0">
                <a:solidFill>
                  <a:srgbClr val="616161"/>
                </a:solidFill>
                <a:latin typeface="Trebuchet MS"/>
                <a:cs typeface="Trebuchet MS"/>
              </a:rPr>
              <a:t>Code</a:t>
            </a:r>
            <a:r>
              <a:rPr sz="2400" spc="-105" dirty="0">
                <a:solidFill>
                  <a:srgbClr val="616161"/>
                </a:solidFill>
                <a:latin typeface="Trebuchet MS"/>
                <a:cs typeface="Trebuchet MS"/>
              </a:rPr>
              <a:t> </a:t>
            </a:r>
            <a:r>
              <a:rPr sz="2400" spc="-550" dirty="0">
                <a:solidFill>
                  <a:srgbClr val="616161"/>
                </a:solidFill>
                <a:latin typeface="Trebuchet MS"/>
                <a:cs typeface="Trebuchet MS"/>
              </a:rPr>
              <a:t>/</a:t>
            </a:r>
            <a:r>
              <a:rPr sz="2400" spc="-105" dirty="0">
                <a:solidFill>
                  <a:srgbClr val="616161"/>
                </a:solidFill>
                <a:latin typeface="Trebuchet MS"/>
                <a:cs typeface="Trebuchet MS"/>
              </a:rPr>
              <a:t> </a:t>
            </a:r>
            <a:r>
              <a:rPr sz="2400" spc="-10" dirty="0">
                <a:solidFill>
                  <a:srgbClr val="616161"/>
                </a:solidFill>
                <a:latin typeface="Trebuchet MS"/>
                <a:cs typeface="Trebuchet MS"/>
              </a:rPr>
              <a:t>Binaries</a:t>
            </a:r>
            <a:endParaRPr sz="2400">
              <a:latin typeface="Trebuchet MS"/>
              <a:cs typeface="Trebuchet MS"/>
            </a:endParaRPr>
          </a:p>
        </p:txBody>
      </p:sp>
    </p:spTree>
    <p:extLst>
      <p:ext uri="{BB962C8B-B14F-4D97-AF65-F5344CB8AC3E}">
        <p14:creationId xmlns:p14="http://schemas.microsoft.com/office/powerpoint/2010/main" val="1161228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3825"/>
            <a:ext cx="2306320"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202729"/>
                </a:solidFill>
              </a:rPr>
              <a:t>The</a:t>
            </a:r>
            <a:r>
              <a:rPr sz="2800" spc="-170" dirty="0">
                <a:solidFill>
                  <a:srgbClr val="202729"/>
                </a:solidFill>
              </a:rPr>
              <a:t> </a:t>
            </a:r>
            <a:r>
              <a:rPr sz="2800" spc="-35" dirty="0">
                <a:solidFill>
                  <a:srgbClr val="202729"/>
                </a:solidFill>
              </a:rPr>
              <a:t>Dockerfile</a:t>
            </a:r>
            <a:endParaRPr sz="2800"/>
          </a:p>
        </p:txBody>
      </p:sp>
      <p:sp>
        <p:nvSpPr>
          <p:cNvPr id="3" name="object 3"/>
          <p:cNvSpPr txBox="1"/>
          <p:nvPr/>
        </p:nvSpPr>
        <p:spPr>
          <a:xfrm>
            <a:off x="384725" y="1215340"/>
            <a:ext cx="6052185" cy="2711450"/>
          </a:xfrm>
          <a:prstGeom prst="rect">
            <a:avLst/>
          </a:prstGeom>
        </p:spPr>
        <p:txBody>
          <a:bodyPr vert="horz" wrap="square" lIns="0" tIns="12700" rIns="0" bIns="0" rtlCol="0">
            <a:spAutoFit/>
          </a:bodyPr>
          <a:lstStyle/>
          <a:p>
            <a:pPr marL="12700">
              <a:lnSpc>
                <a:spcPct val="100000"/>
              </a:lnSpc>
              <a:spcBef>
                <a:spcPts val="100"/>
              </a:spcBef>
            </a:pPr>
            <a:r>
              <a:rPr sz="2000" b="1" spc="-35" dirty="0">
                <a:solidFill>
                  <a:srgbClr val="616161"/>
                </a:solidFill>
                <a:latin typeface="Trebuchet MS"/>
                <a:cs typeface="Trebuchet MS"/>
              </a:rPr>
              <a:t>Overview</a:t>
            </a:r>
            <a:r>
              <a:rPr sz="2000" b="1" spc="-95" dirty="0">
                <a:solidFill>
                  <a:srgbClr val="616161"/>
                </a:solidFill>
                <a:latin typeface="Trebuchet MS"/>
                <a:cs typeface="Trebuchet MS"/>
              </a:rPr>
              <a:t> </a:t>
            </a:r>
            <a:r>
              <a:rPr sz="2000" b="1" spc="-10" dirty="0">
                <a:solidFill>
                  <a:srgbClr val="616161"/>
                </a:solidFill>
                <a:latin typeface="Trebuchet MS"/>
                <a:cs typeface="Trebuchet MS"/>
              </a:rPr>
              <a:t>Guide</a:t>
            </a:r>
            <a:r>
              <a:rPr sz="2000" b="1" spc="-95" dirty="0">
                <a:solidFill>
                  <a:srgbClr val="616161"/>
                </a:solidFill>
                <a:latin typeface="Trebuchet MS"/>
                <a:cs typeface="Trebuchet MS"/>
              </a:rPr>
              <a:t> </a:t>
            </a:r>
            <a:r>
              <a:rPr sz="2000" b="1" spc="-55" dirty="0">
                <a:solidFill>
                  <a:srgbClr val="616161"/>
                </a:solidFill>
                <a:latin typeface="Trebuchet MS"/>
                <a:cs typeface="Trebuchet MS"/>
              </a:rPr>
              <a:t>to</a:t>
            </a:r>
            <a:r>
              <a:rPr sz="2000" b="1" spc="-95" dirty="0">
                <a:solidFill>
                  <a:srgbClr val="616161"/>
                </a:solidFill>
                <a:latin typeface="Trebuchet MS"/>
                <a:cs typeface="Trebuchet MS"/>
              </a:rPr>
              <a:t> </a:t>
            </a:r>
            <a:r>
              <a:rPr sz="2000" b="1" spc="5" dirty="0">
                <a:solidFill>
                  <a:srgbClr val="616161"/>
                </a:solidFill>
                <a:latin typeface="Trebuchet MS"/>
                <a:cs typeface="Trebuchet MS"/>
              </a:rPr>
              <a:t>Running</a:t>
            </a:r>
            <a:r>
              <a:rPr sz="2000" b="1" spc="-95" dirty="0">
                <a:solidFill>
                  <a:srgbClr val="616161"/>
                </a:solidFill>
                <a:latin typeface="Trebuchet MS"/>
                <a:cs typeface="Trebuchet MS"/>
              </a:rPr>
              <a:t> </a:t>
            </a:r>
            <a:r>
              <a:rPr sz="2000" b="1" spc="30" dirty="0">
                <a:solidFill>
                  <a:srgbClr val="616161"/>
                </a:solidFill>
                <a:latin typeface="Trebuchet MS"/>
                <a:cs typeface="Trebuchet MS"/>
              </a:rPr>
              <a:t>Code</a:t>
            </a:r>
            <a:r>
              <a:rPr sz="2000" b="1" spc="-95" dirty="0">
                <a:solidFill>
                  <a:srgbClr val="616161"/>
                </a:solidFill>
                <a:latin typeface="Trebuchet MS"/>
                <a:cs typeface="Trebuchet MS"/>
              </a:rPr>
              <a:t> </a:t>
            </a:r>
            <a:r>
              <a:rPr sz="2000" b="1" spc="-60" dirty="0">
                <a:solidFill>
                  <a:srgbClr val="616161"/>
                </a:solidFill>
                <a:latin typeface="Trebuchet MS"/>
                <a:cs typeface="Trebuchet MS"/>
              </a:rPr>
              <a:t>in</a:t>
            </a:r>
            <a:r>
              <a:rPr sz="2000" b="1" spc="-95" dirty="0">
                <a:solidFill>
                  <a:srgbClr val="616161"/>
                </a:solidFill>
                <a:latin typeface="Trebuchet MS"/>
                <a:cs typeface="Trebuchet MS"/>
              </a:rPr>
              <a:t> </a:t>
            </a:r>
            <a:r>
              <a:rPr sz="2000" b="1" spc="-45" dirty="0">
                <a:solidFill>
                  <a:srgbClr val="616161"/>
                </a:solidFill>
                <a:latin typeface="Trebuchet MS"/>
                <a:cs typeface="Trebuchet MS"/>
              </a:rPr>
              <a:t>Docker:</a:t>
            </a:r>
            <a:endParaRPr sz="2000">
              <a:latin typeface="Trebuchet MS"/>
              <a:cs typeface="Trebuchet MS"/>
            </a:endParaRPr>
          </a:p>
          <a:p>
            <a:pPr marL="469900" indent="-373380">
              <a:lnSpc>
                <a:spcPct val="100000"/>
              </a:lnSpc>
              <a:spcBef>
                <a:spcPts val="1950"/>
              </a:spcBef>
              <a:buAutoNum type="arabicPeriod"/>
              <a:tabLst>
                <a:tab pos="469265" algn="l"/>
                <a:tab pos="469900" algn="l"/>
              </a:tabLst>
            </a:pPr>
            <a:r>
              <a:rPr sz="2000" spc="-70" dirty="0">
                <a:solidFill>
                  <a:srgbClr val="616161"/>
                </a:solidFill>
                <a:latin typeface="Trebuchet MS"/>
                <a:cs typeface="Trebuchet MS"/>
              </a:rPr>
              <a:t>Inherit</a:t>
            </a:r>
            <a:r>
              <a:rPr sz="2000" spc="-90" dirty="0">
                <a:solidFill>
                  <a:srgbClr val="616161"/>
                </a:solidFill>
                <a:latin typeface="Trebuchet MS"/>
                <a:cs typeface="Trebuchet MS"/>
              </a:rPr>
              <a:t> </a:t>
            </a:r>
            <a:r>
              <a:rPr sz="2000" spc="-70" dirty="0">
                <a:solidFill>
                  <a:srgbClr val="616161"/>
                </a:solidFill>
                <a:latin typeface="Trebuchet MS"/>
                <a:cs typeface="Trebuchet MS"/>
              </a:rPr>
              <a:t>from</a:t>
            </a:r>
            <a:r>
              <a:rPr sz="2000" spc="-90" dirty="0">
                <a:solidFill>
                  <a:srgbClr val="616161"/>
                </a:solidFill>
                <a:latin typeface="Trebuchet MS"/>
                <a:cs typeface="Trebuchet MS"/>
              </a:rPr>
              <a:t> </a:t>
            </a:r>
            <a:r>
              <a:rPr sz="2000" dirty="0">
                <a:solidFill>
                  <a:srgbClr val="616161"/>
                </a:solidFill>
                <a:latin typeface="Trebuchet MS"/>
                <a:cs typeface="Trebuchet MS"/>
              </a:rPr>
              <a:t>a</a:t>
            </a:r>
            <a:r>
              <a:rPr sz="2000" spc="-90" dirty="0">
                <a:solidFill>
                  <a:srgbClr val="616161"/>
                </a:solidFill>
                <a:latin typeface="Trebuchet MS"/>
                <a:cs typeface="Trebuchet MS"/>
              </a:rPr>
              <a:t> </a:t>
            </a:r>
            <a:r>
              <a:rPr sz="2000" spc="-45" dirty="0">
                <a:solidFill>
                  <a:srgbClr val="616161"/>
                </a:solidFill>
                <a:latin typeface="Trebuchet MS"/>
                <a:cs typeface="Trebuchet MS"/>
              </a:rPr>
              <a:t>parent</a:t>
            </a:r>
            <a:r>
              <a:rPr sz="2000" spc="-90" dirty="0">
                <a:solidFill>
                  <a:srgbClr val="616161"/>
                </a:solidFill>
                <a:latin typeface="Trebuchet MS"/>
                <a:cs typeface="Trebuchet MS"/>
              </a:rPr>
              <a:t> </a:t>
            </a:r>
            <a:r>
              <a:rPr sz="2000" spc="-60" dirty="0">
                <a:solidFill>
                  <a:srgbClr val="616161"/>
                </a:solidFill>
                <a:latin typeface="Trebuchet MS"/>
                <a:cs typeface="Trebuchet MS"/>
              </a:rPr>
              <a:t>OS/platform</a:t>
            </a:r>
            <a:r>
              <a:rPr sz="2000" spc="-90" dirty="0">
                <a:solidFill>
                  <a:srgbClr val="616161"/>
                </a:solidFill>
                <a:latin typeface="Trebuchet MS"/>
                <a:cs typeface="Trebuchet MS"/>
              </a:rPr>
              <a:t> </a:t>
            </a:r>
            <a:r>
              <a:rPr sz="2000" spc="-35" dirty="0">
                <a:solidFill>
                  <a:srgbClr val="616161"/>
                </a:solidFill>
                <a:latin typeface="Trebuchet MS"/>
                <a:cs typeface="Trebuchet MS"/>
              </a:rPr>
              <a:t>container</a:t>
            </a:r>
            <a:endParaRPr sz="2000">
              <a:latin typeface="Trebuchet MS"/>
              <a:cs typeface="Trebuchet MS"/>
            </a:endParaRPr>
          </a:p>
          <a:p>
            <a:pPr marL="469900" indent="-436880">
              <a:lnSpc>
                <a:spcPct val="100000"/>
              </a:lnSpc>
              <a:spcBef>
                <a:spcPts val="1200"/>
              </a:spcBef>
              <a:buAutoNum type="arabicPeriod"/>
              <a:tabLst>
                <a:tab pos="469265" algn="l"/>
                <a:tab pos="469900" algn="l"/>
              </a:tabLst>
            </a:pPr>
            <a:r>
              <a:rPr sz="2000" spc="-65" dirty="0">
                <a:solidFill>
                  <a:srgbClr val="616161"/>
                </a:solidFill>
                <a:latin typeface="Trebuchet MS"/>
                <a:cs typeface="Trebuchet MS"/>
              </a:rPr>
              <a:t>Install</a:t>
            </a:r>
            <a:r>
              <a:rPr sz="2000" spc="-90" dirty="0">
                <a:solidFill>
                  <a:srgbClr val="616161"/>
                </a:solidFill>
                <a:latin typeface="Trebuchet MS"/>
                <a:cs typeface="Trebuchet MS"/>
              </a:rPr>
              <a:t> </a:t>
            </a:r>
            <a:r>
              <a:rPr sz="2000" dirty="0">
                <a:solidFill>
                  <a:srgbClr val="616161"/>
                </a:solidFill>
                <a:latin typeface="Trebuchet MS"/>
                <a:cs typeface="Trebuchet MS"/>
              </a:rPr>
              <a:t>any</a:t>
            </a:r>
            <a:r>
              <a:rPr sz="2000" spc="-85" dirty="0">
                <a:solidFill>
                  <a:srgbClr val="616161"/>
                </a:solidFill>
                <a:latin typeface="Trebuchet MS"/>
                <a:cs typeface="Trebuchet MS"/>
              </a:rPr>
              <a:t> </a:t>
            </a:r>
            <a:r>
              <a:rPr sz="2000" spc="40" dirty="0">
                <a:solidFill>
                  <a:srgbClr val="616161"/>
                </a:solidFill>
                <a:latin typeface="Trebuchet MS"/>
                <a:cs typeface="Trebuchet MS"/>
              </a:rPr>
              <a:t>packages</a:t>
            </a:r>
            <a:r>
              <a:rPr sz="2000" spc="-85" dirty="0">
                <a:solidFill>
                  <a:srgbClr val="616161"/>
                </a:solidFill>
                <a:latin typeface="Trebuchet MS"/>
                <a:cs typeface="Trebuchet MS"/>
              </a:rPr>
              <a:t> </a:t>
            </a:r>
            <a:r>
              <a:rPr sz="2000" spc="-459" dirty="0">
                <a:solidFill>
                  <a:srgbClr val="616161"/>
                </a:solidFill>
                <a:latin typeface="Trebuchet MS"/>
                <a:cs typeface="Trebuchet MS"/>
              </a:rPr>
              <a:t>/</a:t>
            </a:r>
            <a:r>
              <a:rPr sz="2000" spc="-365" dirty="0">
                <a:solidFill>
                  <a:srgbClr val="616161"/>
                </a:solidFill>
                <a:latin typeface="Trebuchet MS"/>
                <a:cs typeface="Trebuchet MS"/>
              </a:rPr>
              <a:t> </a:t>
            </a:r>
            <a:r>
              <a:rPr sz="2000" spc="-50" dirty="0">
                <a:solidFill>
                  <a:srgbClr val="616161"/>
                </a:solidFill>
                <a:latin typeface="Trebuchet MS"/>
                <a:cs typeface="Trebuchet MS"/>
              </a:rPr>
              <a:t>libraries</a:t>
            </a:r>
            <a:r>
              <a:rPr sz="2000" spc="-90" dirty="0">
                <a:solidFill>
                  <a:srgbClr val="616161"/>
                </a:solidFill>
                <a:latin typeface="Trebuchet MS"/>
                <a:cs typeface="Trebuchet MS"/>
              </a:rPr>
              <a:t> </a:t>
            </a:r>
            <a:r>
              <a:rPr sz="2000" spc="20" dirty="0">
                <a:solidFill>
                  <a:srgbClr val="616161"/>
                </a:solidFill>
                <a:latin typeface="Trebuchet MS"/>
                <a:cs typeface="Trebuchet MS"/>
              </a:rPr>
              <a:t>you</a:t>
            </a:r>
            <a:r>
              <a:rPr sz="2000" spc="-85" dirty="0">
                <a:solidFill>
                  <a:srgbClr val="616161"/>
                </a:solidFill>
                <a:latin typeface="Trebuchet MS"/>
                <a:cs typeface="Trebuchet MS"/>
              </a:rPr>
              <a:t> </a:t>
            </a:r>
            <a:r>
              <a:rPr sz="2000" spc="25" dirty="0">
                <a:solidFill>
                  <a:srgbClr val="616161"/>
                </a:solidFill>
                <a:latin typeface="Trebuchet MS"/>
                <a:cs typeface="Trebuchet MS"/>
              </a:rPr>
              <a:t>need</a:t>
            </a:r>
            <a:endParaRPr sz="2000">
              <a:latin typeface="Trebuchet MS"/>
              <a:cs typeface="Trebuchet MS"/>
            </a:endParaRPr>
          </a:p>
          <a:p>
            <a:pPr marL="469900" indent="-428625">
              <a:lnSpc>
                <a:spcPct val="100000"/>
              </a:lnSpc>
              <a:spcBef>
                <a:spcPts val="1200"/>
              </a:spcBef>
              <a:buAutoNum type="arabicPeriod"/>
              <a:tabLst>
                <a:tab pos="469265" algn="l"/>
                <a:tab pos="469900" algn="l"/>
              </a:tabLst>
            </a:pPr>
            <a:r>
              <a:rPr sz="2000" spc="65" dirty="0">
                <a:solidFill>
                  <a:srgbClr val="616161"/>
                </a:solidFill>
                <a:latin typeface="Trebuchet MS"/>
                <a:cs typeface="Trebuchet MS"/>
              </a:rPr>
              <a:t>Add</a:t>
            </a:r>
            <a:r>
              <a:rPr sz="2000" spc="-95" dirty="0">
                <a:solidFill>
                  <a:srgbClr val="616161"/>
                </a:solidFill>
                <a:latin typeface="Trebuchet MS"/>
                <a:cs typeface="Trebuchet MS"/>
              </a:rPr>
              <a:t> </a:t>
            </a:r>
            <a:r>
              <a:rPr sz="2000" dirty="0">
                <a:solidFill>
                  <a:srgbClr val="616161"/>
                </a:solidFill>
                <a:latin typeface="Trebuchet MS"/>
                <a:cs typeface="Trebuchet MS"/>
              </a:rPr>
              <a:t>any</a:t>
            </a:r>
            <a:r>
              <a:rPr sz="2000" spc="-95" dirty="0">
                <a:solidFill>
                  <a:srgbClr val="616161"/>
                </a:solidFill>
                <a:latin typeface="Trebuchet MS"/>
                <a:cs typeface="Trebuchet MS"/>
              </a:rPr>
              <a:t> </a:t>
            </a:r>
            <a:r>
              <a:rPr sz="2000" spc="15" dirty="0">
                <a:solidFill>
                  <a:srgbClr val="616161"/>
                </a:solidFill>
                <a:latin typeface="Trebuchet MS"/>
                <a:cs typeface="Trebuchet MS"/>
              </a:rPr>
              <a:t>source</a:t>
            </a:r>
            <a:r>
              <a:rPr sz="2000" spc="-95" dirty="0">
                <a:solidFill>
                  <a:srgbClr val="616161"/>
                </a:solidFill>
                <a:latin typeface="Trebuchet MS"/>
                <a:cs typeface="Trebuchet MS"/>
              </a:rPr>
              <a:t> </a:t>
            </a:r>
            <a:r>
              <a:rPr sz="2000" spc="35" dirty="0">
                <a:solidFill>
                  <a:srgbClr val="616161"/>
                </a:solidFill>
                <a:latin typeface="Trebuchet MS"/>
                <a:cs typeface="Trebuchet MS"/>
              </a:rPr>
              <a:t>code</a:t>
            </a:r>
            <a:r>
              <a:rPr sz="2000" spc="-90" dirty="0">
                <a:solidFill>
                  <a:srgbClr val="616161"/>
                </a:solidFill>
                <a:latin typeface="Trebuchet MS"/>
                <a:cs typeface="Trebuchet MS"/>
              </a:rPr>
              <a:t> </a:t>
            </a:r>
            <a:r>
              <a:rPr sz="2000" spc="20" dirty="0">
                <a:solidFill>
                  <a:srgbClr val="616161"/>
                </a:solidFill>
                <a:latin typeface="Trebuchet MS"/>
                <a:cs typeface="Trebuchet MS"/>
              </a:rPr>
              <a:t>you</a:t>
            </a:r>
            <a:r>
              <a:rPr sz="2000" spc="-95" dirty="0">
                <a:solidFill>
                  <a:srgbClr val="616161"/>
                </a:solidFill>
                <a:latin typeface="Trebuchet MS"/>
                <a:cs typeface="Trebuchet MS"/>
              </a:rPr>
              <a:t> </a:t>
            </a:r>
            <a:r>
              <a:rPr sz="2000" spc="25" dirty="0">
                <a:solidFill>
                  <a:srgbClr val="616161"/>
                </a:solidFill>
                <a:latin typeface="Trebuchet MS"/>
                <a:cs typeface="Trebuchet MS"/>
              </a:rPr>
              <a:t>need</a:t>
            </a:r>
            <a:endParaRPr sz="2000">
              <a:latin typeface="Trebuchet MS"/>
              <a:cs typeface="Trebuchet MS"/>
            </a:endParaRPr>
          </a:p>
          <a:p>
            <a:pPr marL="469900" indent="-429259">
              <a:lnSpc>
                <a:spcPct val="100000"/>
              </a:lnSpc>
              <a:spcBef>
                <a:spcPts val="1200"/>
              </a:spcBef>
              <a:buAutoNum type="arabicPeriod"/>
              <a:tabLst>
                <a:tab pos="469265" algn="l"/>
                <a:tab pos="469900" algn="l"/>
              </a:tabLst>
            </a:pPr>
            <a:r>
              <a:rPr sz="2000" spc="-45" dirty="0">
                <a:solidFill>
                  <a:srgbClr val="616161"/>
                </a:solidFill>
                <a:latin typeface="Trebuchet MS"/>
                <a:cs typeface="Trebuchet MS"/>
              </a:rPr>
              <a:t>Attach</a:t>
            </a:r>
            <a:r>
              <a:rPr sz="2000" spc="-85" dirty="0">
                <a:solidFill>
                  <a:srgbClr val="616161"/>
                </a:solidFill>
                <a:latin typeface="Trebuchet MS"/>
                <a:cs typeface="Trebuchet MS"/>
              </a:rPr>
              <a:t> </a:t>
            </a:r>
            <a:r>
              <a:rPr sz="2000" dirty="0">
                <a:solidFill>
                  <a:srgbClr val="616161"/>
                </a:solidFill>
                <a:latin typeface="Trebuchet MS"/>
                <a:cs typeface="Trebuchet MS"/>
              </a:rPr>
              <a:t>any</a:t>
            </a:r>
            <a:r>
              <a:rPr sz="2000" spc="-85" dirty="0">
                <a:solidFill>
                  <a:srgbClr val="616161"/>
                </a:solidFill>
                <a:latin typeface="Trebuchet MS"/>
                <a:cs typeface="Trebuchet MS"/>
              </a:rPr>
              <a:t> </a:t>
            </a:r>
            <a:r>
              <a:rPr sz="2000" spc="5" dirty="0">
                <a:solidFill>
                  <a:srgbClr val="616161"/>
                </a:solidFill>
                <a:latin typeface="Trebuchet MS"/>
                <a:cs typeface="Trebuchet MS"/>
              </a:rPr>
              <a:t>volumes</a:t>
            </a:r>
            <a:r>
              <a:rPr sz="2000" spc="-85" dirty="0">
                <a:solidFill>
                  <a:srgbClr val="616161"/>
                </a:solidFill>
                <a:latin typeface="Trebuchet MS"/>
                <a:cs typeface="Trebuchet MS"/>
              </a:rPr>
              <a:t> </a:t>
            </a:r>
            <a:r>
              <a:rPr sz="2000" spc="20" dirty="0">
                <a:solidFill>
                  <a:srgbClr val="616161"/>
                </a:solidFill>
                <a:latin typeface="Trebuchet MS"/>
                <a:cs typeface="Trebuchet MS"/>
              </a:rPr>
              <a:t>you</a:t>
            </a:r>
            <a:r>
              <a:rPr sz="2000" spc="-85" dirty="0">
                <a:solidFill>
                  <a:srgbClr val="616161"/>
                </a:solidFill>
                <a:latin typeface="Trebuchet MS"/>
                <a:cs typeface="Trebuchet MS"/>
              </a:rPr>
              <a:t> </a:t>
            </a:r>
            <a:r>
              <a:rPr sz="2000" spc="25" dirty="0">
                <a:solidFill>
                  <a:srgbClr val="616161"/>
                </a:solidFill>
                <a:latin typeface="Trebuchet MS"/>
                <a:cs typeface="Trebuchet MS"/>
              </a:rPr>
              <a:t>need</a:t>
            </a:r>
            <a:r>
              <a:rPr sz="2000" spc="-85" dirty="0">
                <a:solidFill>
                  <a:srgbClr val="616161"/>
                </a:solidFill>
                <a:latin typeface="Trebuchet MS"/>
                <a:cs typeface="Trebuchet MS"/>
              </a:rPr>
              <a:t> </a:t>
            </a:r>
            <a:r>
              <a:rPr sz="2000" spc="-75" dirty="0">
                <a:solidFill>
                  <a:srgbClr val="616161"/>
                </a:solidFill>
                <a:latin typeface="Trebuchet MS"/>
                <a:cs typeface="Trebuchet MS"/>
              </a:rPr>
              <a:t>for</a:t>
            </a:r>
            <a:r>
              <a:rPr sz="2000" spc="-85" dirty="0">
                <a:solidFill>
                  <a:srgbClr val="616161"/>
                </a:solidFill>
                <a:latin typeface="Trebuchet MS"/>
                <a:cs typeface="Trebuchet MS"/>
              </a:rPr>
              <a:t> </a:t>
            </a:r>
            <a:r>
              <a:rPr sz="2000" spc="-45" dirty="0">
                <a:solidFill>
                  <a:srgbClr val="616161"/>
                </a:solidFill>
                <a:latin typeface="Trebuchet MS"/>
                <a:cs typeface="Trebuchet MS"/>
              </a:rPr>
              <a:t>data</a:t>
            </a:r>
            <a:r>
              <a:rPr sz="2000" spc="-85" dirty="0">
                <a:solidFill>
                  <a:srgbClr val="616161"/>
                </a:solidFill>
                <a:latin typeface="Trebuchet MS"/>
                <a:cs typeface="Trebuchet MS"/>
              </a:rPr>
              <a:t> </a:t>
            </a:r>
            <a:r>
              <a:rPr sz="2000" spc="-10" dirty="0">
                <a:solidFill>
                  <a:srgbClr val="616161"/>
                </a:solidFill>
                <a:latin typeface="Trebuchet MS"/>
                <a:cs typeface="Trebuchet MS"/>
              </a:rPr>
              <a:t>persistence</a:t>
            </a:r>
            <a:endParaRPr sz="2000">
              <a:latin typeface="Trebuchet MS"/>
              <a:cs typeface="Trebuchet MS"/>
            </a:endParaRPr>
          </a:p>
          <a:p>
            <a:pPr marL="469900" indent="-436880">
              <a:lnSpc>
                <a:spcPct val="100000"/>
              </a:lnSpc>
              <a:spcBef>
                <a:spcPts val="1200"/>
              </a:spcBef>
              <a:buAutoNum type="arabicPeriod"/>
              <a:tabLst>
                <a:tab pos="469265" algn="l"/>
                <a:tab pos="469900" algn="l"/>
              </a:tabLst>
            </a:pPr>
            <a:r>
              <a:rPr sz="2000" spc="10" dirty="0">
                <a:solidFill>
                  <a:srgbClr val="616161"/>
                </a:solidFill>
                <a:latin typeface="Trebuchet MS"/>
                <a:cs typeface="Trebuchet MS"/>
              </a:rPr>
              <a:t>Set</a:t>
            </a:r>
            <a:r>
              <a:rPr sz="2000" spc="-90" dirty="0">
                <a:solidFill>
                  <a:srgbClr val="616161"/>
                </a:solidFill>
                <a:latin typeface="Trebuchet MS"/>
                <a:cs typeface="Trebuchet MS"/>
              </a:rPr>
              <a:t> </a:t>
            </a:r>
            <a:r>
              <a:rPr sz="2000" dirty="0">
                <a:solidFill>
                  <a:srgbClr val="616161"/>
                </a:solidFill>
                <a:latin typeface="Trebuchet MS"/>
                <a:cs typeface="Trebuchet MS"/>
              </a:rPr>
              <a:t>a</a:t>
            </a:r>
            <a:r>
              <a:rPr sz="2000" spc="-90" dirty="0">
                <a:solidFill>
                  <a:srgbClr val="616161"/>
                </a:solidFill>
                <a:latin typeface="Trebuchet MS"/>
                <a:cs typeface="Trebuchet MS"/>
              </a:rPr>
              <a:t> </a:t>
            </a:r>
            <a:r>
              <a:rPr sz="2000" dirty="0">
                <a:solidFill>
                  <a:srgbClr val="616161"/>
                </a:solidFill>
                <a:latin typeface="Trebuchet MS"/>
                <a:cs typeface="Trebuchet MS"/>
              </a:rPr>
              <a:t>command</a:t>
            </a:r>
            <a:r>
              <a:rPr sz="2000" spc="-90" dirty="0">
                <a:solidFill>
                  <a:srgbClr val="616161"/>
                </a:solidFill>
                <a:latin typeface="Trebuchet MS"/>
                <a:cs typeface="Trebuchet MS"/>
              </a:rPr>
              <a:t> </a:t>
            </a:r>
            <a:r>
              <a:rPr sz="2000" spc="-70" dirty="0">
                <a:solidFill>
                  <a:srgbClr val="616161"/>
                </a:solidFill>
                <a:latin typeface="Trebuchet MS"/>
                <a:cs typeface="Trebuchet MS"/>
              </a:rPr>
              <a:t>to</a:t>
            </a:r>
            <a:r>
              <a:rPr sz="2000" spc="-90" dirty="0">
                <a:solidFill>
                  <a:srgbClr val="616161"/>
                </a:solidFill>
                <a:latin typeface="Trebuchet MS"/>
                <a:cs typeface="Trebuchet MS"/>
              </a:rPr>
              <a:t> </a:t>
            </a:r>
            <a:r>
              <a:rPr sz="2000" spc="35" dirty="0">
                <a:solidFill>
                  <a:srgbClr val="616161"/>
                </a:solidFill>
                <a:latin typeface="Trebuchet MS"/>
                <a:cs typeface="Trebuchet MS"/>
              </a:rPr>
              <a:t>be</a:t>
            </a:r>
            <a:r>
              <a:rPr sz="2000" spc="-90" dirty="0">
                <a:solidFill>
                  <a:srgbClr val="616161"/>
                </a:solidFill>
                <a:latin typeface="Trebuchet MS"/>
                <a:cs typeface="Trebuchet MS"/>
              </a:rPr>
              <a:t> </a:t>
            </a:r>
            <a:r>
              <a:rPr sz="2000" spc="-35" dirty="0">
                <a:solidFill>
                  <a:srgbClr val="616161"/>
                </a:solidFill>
                <a:latin typeface="Trebuchet MS"/>
                <a:cs typeface="Trebuchet MS"/>
              </a:rPr>
              <a:t>run</a:t>
            </a:r>
            <a:r>
              <a:rPr sz="2000" spc="-90" dirty="0">
                <a:solidFill>
                  <a:srgbClr val="616161"/>
                </a:solidFill>
                <a:latin typeface="Trebuchet MS"/>
                <a:cs typeface="Trebuchet MS"/>
              </a:rPr>
              <a:t> </a:t>
            </a:r>
            <a:r>
              <a:rPr sz="2000" spc="-105" dirty="0">
                <a:solidFill>
                  <a:srgbClr val="616161"/>
                </a:solidFill>
                <a:latin typeface="Trebuchet MS"/>
                <a:cs typeface="Trebuchet MS"/>
              </a:rPr>
              <a:t>at</a:t>
            </a:r>
            <a:r>
              <a:rPr sz="2000" spc="-90" dirty="0">
                <a:solidFill>
                  <a:srgbClr val="616161"/>
                </a:solidFill>
                <a:latin typeface="Trebuchet MS"/>
                <a:cs typeface="Trebuchet MS"/>
              </a:rPr>
              <a:t> </a:t>
            </a:r>
            <a:r>
              <a:rPr sz="2000" spc="-55" dirty="0">
                <a:solidFill>
                  <a:srgbClr val="616161"/>
                </a:solidFill>
                <a:latin typeface="Trebuchet MS"/>
                <a:cs typeface="Trebuchet MS"/>
              </a:rPr>
              <a:t>startup</a:t>
            </a:r>
            <a:endParaRPr sz="2000">
              <a:latin typeface="Trebuchet MS"/>
              <a:cs typeface="Trebuchet MS"/>
            </a:endParaRPr>
          </a:p>
        </p:txBody>
      </p:sp>
    </p:spTree>
    <p:extLst>
      <p:ext uri="{BB962C8B-B14F-4D97-AF65-F5344CB8AC3E}">
        <p14:creationId xmlns:p14="http://schemas.microsoft.com/office/powerpoint/2010/main" val="38426192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3825"/>
            <a:ext cx="2306320"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202729"/>
                </a:solidFill>
              </a:rPr>
              <a:t>The</a:t>
            </a:r>
            <a:r>
              <a:rPr sz="2800" spc="-170" dirty="0">
                <a:solidFill>
                  <a:srgbClr val="202729"/>
                </a:solidFill>
              </a:rPr>
              <a:t> </a:t>
            </a:r>
            <a:r>
              <a:rPr sz="2800" spc="-35" dirty="0">
                <a:solidFill>
                  <a:srgbClr val="202729"/>
                </a:solidFill>
              </a:rPr>
              <a:t>Dockerfile</a:t>
            </a:r>
            <a:endParaRPr sz="2800"/>
          </a:p>
        </p:txBody>
      </p:sp>
      <p:sp>
        <p:nvSpPr>
          <p:cNvPr id="3" name="object 3"/>
          <p:cNvSpPr txBox="1"/>
          <p:nvPr/>
        </p:nvSpPr>
        <p:spPr>
          <a:xfrm>
            <a:off x="384725" y="1081606"/>
            <a:ext cx="6334125" cy="3622675"/>
          </a:xfrm>
          <a:prstGeom prst="rect">
            <a:avLst/>
          </a:prstGeom>
        </p:spPr>
        <p:txBody>
          <a:bodyPr vert="horz" wrap="square" lIns="0" tIns="12700" rIns="0" bIns="0" rtlCol="0">
            <a:spAutoFit/>
          </a:bodyPr>
          <a:lstStyle/>
          <a:p>
            <a:pPr marL="12700">
              <a:lnSpc>
                <a:spcPct val="100000"/>
              </a:lnSpc>
              <a:spcBef>
                <a:spcPts val="100"/>
              </a:spcBef>
            </a:pPr>
            <a:r>
              <a:rPr sz="1800" spc="-15" dirty="0">
                <a:solidFill>
                  <a:srgbClr val="616161"/>
                </a:solidFill>
                <a:latin typeface="Trebuchet MS"/>
                <a:cs typeface="Trebuchet MS"/>
              </a:rPr>
              <a:t>Essential</a:t>
            </a:r>
            <a:r>
              <a:rPr sz="1800" spc="-100" dirty="0">
                <a:solidFill>
                  <a:srgbClr val="616161"/>
                </a:solidFill>
                <a:latin typeface="Trebuchet MS"/>
                <a:cs typeface="Trebuchet MS"/>
              </a:rPr>
              <a:t> </a:t>
            </a:r>
            <a:r>
              <a:rPr sz="1800" dirty="0">
                <a:solidFill>
                  <a:srgbClr val="616161"/>
                </a:solidFill>
                <a:latin typeface="Trebuchet MS"/>
                <a:cs typeface="Trebuchet MS"/>
              </a:rPr>
              <a:t>Commands:</a:t>
            </a:r>
            <a:endParaRPr sz="1800">
              <a:latin typeface="Trebuchet MS"/>
              <a:cs typeface="Trebuchet MS"/>
            </a:endParaRPr>
          </a:p>
          <a:p>
            <a:pPr marL="469900" indent="-367030">
              <a:lnSpc>
                <a:spcPct val="100000"/>
              </a:lnSpc>
              <a:spcBef>
                <a:spcPts val="1889"/>
              </a:spcBef>
              <a:buFont typeface="Arial MT"/>
              <a:buChar char="●"/>
              <a:tabLst>
                <a:tab pos="469265" algn="l"/>
                <a:tab pos="469900" algn="l"/>
              </a:tabLst>
            </a:pPr>
            <a:r>
              <a:rPr sz="1800" b="1" spc="85" dirty="0">
                <a:solidFill>
                  <a:srgbClr val="616161"/>
                </a:solidFill>
                <a:latin typeface="Trebuchet MS"/>
                <a:cs typeface="Trebuchet MS"/>
              </a:rPr>
              <a:t>FROM</a:t>
            </a:r>
            <a:r>
              <a:rPr sz="1800" b="1" spc="-80" dirty="0">
                <a:solidFill>
                  <a:srgbClr val="616161"/>
                </a:solidFill>
                <a:latin typeface="Trebuchet MS"/>
                <a:cs typeface="Trebuchet MS"/>
              </a:rPr>
              <a:t> </a:t>
            </a:r>
            <a:r>
              <a:rPr sz="1800" spc="-125" dirty="0">
                <a:solidFill>
                  <a:srgbClr val="616161"/>
                </a:solidFill>
                <a:latin typeface="Trebuchet MS"/>
                <a:cs typeface="Trebuchet MS"/>
              </a:rPr>
              <a:t>-</a:t>
            </a:r>
            <a:r>
              <a:rPr sz="1800" spc="-80" dirty="0">
                <a:solidFill>
                  <a:srgbClr val="616161"/>
                </a:solidFill>
                <a:latin typeface="Trebuchet MS"/>
                <a:cs typeface="Trebuchet MS"/>
              </a:rPr>
              <a:t> </a:t>
            </a:r>
            <a:r>
              <a:rPr sz="1800" spc="-60" dirty="0">
                <a:solidFill>
                  <a:srgbClr val="616161"/>
                </a:solidFill>
                <a:latin typeface="Trebuchet MS"/>
                <a:cs typeface="Trebuchet MS"/>
              </a:rPr>
              <a:t>Inherit</a:t>
            </a:r>
            <a:r>
              <a:rPr sz="1800" spc="-80" dirty="0">
                <a:solidFill>
                  <a:srgbClr val="616161"/>
                </a:solidFill>
                <a:latin typeface="Trebuchet MS"/>
                <a:cs typeface="Trebuchet MS"/>
              </a:rPr>
              <a:t> </a:t>
            </a:r>
            <a:r>
              <a:rPr sz="1800" spc="-60" dirty="0">
                <a:solidFill>
                  <a:srgbClr val="616161"/>
                </a:solidFill>
                <a:latin typeface="Trebuchet MS"/>
                <a:cs typeface="Trebuchet MS"/>
              </a:rPr>
              <a:t>from</a:t>
            </a:r>
            <a:r>
              <a:rPr sz="1800" spc="-80" dirty="0">
                <a:solidFill>
                  <a:srgbClr val="616161"/>
                </a:solidFill>
                <a:latin typeface="Trebuchet MS"/>
                <a:cs typeface="Trebuchet MS"/>
              </a:rPr>
              <a:t> </a:t>
            </a:r>
            <a:r>
              <a:rPr sz="1800" dirty="0">
                <a:solidFill>
                  <a:srgbClr val="616161"/>
                </a:solidFill>
                <a:latin typeface="Trebuchet MS"/>
                <a:cs typeface="Trebuchet MS"/>
              </a:rPr>
              <a:t>a</a:t>
            </a:r>
            <a:r>
              <a:rPr sz="1800" spc="-80" dirty="0">
                <a:solidFill>
                  <a:srgbClr val="616161"/>
                </a:solidFill>
                <a:latin typeface="Trebuchet MS"/>
                <a:cs typeface="Trebuchet MS"/>
              </a:rPr>
              <a:t> </a:t>
            </a:r>
            <a:r>
              <a:rPr sz="1800" spc="-40" dirty="0">
                <a:solidFill>
                  <a:srgbClr val="616161"/>
                </a:solidFill>
                <a:latin typeface="Trebuchet MS"/>
                <a:cs typeface="Trebuchet MS"/>
              </a:rPr>
              <a:t>parent</a:t>
            </a:r>
            <a:r>
              <a:rPr sz="1800" spc="-80" dirty="0">
                <a:solidFill>
                  <a:srgbClr val="616161"/>
                </a:solidFill>
                <a:latin typeface="Trebuchet MS"/>
                <a:cs typeface="Trebuchet MS"/>
              </a:rPr>
              <a:t> </a:t>
            </a:r>
            <a:r>
              <a:rPr sz="1800" spc="-35" dirty="0">
                <a:solidFill>
                  <a:srgbClr val="616161"/>
                </a:solidFill>
                <a:latin typeface="Trebuchet MS"/>
                <a:cs typeface="Trebuchet MS"/>
              </a:rPr>
              <a:t>container</a:t>
            </a:r>
            <a:endParaRPr sz="1800">
              <a:latin typeface="Trebuchet MS"/>
              <a:cs typeface="Trebuchet MS"/>
            </a:endParaRPr>
          </a:p>
          <a:p>
            <a:pPr marL="927100" lvl="1" indent="-336550">
              <a:lnSpc>
                <a:spcPct val="100000"/>
              </a:lnSpc>
              <a:spcBef>
                <a:spcPts val="330"/>
              </a:spcBef>
              <a:buFont typeface="Arial MT"/>
              <a:buChar char="○"/>
              <a:tabLst>
                <a:tab pos="926465" algn="l"/>
                <a:tab pos="927100" algn="l"/>
              </a:tabLst>
            </a:pPr>
            <a:r>
              <a:rPr sz="1400" spc="-114" dirty="0">
                <a:solidFill>
                  <a:srgbClr val="616161"/>
                </a:solidFill>
                <a:latin typeface="Trebuchet MS"/>
                <a:cs typeface="Trebuchet MS"/>
              </a:rPr>
              <a:t>i.e.</a:t>
            </a:r>
            <a:r>
              <a:rPr sz="1400" spc="-65" dirty="0">
                <a:solidFill>
                  <a:srgbClr val="616161"/>
                </a:solidFill>
                <a:latin typeface="Trebuchet MS"/>
                <a:cs typeface="Trebuchet MS"/>
              </a:rPr>
              <a:t> </a:t>
            </a:r>
            <a:r>
              <a:rPr sz="1400" spc="30" dirty="0">
                <a:solidFill>
                  <a:srgbClr val="616161"/>
                </a:solidFill>
                <a:latin typeface="Trebuchet MS"/>
                <a:cs typeface="Trebuchet MS"/>
              </a:rPr>
              <a:t>“FROM</a:t>
            </a:r>
            <a:r>
              <a:rPr sz="1400" spc="-65" dirty="0">
                <a:solidFill>
                  <a:srgbClr val="616161"/>
                </a:solidFill>
                <a:latin typeface="Trebuchet MS"/>
                <a:cs typeface="Trebuchet MS"/>
              </a:rPr>
              <a:t> </a:t>
            </a:r>
            <a:r>
              <a:rPr sz="1400" spc="-45" dirty="0">
                <a:solidFill>
                  <a:srgbClr val="616161"/>
                </a:solidFill>
                <a:latin typeface="Trebuchet MS"/>
                <a:cs typeface="Trebuchet MS"/>
              </a:rPr>
              <a:t>ubuntu”</a:t>
            </a:r>
            <a:endParaRPr sz="1400">
              <a:latin typeface="Trebuchet MS"/>
              <a:cs typeface="Trebuchet MS"/>
            </a:endParaRPr>
          </a:p>
          <a:p>
            <a:pPr marL="469900" indent="-367030">
              <a:lnSpc>
                <a:spcPct val="100000"/>
              </a:lnSpc>
              <a:spcBef>
                <a:spcPts val="855"/>
              </a:spcBef>
              <a:buFont typeface="Arial MT"/>
              <a:buChar char="●"/>
              <a:tabLst>
                <a:tab pos="469265" algn="l"/>
                <a:tab pos="469900" algn="l"/>
              </a:tabLst>
            </a:pPr>
            <a:r>
              <a:rPr sz="1800" b="1" spc="85" dirty="0">
                <a:solidFill>
                  <a:srgbClr val="616161"/>
                </a:solidFill>
                <a:latin typeface="Trebuchet MS"/>
                <a:cs typeface="Trebuchet MS"/>
              </a:rPr>
              <a:t>RUN</a:t>
            </a:r>
            <a:r>
              <a:rPr sz="1800" b="1" spc="-80" dirty="0">
                <a:solidFill>
                  <a:srgbClr val="616161"/>
                </a:solidFill>
                <a:latin typeface="Trebuchet MS"/>
                <a:cs typeface="Trebuchet MS"/>
              </a:rPr>
              <a:t> </a:t>
            </a:r>
            <a:r>
              <a:rPr sz="1800" spc="-125" dirty="0">
                <a:solidFill>
                  <a:srgbClr val="616161"/>
                </a:solidFill>
                <a:latin typeface="Trebuchet MS"/>
                <a:cs typeface="Trebuchet MS"/>
              </a:rPr>
              <a:t>-</a:t>
            </a:r>
            <a:r>
              <a:rPr sz="1800" spc="-80" dirty="0">
                <a:solidFill>
                  <a:srgbClr val="616161"/>
                </a:solidFill>
                <a:latin typeface="Trebuchet MS"/>
                <a:cs typeface="Trebuchet MS"/>
              </a:rPr>
              <a:t> </a:t>
            </a:r>
            <a:r>
              <a:rPr sz="1800" spc="40" dirty="0">
                <a:solidFill>
                  <a:srgbClr val="616161"/>
                </a:solidFill>
                <a:latin typeface="Trebuchet MS"/>
                <a:cs typeface="Trebuchet MS"/>
              </a:rPr>
              <a:t>Runs</a:t>
            </a:r>
            <a:r>
              <a:rPr sz="1800" spc="-80" dirty="0">
                <a:solidFill>
                  <a:srgbClr val="616161"/>
                </a:solidFill>
                <a:latin typeface="Trebuchet MS"/>
                <a:cs typeface="Trebuchet MS"/>
              </a:rPr>
              <a:t> </a:t>
            </a:r>
            <a:r>
              <a:rPr sz="1800" dirty="0">
                <a:solidFill>
                  <a:srgbClr val="616161"/>
                </a:solidFill>
                <a:latin typeface="Trebuchet MS"/>
                <a:cs typeface="Trebuchet MS"/>
              </a:rPr>
              <a:t>a</a:t>
            </a:r>
            <a:r>
              <a:rPr sz="1800" spc="-80" dirty="0">
                <a:solidFill>
                  <a:srgbClr val="616161"/>
                </a:solidFill>
                <a:latin typeface="Trebuchet MS"/>
                <a:cs typeface="Trebuchet MS"/>
              </a:rPr>
              <a:t> </a:t>
            </a:r>
            <a:r>
              <a:rPr sz="1800" dirty="0">
                <a:solidFill>
                  <a:srgbClr val="616161"/>
                </a:solidFill>
                <a:latin typeface="Trebuchet MS"/>
                <a:cs typeface="Trebuchet MS"/>
              </a:rPr>
              <a:t>command</a:t>
            </a:r>
            <a:r>
              <a:rPr sz="1800" spc="-75" dirty="0">
                <a:solidFill>
                  <a:srgbClr val="616161"/>
                </a:solidFill>
                <a:latin typeface="Trebuchet MS"/>
                <a:cs typeface="Trebuchet MS"/>
              </a:rPr>
              <a:t> </a:t>
            </a:r>
            <a:r>
              <a:rPr sz="1800" i="1" spc="-25" dirty="0">
                <a:solidFill>
                  <a:srgbClr val="616161"/>
                </a:solidFill>
                <a:latin typeface="Trebuchet MS"/>
                <a:cs typeface="Trebuchet MS"/>
              </a:rPr>
              <a:t>during</a:t>
            </a:r>
            <a:r>
              <a:rPr sz="1800" i="1" spc="-80" dirty="0">
                <a:solidFill>
                  <a:srgbClr val="616161"/>
                </a:solidFill>
                <a:latin typeface="Trebuchet MS"/>
                <a:cs typeface="Trebuchet MS"/>
              </a:rPr>
              <a:t> </a:t>
            </a:r>
            <a:r>
              <a:rPr sz="1800" spc="-50" dirty="0">
                <a:solidFill>
                  <a:srgbClr val="616161"/>
                </a:solidFill>
                <a:latin typeface="Trebuchet MS"/>
                <a:cs typeface="Trebuchet MS"/>
              </a:rPr>
              <a:t>the</a:t>
            </a:r>
            <a:r>
              <a:rPr sz="1800" spc="-80" dirty="0">
                <a:solidFill>
                  <a:srgbClr val="616161"/>
                </a:solidFill>
                <a:latin typeface="Trebuchet MS"/>
                <a:cs typeface="Trebuchet MS"/>
              </a:rPr>
              <a:t> </a:t>
            </a:r>
            <a:r>
              <a:rPr sz="1800" spc="-35" dirty="0">
                <a:solidFill>
                  <a:srgbClr val="616161"/>
                </a:solidFill>
                <a:latin typeface="Trebuchet MS"/>
                <a:cs typeface="Trebuchet MS"/>
              </a:rPr>
              <a:t>build</a:t>
            </a:r>
            <a:r>
              <a:rPr sz="1800" spc="-80" dirty="0">
                <a:solidFill>
                  <a:srgbClr val="616161"/>
                </a:solidFill>
                <a:latin typeface="Trebuchet MS"/>
                <a:cs typeface="Trebuchet MS"/>
              </a:rPr>
              <a:t> </a:t>
            </a:r>
            <a:r>
              <a:rPr sz="1800" spc="30" dirty="0">
                <a:solidFill>
                  <a:srgbClr val="616161"/>
                </a:solidFill>
                <a:latin typeface="Trebuchet MS"/>
                <a:cs typeface="Trebuchet MS"/>
              </a:rPr>
              <a:t>process</a:t>
            </a:r>
            <a:endParaRPr sz="1800">
              <a:latin typeface="Trebuchet MS"/>
              <a:cs typeface="Trebuchet MS"/>
            </a:endParaRPr>
          </a:p>
          <a:p>
            <a:pPr marL="927100" lvl="1" indent="-336550">
              <a:lnSpc>
                <a:spcPct val="100000"/>
              </a:lnSpc>
              <a:spcBef>
                <a:spcPts val="330"/>
              </a:spcBef>
              <a:buFont typeface="Arial MT"/>
              <a:buChar char="○"/>
              <a:tabLst>
                <a:tab pos="926465" algn="l"/>
                <a:tab pos="927100" algn="l"/>
              </a:tabLst>
            </a:pPr>
            <a:r>
              <a:rPr sz="1400" spc="-114" dirty="0">
                <a:solidFill>
                  <a:srgbClr val="616161"/>
                </a:solidFill>
                <a:latin typeface="Trebuchet MS"/>
                <a:cs typeface="Trebuchet MS"/>
              </a:rPr>
              <a:t>i.e.</a:t>
            </a:r>
            <a:r>
              <a:rPr sz="1400" spc="-65" dirty="0">
                <a:solidFill>
                  <a:srgbClr val="616161"/>
                </a:solidFill>
                <a:latin typeface="Trebuchet MS"/>
                <a:cs typeface="Trebuchet MS"/>
              </a:rPr>
              <a:t> </a:t>
            </a:r>
            <a:r>
              <a:rPr sz="1400" dirty="0">
                <a:solidFill>
                  <a:srgbClr val="616161"/>
                </a:solidFill>
                <a:latin typeface="Trebuchet MS"/>
                <a:cs typeface="Trebuchet MS"/>
              </a:rPr>
              <a:t>“RUN</a:t>
            </a:r>
            <a:r>
              <a:rPr sz="1400" spc="-65" dirty="0">
                <a:solidFill>
                  <a:srgbClr val="616161"/>
                </a:solidFill>
                <a:latin typeface="Trebuchet MS"/>
                <a:cs typeface="Trebuchet MS"/>
              </a:rPr>
              <a:t> </a:t>
            </a:r>
            <a:r>
              <a:rPr sz="1400" spc="-35" dirty="0">
                <a:solidFill>
                  <a:srgbClr val="616161"/>
                </a:solidFill>
                <a:latin typeface="Trebuchet MS"/>
                <a:cs typeface="Trebuchet MS"/>
              </a:rPr>
              <a:t>apt-get</a:t>
            </a:r>
            <a:r>
              <a:rPr sz="1400" spc="-65" dirty="0">
                <a:solidFill>
                  <a:srgbClr val="616161"/>
                </a:solidFill>
                <a:latin typeface="Trebuchet MS"/>
                <a:cs typeface="Trebuchet MS"/>
              </a:rPr>
              <a:t> </a:t>
            </a:r>
            <a:r>
              <a:rPr sz="1400" spc="-50" dirty="0">
                <a:solidFill>
                  <a:srgbClr val="616161"/>
                </a:solidFill>
                <a:latin typeface="Trebuchet MS"/>
                <a:cs typeface="Trebuchet MS"/>
              </a:rPr>
              <a:t>install</a:t>
            </a:r>
            <a:r>
              <a:rPr sz="1400" spc="-65" dirty="0">
                <a:solidFill>
                  <a:srgbClr val="616161"/>
                </a:solidFill>
                <a:latin typeface="Trebuchet MS"/>
                <a:cs typeface="Trebuchet MS"/>
              </a:rPr>
              <a:t> </a:t>
            </a:r>
            <a:r>
              <a:rPr sz="1400" spc="-30" dirty="0">
                <a:solidFill>
                  <a:srgbClr val="616161"/>
                </a:solidFill>
                <a:latin typeface="Trebuchet MS"/>
                <a:cs typeface="Trebuchet MS"/>
              </a:rPr>
              <a:t>python3”</a:t>
            </a:r>
            <a:endParaRPr sz="1400">
              <a:latin typeface="Trebuchet MS"/>
              <a:cs typeface="Trebuchet MS"/>
            </a:endParaRPr>
          </a:p>
          <a:p>
            <a:pPr marL="469900" indent="-367030">
              <a:lnSpc>
                <a:spcPct val="100000"/>
              </a:lnSpc>
              <a:spcBef>
                <a:spcPts val="855"/>
              </a:spcBef>
              <a:buFont typeface="Arial MT"/>
              <a:buChar char="●"/>
              <a:tabLst>
                <a:tab pos="469265" algn="l"/>
                <a:tab pos="469900" algn="l"/>
              </a:tabLst>
            </a:pPr>
            <a:r>
              <a:rPr sz="1800" b="1" spc="120" dirty="0">
                <a:solidFill>
                  <a:srgbClr val="616161"/>
                </a:solidFill>
                <a:latin typeface="Trebuchet MS"/>
                <a:cs typeface="Trebuchet MS"/>
              </a:rPr>
              <a:t>ADD</a:t>
            </a:r>
            <a:r>
              <a:rPr sz="1800" b="1" spc="-80" dirty="0">
                <a:solidFill>
                  <a:srgbClr val="616161"/>
                </a:solidFill>
                <a:latin typeface="Trebuchet MS"/>
                <a:cs typeface="Trebuchet MS"/>
              </a:rPr>
              <a:t> </a:t>
            </a:r>
            <a:r>
              <a:rPr sz="1800" spc="-125" dirty="0">
                <a:solidFill>
                  <a:srgbClr val="616161"/>
                </a:solidFill>
                <a:latin typeface="Trebuchet MS"/>
                <a:cs typeface="Trebuchet MS"/>
              </a:rPr>
              <a:t>-</a:t>
            </a:r>
            <a:r>
              <a:rPr sz="1800" spc="-80" dirty="0">
                <a:solidFill>
                  <a:srgbClr val="616161"/>
                </a:solidFill>
                <a:latin typeface="Trebuchet MS"/>
                <a:cs typeface="Trebuchet MS"/>
              </a:rPr>
              <a:t> </a:t>
            </a:r>
            <a:r>
              <a:rPr sz="1800" spc="40" dirty="0">
                <a:solidFill>
                  <a:srgbClr val="616161"/>
                </a:solidFill>
                <a:latin typeface="Trebuchet MS"/>
                <a:cs typeface="Trebuchet MS"/>
              </a:rPr>
              <a:t>Copies</a:t>
            </a:r>
            <a:r>
              <a:rPr sz="1800" spc="-80" dirty="0">
                <a:solidFill>
                  <a:srgbClr val="616161"/>
                </a:solidFill>
                <a:latin typeface="Trebuchet MS"/>
                <a:cs typeface="Trebuchet MS"/>
              </a:rPr>
              <a:t> </a:t>
            </a:r>
            <a:r>
              <a:rPr sz="1800" spc="-50" dirty="0">
                <a:solidFill>
                  <a:srgbClr val="616161"/>
                </a:solidFill>
                <a:latin typeface="Trebuchet MS"/>
                <a:cs typeface="Trebuchet MS"/>
              </a:rPr>
              <a:t>files</a:t>
            </a:r>
            <a:r>
              <a:rPr sz="1800" spc="-75" dirty="0">
                <a:solidFill>
                  <a:srgbClr val="616161"/>
                </a:solidFill>
                <a:latin typeface="Trebuchet MS"/>
                <a:cs typeface="Trebuchet MS"/>
              </a:rPr>
              <a:t> </a:t>
            </a:r>
            <a:r>
              <a:rPr sz="1800" spc="-60" dirty="0">
                <a:solidFill>
                  <a:srgbClr val="616161"/>
                </a:solidFill>
                <a:latin typeface="Trebuchet MS"/>
                <a:cs typeface="Trebuchet MS"/>
              </a:rPr>
              <a:t>from</a:t>
            </a:r>
            <a:r>
              <a:rPr sz="1800" spc="-80" dirty="0">
                <a:solidFill>
                  <a:srgbClr val="616161"/>
                </a:solidFill>
                <a:latin typeface="Trebuchet MS"/>
                <a:cs typeface="Trebuchet MS"/>
              </a:rPr>
              <a:t> </a:t>
            </a:r>
            <a:r>
              <a:rPr sz="1800" spc="-50" dirty="0">
                <a:solidFill>
                  <a:srgbClr val="616161"/>
                </a:solidFill>
                <a:latin typeface="Trebuchet MS"/>
                <a:cs typeface="Trebuchet MS"/>
              </a:rPr>
              <a:t>the</a:t>
            </a:r>
            <a:r>
              <a:rPr sz="1800" spc="-80" dirty="0">
                <a:solidFill>
                  <a:srgbClr val="616161"/>
                </a:solidFill>
                <a:latin typeface="Trebuchet MS"/>
                <a:cs typeface="Trebuchet MS"/>
              </a:rPr>
              <a:t> </a:t>
            </a:r>
            <a:r>
              <a:rPr sz="1800" spc="-35" dirty="0">
                <a:solidFill>
                  <a:srgbClr val="616161"/>
                </a:solidFill>
                <a:latin typeface="Trebuchet MS"/>
                <a:cs typeface="Trebuchet MS"/>
              </a:rPr>
              <a:t>build</a:t>
            </a:r>
            <a:r>
              <a:rPr sz="1800" spc="-75" dirty="0">
                <a:solidFill>
                  <a:srgbClr val="616161"/>
                </a:solidFill>
                <a:latin typeface="Trebuchet MS"/>
                <a:cs typeface="Trebuchet MS"/>
              </a:rPr>
              <a:t> </a:t>
            </a:r>
            <a:r>
              <a:rPr sz="1800" spc="-45" dirty="0">
                <a:solidFill>
                  <a:srgbClr val="616161"/>
                </a:solidFill>
                <a:latin typeface="Trebuchet MS"/>
                <a:cs typeface="Trebuchet MS"/>
              </a:rPr>
              <a:t>directory</a:t>
            </a:r>
            <a:r>
              <a:rPr sz="1800" spc="-80" dirty="0">
                <a:solidFill>
                  <a:srgbClr val="616161"/>
                </a:solidFill>
                <a:latin typeface="Trebuchet MS"/>
                <a:cs typeface="Trebuchet MS"/>
              </a:rPr>
              <a:t> </a:t>
            </a:r>
            <a:r>
              <a:rPr sz="1800" spc="-60" dirty="0">
                <a:solidFill>
                  <a:srgbClr val="616161"/>
                </a:solidFill>
                <a:latin typeface="Trebuchet MS"/>
                <a:cs typeface="Trebuchet MS"/>
              </a:rPr>
              <a:t>into</a:t>
            </a:r>
            <a:r>
              <a:rPr sz="1800" spc="-80" dirty="0">
                <a:solidFill>
                  <a:srgbClr val="616161"/>
                </a:solidFill>
                <a:latin typeface="Trebuchet MS"/>
                <a:cs typeface="Trebuchet MS"/>
              </a:rPr>
              <a:t> </a:t>
            </a:r>
            <a:r>
              <a:rPr sz="1800" spc="-50" dirty="0">
                <a:solidFill>
                  <a:srgbClr val="616161"/>
                </a:solidFill>
                <a:latin typeface="Trebuchet MS"/>
                <a:cs typeface="Trebuchet MS"/>
              </a:rPr>
              <a:t>the</a:t>
            </a:r>
            <a:r>
              <a:rPr sz="1800" spc="-75" dirty="0">
                <a:solidFill>
                  <a:srgbClr val="616161"/>
                </a:solidFill>
                <a:latin typeface="Trebuchet MS"/>
                <a:cs typeface="Trebuchet MS"/>
              </a:rPr>
              <a:t> </a:t>
            </a:r>
            <a:r>
              <a:rPr sz="1800" dirty="0">
                <a:solidFill>
                  <a:srgbClr val="616161"/>
                </a:solidFill>
                <a:latin typeface="Trebuchet MS"/>
                <a:cs typeface="Trebuchet MS"/>
              </a:rPr>
              <a:t>image</a:t>
            </a:r>
            <a:endParaRPr sz="1800">
              <a:latin typeface="Trebuchet MS"/>
              <a:cs typeface="Trebuchet MS"/>
            </a:endParaRPr>
          </a:p>
          <a:p>
            <a:pPr marL="927100" lvl="1" indent="-336550">
              <a:lnSpc>
                <a:spcPct val="100000"/>
              </a:lnSpc>
              <a:spcBef>
                <a:spcPts val="330"/>
              </a:spcBef>
              <a:buFont typeface="Arial MT"/>
              <a:buChar char="○"/>
              <a:tabLst>
                <a:tab pos="926465" algn="l"/>
                <a:tab pos="927100" algn="l"/>
              </a:tabLst>
            </a:pPr>
            <a:r>
              <a:rPr sz="1400" spc="-114" dirty="0">
                <a:solidFill>
                  <a:srgbClr val="616161"/>
                </a:solidFill>
                <a:latin typeface="Trebuchet MS"/>
                <a:cs typeface="Trebuchet MS"/>
              </a:rPr>
              <a:t>i.e.</a:t>
            </a:r>
            <a:r>
              <a:rPr sz="1400" spc="-65" dirty="0">
                <a:solidFill>
                  <a:srgbClr val="616161"/>
                </a:solidFill>
                <a:latin typeface="Trebuchet MS"/>
                <a:cs typeface="Trebuchet MS"/>
              </a:rPr>
              <a:t> </a:t>
            </a:r>
            <a:r>
              <a:rPr sz="1400" spc="35" dirty="0">
                <a:solidFill>
                  <a:srgbClr val="616161"/>
                </a:solidFill>
                <a:latin typeface="Trebuchet MS"/>
                <a:cs typeface="Trebuchet MS"/>
              </a:rPr>
              <a:t>“ADD</a:t>
            </a:r>
            <a:r>
              <a:rPr sz="1400" spc="-65" dirty="0">
                <a:solidFill>
                  <a:srgbClr val="616161"/>
                </a:solidFill>
                <a:latin typeface="Trebuchet MS"/>
                <a:cs typeface="Trebuchet MS"/>
              </a:rPr>
              <a:t> </a:t>
            </a:r>
            <a:r>
              <a:rPr sz="1400" spc="-30" dirty="0">
                <a:solidFill>
                  <a:srgbClr val="616161"/>
                </a:solidFill>
                <a:latin typeface="Trebuchet MS"/>
                <a:cs typeface="Trebuchet MS"/>
              </a:rPr>
              <a:t>hello_world.py</a:t>
            </a:r>
            <a:r>
              <a:rPr sz="1400" spc="-65" dirty="0">
                <a:solidFill>
                  <a:srgbClr val="616161"/>
                </a:solidFill>
                <a:latin typeface="Trebuchet MS"/>
                <a:cs typeface="Trebuchet MS"/>
              </a:rPr>
              <a:t> </a:t>
            </a:r>
            <a:r>
              <a:rPr sz="1400" spc="-100" dirty="0">
                <a:solidFill>
                  <a:srgbClr val="616161"/>
                </a:solidFill>
                <a:latin typeface="Trebuchet MS"/>
                <a:cs typeface="Trebuchet MS"/>
              </a:rPr>
              <a:t>/usr”</a:t>
            </a:r>
            <a:endParaRPr sz="1400">
              <a:latin typeface="Trebuchet MS"/>
              <a:cs typeface="Trebuchet MS"/>
            </a:endParaRPr>
          </a:p>
          <a:p>
            <a:pPr marL="469900" indent="-367030">
              <a:lnSpc>
                <a:spcPct val="100000"/>
              </a:lnSpc>
              <a:spcBef>
                <a:spcPts val="855"/>
              </a:spcBef>
              <a:buFont typeface="Arial MT"/>
              <a:buChar char="●"/>
              <a:tabLst>
                <a:tab pos="469265" algn="l"/>
                <a:tab pos="469900" algn="l"/>
              </a:tabLst>
            </a:pPr>
            <a:r>
              <a:rPr sz="1800" b="1" spc="85" dirty="0">
                <a:solidFill>
                  <a:srgbClr val="616161"/>
                </a:solidFill>
                <a:latin typeface="Trebuchet MS"/>
                <a:cs typeface="Trebuchet MS"/>
              </a:rPr>
              <a:t>EXPOSE</a:t>
            </a:r>
            <a:r>
              <a:rPr sz="1800" b="1" spc="-80" dirty="0">
                <a:solidFill>
                  <a:srgbClr val="616161"/>
                </a:solidFill>
                <a:latin typeface="Trebuchet MS"/>
                <a:cs typeface="Trebuchet MS"/>
              </a:rPr>
              <a:t> </a:t>
            </a:r>
            <a:r>
              <a:rPr sz="1800" spc="-125" dirty="0">
                <a:solidFill>
                  <a:srgbClr val="616161"/>
                </a:solidFill>
                <a:latin typeface="Trebuchet MS"/>
                <a:cs typeface="Trebuchet MS"/>
              </a:rPr>
              <a:t>-</a:t>
            </a:r>
            <a:r>
              <a:rPr sz="1800" spc="-80" dirty="0">
                <a:solidFill>
                  <a:srgbClr val="616161"/>
                </a:solidFill>
                <a:latin typeface="Trebuchet MS"/>
                <a:cs typeface="Trebuchet MS"/>
              </a:rPr>
              <a:t> </a:t>
            </a:r>
            <a:r>
              <a:rPr sz="1800" spc="-10" dirty="0">
                <a:solidFill>
                  <a:srgbClr val="616161"/>
                </a:solidFill>
                <a:latin typeface="Trebuchet MS"/>
                <a:cs typeface="Trebuchet MS"/>
              </a:rPr>
              <a:t>Register</a:t>
            </a:r>
            <a:r>
              <a:rPr sz="1800" spc="-80" dirty="0">
                <a:solidFill>
                  <a:srgbClr val="616161"/>
                </a:solidFill>
                <a:latin typeface="Trebuchet MS"/>
                <a:cs typeface="Trebuchet MS"/>
              </a:rPr>
              <a:t> </a:t>
            </a:r>
            <a:r>
              <a:rPr sz="1800" dirty="0">
                <a:solidFill>
                  <a:srgbClr val="616161"/>
                </a:solidFill>
                <a:latin typeface="Trebuchet MS"/>
                <a:cs typeface="Trebuchet MS"/>
              </a:rPr>
              <a:t>a</a:t>
            </a:r>
            <a:r>
              <a:rPr sz="1800" spc="-80" dirty="0">
                <a:solidFill>
                  <a:srgbClr val="616161"/>
                </a:solidFill>
                <a:latin typeface="Trebuchet MS"/>
                <a:cs typeface="Trebuchet MS"/>
              </a:rPr>
              <a:t> </a:t>
            </a:r>
            <a:r>
              <a:rPr sz="1800" spc="-50" dirty="0">
                <a:solidFill>
                  <a:srgbClr val="616161"/>
                </a:solidFill>
                <a:latin typeface="Trebuchet MS"/>
                <a:cs typeface="Trebuchet MS"/>
              </a:rPr>
              <a:t>port</a:t>
            </a:r>
            <a:r>
              <a:rPr sz="1800" spc="-80" dirty="0">
                <a:solidFill>
                  <a:srgbClr val="616161"/>
                </a:solidFill>
                <a:latin typeface="Trebuchet MS"/>
                <a:cs typeface="Trebuchet MS"/>
              </a:rPr>
              <a:t> </a:t>
            </a:r>
            <a:r>
              <a:rPr sz="1800" spc="-90" dirty="0">
                <a:solidFill>
                  <a:srgbClr val="616161"/>
                </a:solidFill>
                <a:latin typeface="Trebuchet MS"/>
                <a:cs typeface="Trebuchet MS"/>
              </a:rPr>
              <a:t>that</a:t>
            </a:r>
            <a:r>
              <a:rPr sz="1800" spc="-80" dirty="0">
                <a:solidFill>
                  <a:srgbClr val="616161"/>
                </a:solidFill>
                <a:latin typeface="Trebuchet MS"/>
                <a:cs typeface="Trebuchet MS"/>
              </a:rPr>
              <a:t> </a:t>
            </a:r>
            <a:r>
              <a:rPr sz="1800" spc="-50" dirty="0">
                <a:solidFill>
                  <a:srgbClr val="616161"/>
                </a:solidFill>
                <a:latin typeface="Trebuchet MS"/>
                <a:cs typeface="Trebuchet MS"/>
              </a:rPr>
              <a:t>the</a:t>
            </a:r>
            <a:r>
              <a:rPr sz="1800" spc="-80" dirty="0">
                <a:solidFill>
                  <a:srgbClr val="616161"/>
                </a:solidFill>
                <a:latin typeface="Trebuchet MS"/>
                <a:cs typeface="Trebuchet MS"/>
              </a:rPr>
              <a:t> </a:t>
            </a:r>
            <a:r>
              <a:rPr sz="1800" dirty="0">
                <a:solidFill>
                  <a:srgbClr val="616161"/>
                </a:solidFill>
                <a:latin typeface="Trebuchet MS"/>
                <a:cs typeface="Trebuchet MS"/>
              </a:rPr>
              <a:t>image</a:t>
            </a:r>
            <a:r>
              <a:rPr sz="1800" spc="-80" dirty="0">
                <a:solidFill>
                  <a:srgbClr val="616161"/>
                </a:solidFill>
                <a:latin typeface="Trebuchet MS"/>
                <a:cs typeface="Trebuchet MS"/>
              </a:rPr>
              <a:t> </a:t>
            </a:r>
            <a:r>
              <a:rPr sz="1800" spc="-95" dirty="0">
                <a:solidFill>
                  <a:srgbClr val="616161"/>
                </a:solidFill>
                <a:latin typeface="Trebuchet MS"/>
                <a:cs typeface="Trebuchet MS"/>
              </a:rPr>
              <a:t>will</a:t>
            </a:r>
            <a:r>
              <a:rPr sz="1800" spc="-80" dirty="0">
                <a:solidFill>
                  <a:srgbClr val="616161"/>
                </a:solidFill>
                <a:latin typeface="Trebuchet MS"/>
                <a:cs typeface="Trebuchet MS"/>
              </a:rPr>
              <a:t> </a:t>
            </a:r>
            <a:r>
              <a:rPr sz="1800" spc="-45" dirty="0">
                <a:solidFill>
                  <a:srgbClr val="616161"/>
                </a:solidFill>
                <a:latin typeface="Trebuchet MS"/>
                <a:cs typeface="Trebuchet MS"/>
              </a:rPr>
              <a:t>listen</a:t>
            </a:r>
            <a:r>
              <a:rPr sz="1800" spc="-80" dirty="0">
                <a:solidFill>
                  <a:srgbClr val="616161"/>
                </a:solidFill>
                <a:latin typeface="Trebuchet MS"/>
                <a:cs typeface="Trebuchet MS"/>
              </a:rPr>
              <a:t> </a:t>
            </a:r>
            <a:r>
              <a:rPr sz="1800" spc="35" dirty="0">
                <a:solidFill>
                  <a:srgbClr val="616161"/>
                </a:solidFill>
                <a:latin typeface="Trebuchet MS"/>
                <a:cs typeface="Trebuchet MS"/>
              </a:rPr>
              <a:t>on</a:t>
            </a:r>
            <a:endParaRPr sz="1800">
              <a:latin typeface="Trebuchet MS"/>
              <a:cs typeface="Trebuchet MS"/>
            </a:endParaRPr>
          </a:p>
          <a:p>
            <a:pPr marL="927100" lvl="1" indent="-336550">
              <a:lnSpc>
                <a:spcPct val="100000"/>
              </a:lnSpc>
              <a:spcBef>
                <a:spcPts val="330"/>
              </a:spcBef>
              <a:buFont typeface="Arial MT"/>
              <a:buChar char="○"/>
              <a:tabLst>
                <a:tab pos="926465" algn="l"/>
                <a:tab pos="927100" algn="l"/>
              </a:tabLst>
            </a:pPr>
            <a:r>
              <a:rPr sz="1400" spc="-114" dirty="0">
                <a:solidFill>
                  <a:srgbClr val="616161"/>
                </a:solidFill>
                <a:latin typeface="Trebuchet MS"/>
                <a:cs typeface="Trebuchet MS"/>
              </a:rPr>
              <a:t>i.e.</a:t>
            </a:r>
            <a:r>
              <a:rPr sz="1400" spc="-65" dirty="0">
                <a:solidFill>
                  <a:srgbClr val="616161"/>
                </a:solidFill>
                <a:latin typeface="Trebuchet MS"/>
                <a:cs typeface="Trebuchet MS"/>
              </a:rPr>
              <a:t> </a:t>
            </a:r>
            <a:r>
              <a:rPr sz="1400" spc="50" dirty="0">
                <a:solidFill>
                  <a:srgbClr val="616161"/>
                </a:solidFill>
                <a:latin typeface="Trebuchet MS"/>
                <a:cs typeface="Trebuchet MS"/>
              </a:rPr>
              <a:t>“EXPOSE</a:t>
            </a:r>
            <a:r>
              <a:rPr sz="1400" spc="-65" dirty="0">
                <a:solidFill>
                  <a:srgbClr val="616161"/>
                </a:solidFill>
                <a:latin typeface="Trebuchet MS"/>
                <a:cs typeface="Trebuchet MS"/>
              </a:rPr>
              <a:t> </a:t>
            </a:r>
            <a:r>
              <a:rPr sz="1400" dirty="0">
                <a:solidFill>
                  <a:srgbClr val="616161"/>
                </a:solidFill>
                <a:latin typeface="Trebuchet MS"/>
                <a:cs typeface="Trebuchet MS"/>
              </a:rPr>
              <a:t>80”</a:t>
            </a:r>
            <a:endParaRPr sz="1400">
              <a:latin typeface="Trebuchet MS"/>
              <a:cs typeface="Trebuchet MS"/>
            </a:endParaRPr>
          </a:p>
          <a:p>
            <a:pPr marL="469900" indent="-367030">
              <a:lnSpc>
                <a:spcPct val="100000"/>
              </a:lnSpc>
              <a:spcBef>
                <a:spcPts val="855"/>
              </a:spcBef>
              <a:buFont typeface="Arial MT"/>
              <a:buChar char="●"/>
              <a:tabLst>
                <a:tab pos="469265" algn="l"/>
                <a:tab pos="469900" algn="l"/>
              </a:tabLst>
            </a:pPr>
            <a:r>
              <a:rPr sz="1800" b="1" spc="155" dirty="0">
                <a:solidFill>
                  <a:srgbClr val="616161"/>
                </a:solidFill>
                <a:latin typeface="Trebuchet MS"/>
                <a:cs typeface="Trebuchet MS"/>
              </a:rPr>
              <a:t>CMD</a:t>
            </a:r>
            <a:r>
              <a:rPr sz="1800" b="1" spc="-80" dirty="0">
                <a:solidFill>
                  <a:srgbClr val="616161"/>
                </a:solidFill>
                <a:latin typeface="Trebuchet MS"/>
                <a:cs typeface="Trebuchet MS"/>
              </a:rPr>
              <a:t> </a:t>
            </a:r>
            <a:r>
              <a:rPr sz="1800" spc="-125" dirty="0">
                <a:solidFill>
                  <a:srgbClr val="616161"/>
                </a:solidFill>
                <a:latin typeface="Trebuchet MS"/>
                <a:cs typeface="Trebuchet MS"/>
              </a:rPr>
              <a:t>-</a:t>
            </a:r>
            <a:r>
              <a:rPr sz="1800" spc="-80" dirty="0">
                <a:solidFill>
                  <a:srgbClr val="616161"/>
                </a:solidFill>
                <a:latin typeface="Trebuchet MS"/>
                <a:cs typeface="Trebuchet MS"/>
              </a:rPr>
              <a:t> </a:t>
            </a:r>
            <a:r>
              <a:rPr sz="1800" spc="10" dirty="0">
                <a:solidFill>
                  <a:srgbClr val="616161"/>
                </a:solidFill>
                <a:latin typeface="Trebuchet MS"/>
                <a:cs typeface="Trebuchet MS"/>
              </a:rPr>
              <a:t>Set</a:t>
            </a:r>
            <a:r>
              <a:rPr sz="1800" spc="-75" dirty="0">
                <a:solidFill>
                  <a:srgbClr val="616161"/>
                </a:solidFill>
                <a:latin typeface="Trebuchet MS"/>
                <a:cs typeface="Trebuchet MS"/>
              </a:rPr>
              <a:t> </a:t>
            </a:r>
            <a:r>
              <a:rPr sz="1800" spc="-50" dirty="0">
                <a:solidFill>
                  <a:srgbClr val="616161"/>
                </a:solidFill>
                <a:latin typeface="Trebuchet MS"/>
                <a:cs typeface="Trebuchet MS"/>
              </a:rPr>
              <a:t>the</a:t>
            </a:r>
            <a:r>
              <a:rPr sz="1800" spc="-80" dirty="0">
                <a:solidFill>
                  <a:srgbClr val="616161"/>
                </a:solidFill>
                <a:latin typeface="Trebuchet MS"/>
                <a:cs typeface="Trebuchet MS"/>
              </a:rPr>
              <a:t> </a:t>
            </a:r>
            <a:r>
              <a:rPr sz="1800" spc="-60" dirty="0">
                <a:solidFill>
                  <a:srgbClr val="616161"/>
                </a:solidFill>
                <a:latin typeface="Trebuchet MS"/>
                <a:cs typeface="Trebuchet MS"/>
              </a:rPr>
              <a:t>default</a:t>
            </a:r>
            <a:r>
              <a:rPr sz="1800" spc="-80" dirty="0">
                <a:solidFill>
                  <a:srgbClr val="616161"/>
                </a:solidFill>
                <a:latin typeface="Trebuchet MS"/>
                <a:cs typeface="Trebuchet MS"/>
              </a:rPr>
              <a:t> </a:t>
            </a:r>
            <a:r>
              <a:rPr sz="1800" dirty="0">
                <a:solidFill>
                  <a:srgbClr val="616161"/>
                </a:solidFill>
                <a:latin typeface="Trebuchet MS"/>
                <a:cs typeface="Trebuchet MS"/>
              </a:rPr>
              <a:t>command</a:t>
            </a:r>
            <a:r>
              <a:rPr sz="1800" spc="-75" dirty="0">
                <a:solidFill>
                  <a:srgbClr val="616161"/>
                </a:solidFill>
                <a:latin typeface="Trebuchet MS"/>
                <a:cs typeface="Trebuchet MS"/>
              </a:rPr>
              <a:t> </a:t>
            </a:r>
            <a:r>
              <a:rPr sz="1800" spc="-65" dirty="0">
                <a:solidFill>
                  <a:srgbClr val="616161"/>
                </a:solidFill>
                <a:latin typeface="Trebuchet MS"/>
                <a:cs typeface="Trebuchet MS"/>
              </a:rPr>
              <a:t>to</a:t>
            </a:r>
            <a:r>
              <a:rPr sz="1800" spc="-80" dirty="0">
                <a:solidFill>
                  <a:srgbClr val="616161"/>
                </a:solidFill>
                <a:latin typeface="Trebuchet MS"/>
                <a:cs typeface="Trebuchet MS"/>
              </a:rPr>
              <a:t> </a:t>
            </a:r>
            <a:r>
              <a:rPr sz="1800" spc="30" dirty="0">
                <a:solidFill>
                  <a:srgbClr val="616161"/>
                </a:solidFill>
                <a:latin typeface="Trebuchet MS"/>
                <a:cs typeface="Trebuchet MS"/>
              </a:rPr>
              <a:t>be</a:t>
            </a:r>
            <a:r>
              <a:rPr sz="1800" spc="-80" dirty="0">
                <a:solidFill>
                  <a:srgbClr val="616161"/>
                </a:solidFill>
                <a:latin typeface="Trebuchet MS"/>
                <a:cs typeface="Trebuchet MS"/>
              </a:rPr>
              <a:t> </a:t>
            </a:r>
            <a:r>
              <a:rPr sz="1800" spc="-10" dirty="0">
                <a:solidFill>
                  <a:srgbClr val="616161"/>
                </a:solidFill>
                <a:latin typeface="Trebuchet MS"/>
                <a:cs typeface="Trebuchet MS"/>
              </a:rPr>
              <a:t>executed</a:t>
            </a:r>
            <a:r>
              <a:rPr sz="1800" spc="-75" dirty="0">
                <a:solidFill>
                  <a:srgbClr val="616161"/>
                </a:solidFill>
                <a:latin typeface="Trebuchet MS"/>
                <a:cs typeface="Trebuchet MS"/>
              </a:rPr>
              <a:t> </a:t>
            </a:r>
            <a:r>
              <a:rPr sz="1800" spc="35" dirty="0">
                <a:solidFill>
                  <a:srgbClr val="616161"/>
                </a:solidFill>
                <a:latin typeface="Trebuchet MS"/>
                <a:cs typeface="Trebuchet MS"/>
              </a:rPr>
              <a:t>on</a:t>
            </a:r>
            <a:r>
              <a:rPr sz="1800" spc="-80" dirty="0">
                <a:solidFill>
                  <a:srgbClr val="616161"/>
                </a:solidFill>
                <a:latin typeface="Trebuchet MS"/>
                <a:cs typeface="Trebuchet MS"/>
              </a:rPr>
              <a:t> </a:t>
            </a:r>
            <a:r>
              <a:rPr sz="1800" spc="-50" dirty="0">
                <a:solidFill>
                  <a:srgbClr val="616161"/>
                </a:solidFill>
                <a:latin typeface="Trebuchet MS"/>
                <a:cs typeface="Trebuchet MS"/>
              </a:rPr>
              <a:t>startup</a:t>
            </a:r>
            <a:endParaRPr sz="1800">
              <a:latin typeface="Trebuchet MS"/>
              <a:cs typeface="Trebuchet MS"/>
            </a:endParaRPr>
          </a:p>
          <a:p>
            <a:pPr marL="927100" lvl="1" indent="-336550">
              <a:lnSpc>
                <a:spcPct val="100000"/>
              </a:lnSpc>
              <a:spcBef>
                <a:spcPts val="330"/>
              </a:spcBef>
              <a:buFont typeface="Arial MT"/>
              <a:buChar char="○"/>
              <a:tabLst>
                <a:tab pos="926465" algn="l"/>
                <a:tab pos="927100" algn="l"/>
              </a:tabLst>
            </a:pPr>
            <a:r>
              <a:rPr sz="1400" spc="-114" dirty="0">
                <a:solidFill>
                  <a:srgbClr val="616161"/>
                </a:solidFill>
                <a:latin typeface="Trebuchet MS"/>
                <a:cs typeface="Trebuchet MS"/>
              </a:rPr>
              <a:t>i.e.</a:t>
            </a:r>
            <a:r>
              <a:rPr sz="1400" spc="-65" dirty="0">
                <a:solidFill>
                  <a:srgbClr val="616161"/>
                </a:solidFill>
                <a:latin typeface="Trebuchet MS"/>
                <a:cs typeface="Trebuchet MS"/>
              </a:rPr>
              <a:t> </a:t>
            </a:r>
            <a:r>
              <a:rPr sz="1400" spc="45" dirty="0">
                <a:solidFill>
                  <a:srgbClr val="616161"/>
                </a:solidFill>
                <a:latin typeface="Trebuchet MS"/>
                <a:cs typeface="Trebuchet MS"/>
              </a:rPr>
              <a:t>“CMD</a:t>
            </a:r>
            <a:r>
              <a:rPr sz="1400" spc="-65" dirty="0">
                <a:solidFill>
                  <a:srgbClr val="616161"/>
                </a:solidFill>
                <a:latin typeface="Trebuchet MS"/>
                <a:cs typeface="Trebuchet MS"/>
              </a:rPr>
              <a:t> </a:t>
            </a:r>
            <a:r>
              <a:rPr sz="1400" spc="-15" dirty="0">
                <a:solidFill>
                  <a:srgbClr val="616161"/>
                </a:solidFill>
                <a:latin typeface="Trebuchet MS"/>
                <a:cs typeface="Trebuchet MS"/>
              </a:rPr>
              <a:t>python</a:t>
            </a:r>
            <a:r>
              <a:rPr sz="1400" spc="-65" dirty="0">
                <a:solidFill>
                  <a:srgbClr val="616161"/>
                </a:solidFill>
                <a:latin typeface="Trebuchet MS"/>
                <a:cs typeface="Trebuchet MS"/>
              </a:rPr>
              <a:t> </a:t>
            </a:r>
            <a:r>
              <a:rPr sz="1400" spc="-60" dirty="0">
                <a:solidFill>
                  <a:srgbClr val="616161"/>
                </a:solidFill>
                <a:latin typeface="Trebuchet MS"/>
                <a:cs typeface="Trebuchet MS"/>
              </a:rPr>
              <a:t>/usr/hello_world.py”</a:t>
            </a:r>
            <a:endParaRPr sz="1400">
              <a:latin typeface="Trebuchet MS"/>
              <a:cs typeface="Trebuchet MS"/>
            </a:endParaRPr>
          </a:p>
        </p:txBody>
      </p:sp>
    </p:spTree>
    <p:extLst>
      <p:ext uri="{BB962C8B-B14F-4D97-AF65-F5344CB8AC3E}">
        <p14:creationId xmlns:p14="http://schemas.microsoft.com/office/powerpoint/2010/main" val="1360675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3825"/>
            <a:ext cx="2306320" cy="452120"/>
          </a:xfrm>
          <a:prstGeom prst="rect">
            <a:avLst/>
          </a:prstGeom>
        </p:spPr>
        <p:txBody>
          <a:bodyPr vert="horz" wrap="square" lIns="0" tIns="12700" rIns="0" bIns="0" rtlCol="0">
            <a:spAutoFit/>
          </a:bodyPr>
          <a:lstStyle/>
          <a:p>
            <a:pPr marL="12700">
              <a:lnSpc>
                <a:spcPct val="100000"/>
              </a:lnSpc>
              <a:spcBef>
                <a:spcPts val="100"/>
              </a:spcBef>
            </a:pPr>
            <a:r>
              <a:rPr sz="2800" spc="10" dirty="0">
                <a:solidFill>
                  <a:srgbClr val="202729"/>
                </a:solidFill>
              </a:rPr>
              <a:t>The</a:t>
            </a:r>
            <a:r>
              <a:rPr sz="2800" spc="-170" dirty="0">
                <a:solidFill>
                  <a:srgbClr val="202729"/>
                </a:solidFill>
              </a:rPr>
              <a:t> </a:t>
            </a:r>
            <a:r>
              <a:rPr sz="2800" spc="-35" dirty="0">
                <a:solidFill>
                  <a:srgbClr val="202729"/>
                </a:solidFill>
              </a:rPr>
              <a:t>Dockerfile</a:t>
            </a:r>
            <a:endParaRPr sz="2800"/>
          </a:p>
        </p:txBody>
      </p:sp>
      <p:sp>
        <p:nvSpPr>
          <p:cNvPr id="3" name="object 3"/>
          <p:cNvSpPr txBox="1"/>
          <p:nvPr/>
        </p:nvSpPr>
        <p:spPr>
          <a:xfrm>
            <a:off x="459967" y="1167715"/>
            <a:ext cx="8049259" cy="1892300"/>
          </a:xfrm>
          <a:prstGeom prst="rect">
            <a:avLst/>
          </a:prstGeom>
        </p:spPr>
        <p:txBody>
          <a:bodyPr vert="horz" wrap="square" lIns="0" tIns="60325" rIns="0" bIns="0" rtlCol="0">
            <a:spAutoFit/>
          </a:bodyPr>
          <a:lstStyle/>
          <a:p>
            <a:pPr marL="394335" indent="-382270">
              <a:lnSpc>
                <a:spcPct val="100000"/>
              </a:lnSpc>
              <a:spcBef>
                <a:spcPts val="475"/>
              </a:spcBef>
              <a:buFont typeface="Arial MT"/>
              <a:buChar char="●"/>
              <a:tabLst>
                <a:tab pos="394335" algn="l"/>
                <a:tab pos="394970" algn="l"/>
              </a:tabLst>
            </a:pPr>
            <a:r>
              <a:rPr sz="2000" spc="20" dirty="0">
                <a:solidFill>
                  <a:srgbClr val="616161"/>
                </a:solidFill>
                <a:latin typeface="Trebuchet MS"/>
                <a:cs typeface="Trebuchet MS"/>
              </a:rPr>
              <a:t>Each</a:t>
            </a:r>
            <a:r>
              <a:rPr sz="2000" spc="-90" dirty="0">
                <a:solidFill>
                  <a:srgbClr val="616161"/>
                </a:solidFill>
                <a:latin typeface="Trebuchet MS"/>
                <a:cs typeface="Trebuchet MS"/>
              </a:rPr>
              <a:t> </a:t>
            </a:r>
            <a:r>
              <a:rPr sz="2000" dirty="0">
                <a:solidFill>
                  <a:srgbClr val="616161"/>
                </a:solidFill>
                <a:latin typeface="Trebuchet MS"/>
                <a:cs typeface="Trebuchet MS"/>
              </a:rPr>
              <a:t>command</a:t>
            </a:r>
            <a:r>
              <a:rPr sz="2000" spc="-90" dirty="0">
                <a:solidFill>
                  <a:srgbClr val="616161"/>
                </a:solidFill>
                <a:latin typeface="Trebuchet MS"/>
                <a:cs typeface="Trebuchet MS"/>
              </a:rPr>
              <a:t> </a:t>
            </a:r>
            <a:r>
              <a:rPr sz="2000" spc="-60" dirty="0">
                <a:solidFill>
                  <a:srgbClr val="616161"/>
                </a:solidFill>
                <a:latin typeface="Trebuchet MS"/>
                <a:cs typeface="Trebuchet MS"/>
              </a:rPr>
              <a:t>in</a:t>
            </a:r>
            <a:r>
              <a:rPr sz="2000" spc="-90" dirty="0">
                <a:solidFill>
                  <a:srgbClr val="616161"/>
                </a:solidFill>
                <a:latin typeface="Trebuchet MS"/>
                <a:cs typeface="Trebuchet MS"/>
              </a:rPr>
              <a:t> </a:t>
            </a:r>
            <a:r>
              <a:rPr sz="2000" dirty="0">
                <a:solidFill>
                  <a:srgbClr val="616161"/>
                </a:solidFill>
                <a:latin typeface="Trebuchet MS"/>
                <a:cs typeface="Trebuchet MS"/>
              </a:rPr>
              <a:t>a</a:t>
            </a:r>
            <a:r>
              <a:rPr sz="2000" spc="-90" dirty="0">
                <a:solidFill>
                  <a:srgbClr val="616161"/>
                </a:solidFill>
                <a:latin typeface="Trebuchet MS"/>
                <a:cs typeface="Trebuchet MS"/>
              </a:rPr>
              <a:t> </a:t>
            </a:r>
            <a:r>
              <a:rPr sz="2000" spc="-25" dirty="0">
                <a:solidFill>
                  <a:srgbClr val="616161"/>
                </a:solidFill>
                <a:latin typeface="Trebuchet MS"/>
                <a:cs typeface="Trebuchet MS"/>
              </a:rPr>
              <a:t>Dockerfile</a:t>
            </a:r>
            <a:r>
              <a:rPr sz="2000" spc="-85" dirty="0">
                <a:solidFill>
                  <a:srgbClr val="616161"/>
                </a:solidFill>
                <a:latin typeface="Trebuchet MS"/>
                <a:cs typeface="Trebuchet MS"/>
              </a:rPr>
              <a:t> </a:t>
            </a:r>
            <a:r>
              <a:rPr sz="2000" spc="-20" dirty="0">
                <a:solidFill>
                  <a:srgbClr val="616161"/>
                </a:solidFill>
                <a:latin typeface="Trebuchet MS"/>
                <a:cs typeface="Trebuchet MS"/>
              </a:rPr>
              <a:t>creates</a:t>
            </a:r>
            <a:r>
              <a:rPr sz="2000" spc="-90" dirty="0">
                <a:solidFill>
                  <a:srgbClr val="616161"/>
                </a:solidFill>
                <a:latin typeface="Trebuchet MS"/>
                <a:cs typeface="Trebuchet MS"/>
              </a:rPr>
              <a:t> </a:t>
            </a:r>
            <a:r>
              <a:rPr sz="2000" spc="5" dirty="0">
                <a:solidFill>
                  <a:srgbClr val="616161"/>
                </a:solidFill>
                <a:latin typeface="Trebuchet MS"/>
                <a:cs typeface="Trebuchet MS"/>
              </a:rPr>
              <a:t>an</a:t>
            </a:r>
            <a:r>
              <a:rPr sz="2000" spc="-90" dirty="0">
                <a:solidFill>
                  <a:srgbClr val="616161"/>
                </a:solidFill>
                <a:latin typeface="Trebuchet MS"/>
                <a:cs typeface="Trebuchet MS"/>
              </a:rPr>
              <a:t> </a:t>
            </a:r>
            <a:r>
              <a:rPr sz="2000" spc="-55" dirty="0">
                <a:solidFill>
                  <a:srgbClr val="616161"/>
                </a:solidFill>
                <a:latin typeface="Trebuchet MS"/>
                <a:cs typeface="Trebuchet MS"/>
              </a:rPr>
              <a:t>intermediate</a:t>
            </a:r>
            <a:r>
              <a:rPr sz="2000" spc="-90" dirty="0">
                <a:solidFill>
                  <a:srgbClr val="616161"/>
                </a:solidFill>
                <a:latin typeface="Trebuchet MS"/>
                <a:cs typeface="Trebuchet MS"/>
              </a:rPr>
              <a:t> </a:t>
            </a:r>
            <a:r>
              <a:rPr sz="2000" dirty="0">
                <a:solidFill>
                  <a:srgbClr val="616161"/>
                </a:solidFill>
                <a:latin typeface="Trebuchet MS"/>
                <a:cs typeface="Trebuchet MS"/>
              </a:rPr>
              <a:t>image</a:t>
            </a:r>
            <a:endParaRPr sz="2000">
              <a:latin typeface="Trebuchet MS"/>
              <a:cs typeface="Trebuchet MS"/>
            </a:endParaRPr>
          </a:p>
          <a:p>
            <a:pPr marL="851535" lvl="1" indent="-382270">
              <a:lnSpc>
                <a:spcPct val="100000"/>
              </a:lnSpc>
              <a:spcBef>
                <a:spcPts val="375"/>
              </a:spcBef>
              <a:buFont typeface="Arial MT"/>
              <a:buChar char="○"/>
              <a:tabLst>
                <a:tab pos="851535" algn="l"/>
                <a:tab pos="852169" algn="l"/>
              </a:tabLst>
            </a:pPr>
            <a:r>
              <a:rPr sz="2000" spc="-10" dirty="0">
                <a:solidFill>
                  <a:srgbClr val="616161"/>
                </a:solidFill>
                <a:latin typeface="Trebuchet MS"/>
                <a:cs typeface="Trebuchet MS"/>
              </a:rPr>
              <a:t>Useful</a:t>
            </a:r>
            <a:r>
              <a:rPr sz="2000" spc="-90" dirty="0">
                <a:solidFill>
                  <a:srgbClr val="616161"/>
                </a:solidFill>
                <a:latin typeface="Trebuchet MS"/>
                <a:cs typeface="Trebuchet MS"/>
              </a:rPr>
              <a:t> </a:t>
            </a:r>
            <a:r>
              <a:rPr sz="2000" spc="-75" dirty="0">
                <a:solidFill>
                  <a:srgbClr val="616161"/>
                </a:solidFill>
                <a:latin typeface="Trebuchet MS"/>
                <a:cs typeface="Trebuchet MS"/>
              </a:rPr>
              <a:t>for</a:t>
            </a:r>
            <a:r>
              <a:rPr sz="2000" spc="-90" dirty="0">
                <a:solidFill>
                  <a:srgbClr val="616161"/>
                </a:solidFill>
                <a:latin typeface="Trebuchet MS"/>
                <a:cs typeface="Trebuchet MS"/>
              </a:rPr>
              <a:t> </a:t>
            </a:r>
            <a:r>
              <a:rPr sz="2000" spc="-30" dirty="0">
                <a:solidFill>
                  <a:srgbClr val="616161"/>
                </a:solidFill>
                <a:latin typeface="Trebuchet MS"/>
                <a:cs typeface="Trebuchet MS"/>
              </a:rPr>
              <a:t>caching!</a:t>
            </a:r>
            <a:endParaRPr sz="2000">
              <a:latin typeface="Trebuchet MS"/>
              <a:cs typeface="Trebuchet MS"/>
            </a:endParaRPr>
          </a:p>
          <a:p>
            <a:pPr marL="394335" indent="-382270">
              <a:lnSpc>
                <a:spcPct val="100000"/>
              </a:lnSpc>
              <a:spcBef>
                <a:spcPts val="1200"/>
              </a:spcBef>
              <a:buFont typeface="Arial MT"/>
              <a:buChar char="●"/>
              <a:tabLst>
                <a:tab pos="394335" algn="l"/>
                <a:tab pos="394970" algn="l"/>
              </a:tabLst>
            </a:pPr>
            <a:r>
              <a:rPr sz="2000" spc="-45" dirty="0">
                <a:solidFill>
                  <a:srgbClr val="616161"/>
                </a:solidFill>
                <a:latin typeface="Trebuchet MS"/>
                <a:cs typeface="Trebuchet MS"/>
              </a:rPr>
              <a:t>Structure</a:t>
            </a:r>
            <a:r>
              <a:rPr sz="2000" spc="-90" dirty="0">
                <a:solidFill>
                  <a:srgbClr val="616161"/>
                </a:solidFill>
                <a:latin typeface="Trebuchet MS"/>
                <a:cs typeface="Trebuchet MS"/>
              </a:rPr>
              <a:t> </a:t>
            </a:r>
            <a:r>
              <a:rPr sz="2000" spc="-15" dirty="0">
                <a:solidFill>
                  <a:srgbClr val="616161"/>
                </a:solidFill>
                <a:latin typeface="Trebuchet MS"/>
                <a:cs typeface="Trebuchet MS"/>
              </a:rPr>
              <a:t>your</a:t>
            </a:r>
            <a:r>
              <a:rPr sz="2000" spc="-85" dirty="0">
                <a:solidFill>
                  <a:srgbClr val="616161"/>
                </a:solidFill>
                <a:latin typeface="Trebuchet MS"/>
                <a:cs typeface="Trebuchet MS"/>
              </a:rPr>
              <a:t> </a:t>
            </a:r>
            <a:r>
              <a:rPr sz="2000" spc="-10" dirty="0">
                <a:solidFill>
                  <a:srgbClr val="616161"/>
                </a:solidFill>
                <a:latin typeface="Trebuchet MS"/>
                <a:cs typeface="Trebuchet MS"/>
              </a:rPr>
              <a:t>Dockerfiles</a:t>
            </a:r>
            <a:r>
              <a:rPr sz="2000" spc="-90" dirty="0">
                <a:solidFill>
                  <a:srgbClr val="616161"/>
                </a:solidFill>
                <a:latin typeface="Trebuchet MS"/>
                <a:cs typeface="Trebuchet MS"/>
              </a:rPr>
              <a:t> </a:t>
            </a:r>
            <a:r>
              <a:rPr sz="2000" spc="-70" dirty="0">
                <a:solidFill>
                  <a:srgbClr val="616161"/>
                </a:solidFill>
                <a:latin typeface="Trebuchet MS"/>
                <a:cs typeface="Trebuchet MS"/>
              </a:rPr>
              <a:t>to</a:t>
            </a:r>
            <a:r>
              <a:rPr sz="2000" spc="-85" dirty="0">
                <a:solidFill>
                  <a:srgbClr val="616161"/>
                </a:solidFill>
                <a:latin typeface="Trebuchet MS"/>
                <a:cs typeface="Trebuchet MS"/>
              </a:rPr>
              <a:t> </a:t>
            </a:r>
            <a:r>
              <a:rPr sz="2000" spc="-40" dirty="0">
                <a:solidFill>
                  <a:srgbClr val="616161"/>
                </a:solidFill>
                <a:latin typeface="Trebuchet MS"/>
                <a:cs typeface="Trebuchet MS"/>
              </a:rPr>
              <a:t>take</a:t>
            </a:r>
            <a:r>
              <a:rPr sz="2000" spc="-90" dirty="0">
                <a:solidFill>
                  <a:srgbClr val="616161"/>
                </a:solidFill>
                <a:latin typeface="Trebuchet MS"/>
                <a:cs typeface="Trebuchet MS"/>
              </a:rPr>
              <a:t> </a:t>
            </a:r>
            <a:r>
              <a:rPr sz="2000" dirty="0">
                <a:solidFill>
                  <a:srgbClr val="616161"/>
                </a:solidFill>
                <a:latin typeface="Trebuchet MS"/>
                <a:cs typeface="Trebuchet MS"/>
              </a:rPr>
              <a:t>advantage</a:t>
            </a:r>
            <a:r>
              <a:rPr sz="2000" spc="-85" dirty="0">
                <a:solidFill>
                  <a:srgbClr val="616161"/>
                </a:solidFill>
                <a:latin typeface="Trebuchet MS"/>
                <a:cs typeface="Trebuchet MS"/>
              </a:rPr>
              <a:t> </a:t>
            </a:r>
            <a:r>
              <a:rPr sz="2000" spc="-55" dirty="0">
                <a:solidFill>
                  <a:srgbClr val="616161"/>
                </a:solidFill>
                <a:latin typeface="Trebuchet MS"/>
                <a:cs typeface="Trebuchet MS"/>
              </a:rPr>
              <a:t>of</a:t>
            </a:r>
            <a:r>
              <a:rPr sz="2000" spc="-90" dirty="0">
                <a:solidFill>
                  <a:srgbClr val="616161"/>
                </a:solidFill>
                <a:latin typeface="Trebuchet MS"/>
                <a:cs typeface="Trebuchet MS"/>
              </a:rPr>
              <a:t> </a:t>
            </a:r>
            <a:r>
              <a:rPr sz="2000" spc="5" dirty="0">
                <a:solidFill>
                  <a:srgbClr val="616161"/>
                </a:solidFill>
                <a:latin typeface="Trebuchet MS"/>
                <a:cs typeface="Trebuchet MS"/>
              </a:rPr>
              <a:t>caching</a:t>
            </a:r>
            <a:endParaRPr sz="2000">
              <a:latin typeface="Trebuchet MS"/>
              <a:cs typeface="Trebuchet MS"/>
            </a:endParaRPr>
          </a:p>
          <a:p>
            <a:pPr marL="851535" lvl="1" indent="-382270">
              <a:lnSpc>
                <a:spcPct val="100000"/>
              </a:lnSpc>
              <a:spcBef>
                <a:spcPts val="375"/>
              </a:spcBef>
              <a:buFont typeface="Arial MT"/>
              <a:buChar char="○"/>
              <a:tabLst>
                <a:tab pos="851535" algn="l"/>
                <a:tab pos="852169" algn="l"/>
              </a:tabLst>
            </a:pPr>
            <a:r>
              <a:rPr sz="2000" spc="-65" dirty="0">
                <a:solidFill>
                  <a:srgbClr val="616161"/>
                </a:solidFill>
                <a:latin typeface="Trebuchet MS"/>
                <a:cs typeface="Trebuchet MS"/>
              </a:rPr>
              <a:t>Install</a:t>
            </a:r>
            <a:r>
              <a:rPr sz="2000" spc="-90" dirty="0">
                <a:solidFill>
                  <a:srgbClr val="616161"/>
                </a:solidFill>
                <a:latin typeface="Trebuchet MS"/>
                <a:cs typeface="Trebuchet MS"/>
              </a:rPr>
              <a:t> </a:t>
            </a:r>
            <a:r>
              <a:rPr sz="2000" spc="40" dirty="0">
                <a:solidFill>
                  <a:srgbClr val="616161"/>
                </a:solidFill>
                <a:latin typeface="Trebuchet MS"/>
                <a:cs typeface="Trebuchet MS"/>
              </a:rPr>
              <a:t>packages</a:t>
            </a:r>
            <a:r>
              <a:rPr sz="2000" spc="-85" dirty="0">
                <a:solidFill>
                  <a:srgbClr val="616161"/>
                </a:solidFill>
                <a:latin typeface="Trebuchet MS"/>
                <a:cs typeface="Trebuchet MS"/>
              </a:rPr>
              <a:t> </a:t>
            </a:r>
            <a:r>
              <a:rPr sz="2000" spc="-130" dirty="0">
                <a:solidFill>
                  <a:srgbClr val="616161"/>
                </a:solidFill>
                <a:latin typeface="Trebuchet MS"/>
                <a:cs typeface="Trebuchet MS"/>
              </a:rPr>
              <a:t>first,</a:t>
            </a:r>
            <a:r>
              <a:rPr sz="2000" spc="-85" dirty="0">
                <a:solidFill>
                  <a:srgbClr val="616161"/>
                </a:solidFill>
                <a:latin typeface="Trebuchet MS"/>
                <a:cs typeface="Trebuchet MS"/>
              </a:rPr>
              <a:t> </a:t>
            </a:r>
            <a:r>
              <a:rPr sz="2000" spc="-40" dirty="0">
                <a:solidFill>
                  <a:srgbClr val="616161"/>
                </a:solidFill>
                <a:latin typeface="Trebuchet MS"/>
                <a:cs typeface="Trebuchet MS"/>
              </a:rPr>
              <a:t>then</a:t>
            </a:r>
            <a:r>
              <a:rPr sz="2000" spc="-90" dirty="0">
                <a:solidFill>
                  <a:srgbClr val="616161"/>
                </a:solidFill>
                <a:latin typeface="Trebuchet MS"/>
                <a:cs typeface="Trebuchet MS"/>
              </a:rPr>
              <a:t> </a:t>
            </a:r>
            <a:r>
              <a:rPr sz="2000" spc="20" dirty="0">
                <a:solidFill>
                  <a:srgbClr val="616161"/>
                </a:solidFill>
                <a:latin typeface="Trebuchet MS"/>
                <a:cs typeface="Trebuchet MS"/>
              </a:rPr>
              <a:t>add</a:t>
            </a:r>
            <a:r>
              <a:rPr sz="2000" spc="-85" dirty="0">
                <a:solidFill>
                  <a:srgbClr val="616161"/>
                </a:solidFill>
                <a:latin typeface="Trebuchet MS"/>
                <a:cs typeface="Trebuchet MS"/>
              </a:rPr>
              <a:t> </a:t>
            </a:r>
            <a:r>
              <a:rPr sz="2000" spc="15" dirty="0">
                <a:solidFill>
                  <a:srgbClr val="616161"/>
                </a:solidFill>
                <a:latin typeface="Trebuchet MS"/>
                <a:cs typeface="Trebuchet MS"/>
              </a:rPr>
              <a:t>source</a:t>
            </a:r>
            <a:r>
              <a:rPr sz="2000" spc="-85" dirty="0">
                <a:solidFill>
                  <a:srgbClr val="616161"/>
                </a:solidFill>
                <a:latin typeface="Trebuchet MS"/>
                <a:cs typeface="Trebuchet MS"/>
              </a:rPr>
              <a:t> </a:t>
            </a:r>
            <a:r>
              <a:rPr sz="2000" spc="35" dirty="0">
                <a:solidFill>
                  <a:srgbClr val="616161"/>
                </a:solidFill>
                <a:latin typeface="Trebuchet MS"/>
                <a:cs typeface="Trebuchet MS"/>
              </a:rPr>
              <a:t>code</a:t>
            </a:r>
            <a:endParaRPr sz="2000">
              <a:latin typeface="Trebuchet MS"/>
              <a:cs typeface="Trebuchet MS"/>
            </a:endParaRPr>
          </a:p>
          <a:p>
            <a:pPr marL="851535" lvl="1" indent="-382270">
              <a:lnSpc>
                <a:spcPct val="100000"/>
              </a:lnSpc>
              <a:spcBef>
                <a:spcPts val="375"/>
              </a:spcBef>
              <a:buFont typeface="Arial MT"/>
              <a:buChar char="○"/>
              <a:tabLst>
                <a:tab pos="851535" algn="l"/>
                <a:tab pos="852169" algn="l"/>
              </a:tabLst>
            </a:pPr>
            <a:r>
              <a:rPr sz="2000" spc="-65" dirty="0">
                <a:solidFill>
                  <a:srgbClr val="616161"/>
                </a:solidFill>
                <a:latin typeface="Trebuchet MS"/>
                <a:cs typeface="Trebuchet MS"/>
              </a:rPr>
              <a:t>Within</a:t>
            </a:r>
            <a:r>
              <a:rPr sz="2000" spc="-90" dirty="0">
                <a:solidFill>
                  <a:srgbClr val="616161"/>
                </a:solidFill>
                <a:latin typeface="Trebuchet MS"/>
                <a:cs typeface="Trebuchet MS"/>
              </a:rPr>
              <a:t> </a:t>
            </a:r>
            <a:r>
              <a:rPr sz="2000" spc="-25" dirty="0">
                <a:solidFill>
                  <a:srgbClr val="616161"/>
                </a:solidFill>
                <a:latin typeface="Trebuchet MS"/>
                <a:cs typeface="Trebuchet MS"/>
              </a:rPr>
              <a:t>reason,</a:t>
            </a:r>
            <a:r>
              <a:rPr sz="2000" spc="-90" dirty="0">
                <a:solidFill>
                  <a:srgbClr val="616161"/>
                </a:solidFill>
                <a:latin typeface="Trebuchet MS"/>
                <a:cs typeface="Trebuchet MS"/>
              </a:rPr>
              <a:t> </a:t>
            </a:r>
            <a:r>
              <a:rPr sz="2000" spc="-45" dirty="0">
                <a:solidFill>
                  <a:srgbClr val="616161"/>
                </a:solidFill>
                <a:latin typeface="Trebuchet MS"/>
                <a:cs typeface="Trebuchet MS"/>
              </a:rPr>
              <a:t>“Funnel</a:t>
            </a:r>
            <a:r>
              <a:rPr sz="2000" spc="-90" dirty="0">
                <a:solidFill>
                  <a:srgbClr val="616161"/>
                </a:solidFill>
                <a:latin typeface="Trebuchet MS"/>
                <a:cs typeface="Trebuchet MS"/>
              </a:rPr>
              <a:t> </a:t>
            </a:r>
            <a:r>
              <a:rPr sz="2000" spc="-35" dirty="0">
                <a:solidFill>
                  <a:srgbClr val="616161"/>
                </a:solidFill>
                <a:latin typeface="Trebuchet MS"/>
                <a:cs typeface="Trebuchet MS"/>
              </a:rPr>
              <a:t>down”</a:t>
            </a:r>
            <a:r>
              <a:rPr sz="2000" spc="-90" dirty="0">
                <a:solidFill>
                  <a:srgbClr val="616161"/>
                </a:solidFill>
                <a:latin typeface="Trebuchet MS"/>
                <a:cs typeface="Trebuchet MS"/>
              </a:rPr>
              <a:t> </a:t>
            </a:r>
            <a:r>
              <a:rPr sz="2000" spc="-70" dirty="0">
                <a:solidFill>
                  <a:srgbClr val="616161"/>
                </a:solidFill>
                <a:latin typeface="Trebuchet MS"/>
                <a:cs typeface="Trebuchet MS"/>
              </a:rPr>
              <a:t>from</a:t>
            </a:r>
            <a:r>
              <a:rPr sz="2000" spc="-85" dirty="0">
                <a:solidFill>
                  <a:srgbClr val="616161"/>
                </a:solidFill>
                <a:latin typeface="Trebuchet MS"/>
                <a:cs typeface="Trebuchet MS"/>
              </a:rPr>
              <a:t> </a:t>
            </a:r>
            <a:r>
              <a:rPr sz="2000" spc="-15" dirty="0">
                <a:solidFill>
                  <a:srgbClr val="616161"/>
                </a:solidFill>
                <a:latin typeface="Trebuchet MS"/>
                <a:cs typeface="Trebuchet MS"/>
              </a:rPr>
              <a:t>most</a:t>
            </a:r>
            <a:r>
              <a:rPr sz="2000" spc="-90" dirty="0">
                <a:solidFill>
                  <a:srgbClr val="616161"/>
                </a:solidFill>
                <a:latin typeface="Trebuchet MS"/>
                <a:cs typeface="Trebuchet MS"/>
              </a:rPr>
              <a:t> </a:t>
            </a:r>
            <a:r>
              <a:rPr sz="2000" spc="-5" dirty="0">
                <a:solidFill>
                  <a:srgbClr val="616161"/>
                </a:solidFill>
                <a:latin typeface="Trebuchet MS"/>
                <a:cs typeface="Trebuchet MS"/>
              </a:rPr>
              <a:t>general</a:t>
            </a:r>
            <a:r>
              <a:rPr sz="2000" spc="-90" dirty="0">
                <a:solidFill>
                  <a:srgbClr val="616161"/>
                </a:solidFill>
                <a:latin typeface="Trebuchet MS"/>
                <a:cs typeface="Trebuchet MS"/>
              </a:rPr>
              <a:t> </a:t>
            </a:r>
            <a:r>
              <a:rPr sz="2000" spc="-70" dirty="0">
                <a:solidFill>
                  <a:srgbClr val="616161"/>
                </a:solidFill>
                <a:latin typeface="Trebuchet MS"/>
                <a:cs typeface="Trebuchet MS"/>
              </a:rPr>
              <a:t>to</a:t>
            </a:r>
            <a:r>
              <a:rPr sz="2000" spc="-90" dirty="0">
                <a:solidFill>
                  <a:srgbClr val="616161"/>
                </a:solidFill>
                <a:latin typeface="Trebuchet MS"/>
                <a:cs typeface="Trebuchet MS"/>
              </a:rPr>
              <a:t> </a:t>
            </a:r>
            <a:r>
              <a:rPr sz="2000" spc="-15" dirty="0">
                <a:solidFill>
                  <a:srgbClr val="616161"/>
                </a:solidFill>
                <a:latin typeface="Trebuchet MS"/>
                <a:cs typeface="Trebuchet MS"/>
              </a:rPr>
              <a:t>most</a:t>
            </a:r>
            <a:r>
              <a:rPr sz="2000" spc="-85" dirty="0">
                <a:solidFill>
                  <a:srgbClr val="616161"/>
                </a:solidFill>
                <a:latin typeface="Trebuchet MS"/>
                <a:cs typeface="Trebuchet MS"/>
              </a:rPr>
              <a:t> </a:t>
            </a:r>
            <a:r>
              <a:rPr sz="2000" spc="-30" dirty="0">
                <a:solidFill>
                  <a:srgbClr val="616161"/>
                </a:solidFill>
                <a:latin typeface="Trebuchet MS"/>
                <a:cs typeface="Trebuchet MS"/>
              </a:rPr>
              <a:t>specific</a:t>
            </a:r>
            <a:endParaRPr sz="2000">
              <a:latin typeface="Trebuchet MS"/>
              <a:cs typeface="Trebuchet MS"/>
            </a:endParaRPr>
          </a:p>
        </p:txBody>
      </p:sp>
    </p:spTree>
    <p:extLst>
      <p:ext uri="{BB962C8B-B14F-4D97-AF65-F5344CB8AC3E}">
        <p14:creationId xmlns:p14="http://schemas.microsoft.com/office/powerpoint/2010/main" val="957012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5" y="503825"/>
            <a:ext cx="3559175" cy="452120"/>
          </a:xfrm>
          <a:prstGeom prst="rect">
            <a:avLst/>
          </a:prstGeom>
        </p:spPr>
        <p:txBody>
          <a:bodyPr vert="horz" wrap="square" lIns="0" tIns="12700" rIns="0" bIns="0" rtlCol="0">
            <a:spAutoFit/>
          </a:bodyPr>
          <a:lstStyle/>
          <a:p>
            <a:pPr marL="12700">
              <a:lnSpc>
                <a:spcPct val="100000"/>
              </a:lnSpc>
              <a:spcBef>
                <a:spcPts val="100"/>
              </a:spcBef>
            </a:pPr>
            <a:r>
              <a:rPr sz="2800" spc="5" dirty="0">
                <a:solidFill>
                  <a:srgbClr val="202729"/>
                </a:solidFill>
              </a:rPr>
              <a:t>Where</a:t>
            </a:r>
            <a:r>
              <a:rPr sz="2800" spc="-125" dirty="0">
                <a:solidFill>
                  <a:srgbClr val="202729"/>
                </a:solidFill>
              </a:rPr>
              <a:t> </a:t>
            </a:r>
            <a:r>
              <a:rPr sz="2800" spc="-95" dirty="0">
                <a:solidFill>
                  <a:srgbClr val="202729"/>
                </a:solidFill>
              </a:rPr>
              <a:t>to</a:t>
            </a:r>
            <a:r>
              <a:rPr sz="2800" spc="-125" dirty="0">
                <a:solidFill>
                  <a:srgbClr val="202729"/>
                </a:solidFill>
              </a:rPr>
              <a:t> </a:t>
            </a:r>
            <a:r>
              <a:rPr sz="2800" spc="150" dirty="0">
                <a:solidFill>
                  <a:srgbClr val="202729"/>
                </a:solidFill>
              </a:rPr>
              <a:t>go</a:t>
            </a:r>
            <a:r>
              <a:rPr sz="2800" spc="-125" dirty="0">
                <a:solidFill>
                  <a:srgbClr val="202729"/>
                </a:solidFill>
              </a:rPr>
              <a:t> </a:t>
            </a:r>
            <a:r>
              <a:rPr sz="2800" spc="-95" dirty="0">
                <a:solidFill>
                  <a:srgbClr val="202729"/>
                </a:solidFill>
              </a:rPr>
              <a:t>from</a:t>
            </a:r>
            <a:r>
              <a:rPr sz="2800" spc="-125" dirty="0">
                <a:solidFill>
                  <a:srgbClr val="202729"/>
                </a:solidFill>
              </a:rPr>
              <a:t> </a:t>
            </a:r>
            <a:r>
              <a:rPr sz="2800" spc="-15" dirty="0">
                <a:solidFill>
                  <a:srgbClr val="202729"/>
                </a:solidFill>
              </a:rPr>
              <a:t>here</a:t>
            </a:r>
            <a:endParaRPr sz="2800"/>
          </a:p>
        </p:txBody>
      </p:sp>
      <p:sp>
        <p:nvSpPr>
          <p:cNvPr id="3" name="object 3"/>
          <p:cNvSpPr txBox="1"/>
          <p:nvPr/>
        </p:nvSpPr>
        <p:spPr>
          <a:xfrm>
            <a:off x="459967" y="1161294"/>
            <a:ext cx="7934325" cy="2412365"/>
          </a:xfrm>
          <a:prstGeom prst="rect">
            <a:avLst/>
          </a:prstGeom>
        </p:spPr>
        <p:txBody>
          <a:bodyPr vert="horz" wrap="square" lIns="0" tIns="66675" rIns="0" bIns="0" rtlCol="0">
            <a:spAutoFit/>
          </a:bodyPr>
          <a:lstStyle/>
          <a:p>
            <a:pPr marL="394335" indent="-382270">
              <a:lnSpc>
                <a:spcPct val="100000"/>
              </a:lnSpc>
              <a:spcBef>
                <a:spcPts val="525"/>
              </a:spcBef>
              <a:buFont typeface="Arial"/>
              <a:buChar char="●"/>
              <a:tabLst>
                <a:tab pos="394335" algn="l"/>
                <a:tab pos="394970" algn="l"/>
              </a:tabLst>
            </a:pPr>
            <a:r>
              <a:rPr sz="2000" b="1" spc="-15" dirty="0">
                <a:solidFill>
                  <a:srgbClr val="616161"/>
                </a:solidFill>
                <a:latin typeface="Trebuchet MS"/>
                <a:cs typeface="Trebuchet MS"/>
              </a:rPr>
              <a:t>Docker</a:t>
            </a:r>
            <a:r>
              <a:rPr sz="2000" b="1" spc="-120" dirty="0">
                <a:solidFill>
                  <a:srgbClr val="616161"/>
                </a:solidFill>
                <a:latin typeface="Trebuchet MS"/>
                <a:cs typeface="Trebuchet MS"/>
              </a:rPr>
              <a:t> </a:t>
            </a:r>
            <a:r>
              <a:rPr sz="2000" b="1" dirty="0">
                <a:solidFill>
                  <a:srgbClr val="616161"/>
                </a:solidFill>
                <a:latin typeface="Trebuchet MS"/>
                <a:cs typeface="Trebuchet MS"/>
              </a:rPr>
              <a:t>Swarm</a:t>
            </a:r>
            <a:endParaRPr sz="2000">
              <a:latin typeface="Trebuchet MS"/>
              <a:cs typeface="Trebuchet MS"/>
            </a:endParaRPr>
          </a:p>
          <a:p>
            <a:pPr marL="851535" lvl="1" indent="-367030">
              <a:lnSpc>
                <a:spcPct val="100000"/>
              </a:lnSpc>
              <a:spcBef>
                <a:spcPts val="380"/>
              </a:spcBef>
              <a:buFont typeface="Arial MT"/>
              <a:buChar char="○"/>
              <a:tabLst>
                <a:tab pos="851535" algn="l"/>
                <a:tab pos="852169" algn="l"/>
              </a:tabLst>
            </a:pPr>
            <a:r>
              <a:rPr sz="1800" spc="30" dirty="0">
                <a:solidFill>
                  <a:srgbClr val="616161"/>
                </a:solidFill>
                <a:latin typeface="Trebuchet MS"/>
                <a:cs typeface="Trebuchet MS"/>
              </a:rPr>
              <a:t>Pools</a:t>
            </a:r>
            <a:r>
              <a:rPr sz="1800" spc="-80" dirty="0">
                <a:solidFill>
                  <a:srgbClr val="616161"/>
                </a:solidFill>
                <a:latin typeface="Trebuchet MS"/>
                <a:cs typeface="Trebuchet MS"/>
              </a:rPr>
              <a:t> </a:t>
            </a:r>
            <a:r>
              <a:rPr sz="1800" spc="-65" dirty="0">
                <a:solidFill>
                  <a:srgbClr val="616161"/>
                </a:solidFill>
                <a:latin typeface="Trebuchet MS"/>
                <a:cs typeface="Trebuchet MS"/>
              </a:rPr>
              <a:t>multiple</a:t>
            </a:r>
            <a:r>
              <a:rPr sz="1800" spc="-80" dirty="0">
                <a:solidFill>
                  <a:srgbClr val="616161"/>
                </a:solidFill>
                <a:latin typeface="Trebuchet MS"/>
                <a:cs typeface="Trebuchet MS"/>
              </a:rPr>
              <a:t> </a:t>
            </a:r>
            <a:r>
              <a:rPr sz="1800" spc="25" dirty="0">
                <a:solidFill>
                  <a:srgbClr val="616161"/>
                </a:solidFill>
                <a:latin typeface="Trebuchet MS"/>
                <a:cs typeface="Trebuchet MS"/>
              </a:rPr>
              <a:t>Docker</a:t>
            </a:r>
            <a:r>
              <a:rPr sz="1800" spc="-80" dirty="0">
                <a:solidFill>
                  <a:srgbClr val="616161"/>
                </a:solidFill>
                <a:latin typeface="Trebuchet MS"/>
                <a:cs typeface="Trebuchet MS"/>
              </a:rPr>
              <a:t> </a:t>
            </a:r>
            <a:r>
              <a:rPr sz="1800" spc="30" dirty="0">
                <a:solidFill>
                  <a:srgbClr val="616161"/>
                </a:solidFill>
                <a:latin typeface="Trebuchet MS"/>
                <a:cs typeface="Trebuchet MS"/>
              </a:rPr>
              <a:t>engines</a:t>
            </a:r>
            <a:r>
              <a:rPr sz="1800" spc="-80" dirty="0">
                <a:solidFill>
                  <a:srgbClr val="616161"/>
                </a:solidFill>
                <a:latin typeface="Trebuchet MS"/>
                <a:cs typeface="Trebuchet MS"/>
              </a:rPr>
              <a:t> </a:t>
            </a:r>
            <a:r>
              <a:rPr sz="1800" spc="-60" dirty="0">
                <a:solidFill>
                  <a:srgbClr val="616161"/>
                </a:solidFill>
                <a:latin typeface="Trebuchet MS"/>
                <a:cs typeface="Trebuchet MS"/>
              </a:rPr>
              <a:t>into</a:t>
            </a:r>
            <a:r>
              <a:rPr sz="1800" spc="-80" dirty="0">
                <a:solidFill>
                  <a:srgbClr val="616161"/>
                </a:solidFill>
                <a:latin typeface="Trebuchet MS"/>
                <a:cs typeface="Trebuchet MS"/>
              </a:rPr>
              <a:t> </a:t>
            </a:r>
            <a:r>
              <a:rPr sz="1800" dirty="0">
                <a:solidFill>
                  <a:srgbClr val="616161"/>
                </a:solidFill>
                <a:latin typeface="Trebuchet MS"/>
                <a:cs typeface="Trebuchet MS"/>
              </a:rPr>
              <a:t>a</a:t>
            </a:r>
            <a:r>
              <a:rPr sz="1800" spc="-80" dirty="0">
                <a:solidFill>
                  <a:srgbClr val="616161"/>
                </a:solidFill>
                <a:latin typeface="Trebuchet MS"/>
                <a:cs typeface="Trebuchet MS"/>
              </a:rPr>
              <a:t> </a:t>
            </a:r>
            <a:r>
              <a:rPr sz="1800" dirty="0">
                <a:solidFill>
                  <a:srgbClr val="616161"/>
                </a:solidFill>
                <a:latin typeface="Trebuchet MS"/>
                <a:cs typeface="Trebuchet MS"/>
              </a:rPr>
              <a:t>combined</a:t>
            </a:r>
            <a:r>
              <a:rPr sz="1800" spc="-80" dirty="0">
                <a:solidFill>
                  <a:srgbClr val="616161"/>
                </a:solidFill>
                <a:latin typeface="Trebuchet MS"/>
                <a:cs typeface="Trebuchet MS"/>
              </a:rPr>
              <a:t> </a:t>
            </a:r>
            <a:r>
              <a:rPr sz="1800" spc="-75" dirty="0">
                <a:solidFill>
                  <a:srgbClr val="616161"/>
                </a:solidFill>
                <a:latin typeface="Trebuchet MS"/>
                <a:cs typeface="Trebuchet MS"/>
              </a:rPr>
              <a:t>virtual</a:t>
            </a:r>
            <a:r>
              <a:rPr sz="1800" spc="-80" dirty="0">
                <a:solidFill>
                  <a:srgbClr val="616161"/>
                </a:solidFill>
                <a:latin typeface="Trebuchet MS"/>
                <a:cs typeface="Trebuchet MS"/>
              </a:rPr>
              <a:t> </a:t>
            </a:r>
            <a:r>
              <a:rPr sz="1800" spc="-5" dirty="0">
                <a:solidFill>
                  <a:srgbClr val="616161"/>
                </a:solidFill>
                <a:latin typeface="Trebuchet MS"/>
                <a:cs typeface="Trebuchet MS"/>
              </a:rPr>
              <a:t>host</a:t>
            </a:r>
            <a:endParaRPr sz="1800">
              <a:latin typeface="Trebuchet MS"/>
              <a:cs typeface="Trebuchet MS"/>
            </a:endParaRPr>
          </a:p>
          <a:p>
            <a:pPr marL="851535" lvl="1" indent="-367030">
              <a:lnSpc>
                <a:spcPct val="100000"/>
              </a:lnSpc>
              <a:spcBef>
                <a:spcPts val="315"/>
              </a:spcBef>
              <a:buFont typeface="Arial MT"/>
              <a:buChar char="○"/>
              <a:tabLst>
                <a:tab pos="851535" algn="l"/>
                <a:tab pos="852169" algn="l"/>
              </a:tabLst>
            </a:pPr>
            <a:r>
              <a:rPr sz="1800" dirty="0">
                <a:solidFill>
                  <a:srgbClr val="616161"/>
                </a:solidFill>
                <a:latin typeface="Trebuchet MS"/>
                <a:cs typeface="Trebuchet MS"/>
              </a:rPr>
              <a:t>Allows</a:t>
            </a:r>
            <a:r>
              <a:rPr sz="1800" spc="-75" dirty="0">
                <a:solidFill>
                  <a:srgbClr val="616161"/>
                </a:solidFill>
                <a:latin typeface="Trebuchet MS"/>
                <a:cs typeface="Trebuchet MS"/>
              </a:rPr>
              <a:t> </a:t>
            </a:r>
            <a:r>
              <a:rPr sz="1800" spc="-65" dirty="0">
                <a:solidFill>
                  <a:srgbClr val="616161"/>
                </a:solidFill>
                <a:latin typeface="Trebuchet MS"/>
                <a:cs typeface="Trebuchet MS"/>
              </a:rPr>
              <a:t>multiple</a:t>
            </a:r>
            <a:r>
              <a:rPr sz="1800" spc="-70" dirty="0">
                <a:solidFill>
                  <a:srgbClr val="616161"/>
                </a:solidFill>
                <a:latin typeface="Trebuchet MS"/>
                <a:cs typeface="Trebuchet MS"/>
              </a:rPr>
              <a:t> </a:t>
            </a:r>
            <a:r>
              <a:rPr sz="1800" spc="135" dirty="0">
                <a:solidFill>
                  <a:srgbClr val="616161"/>
                </a:solidFill>
                <a:latin typeface="Trebuchet MS"/>
                <a:cs typeface="Trebuchet MS"/>
              </a:rPr>
              <a:t>VMs</a:t>
            </a:r>
            <a:r>
              <a:rPr sz="1800" spc="-75" dirty="0">
                <a:solidFill>
                  <a:srgbClr val="616161"/>
                </a:solidFill>
                <a:latin typeface="Trebuchet MS"/>
                <a:cs typeface="Trebuchet MS"/>
              </a:rPr>
              <a:t> </a:t>
            </a:r>
            <a:r>
              <a:rPr sz="1800" spc="-65" dirty="0">
                <a:solidFill>
                  <a:srgbClr val="616161"/>
                </a:solidFill>
                <a:latin typeface="Trebuchet MS"/>
                <a:cs typeface="Trebuchet MS"/>
              </a:rPr>
              <a:t>to</a:t>
            </a:r>
            <a:r>
              <a:rPr sz="1800" spc="-70" dirty="0">
                <a:solidFill>
                  <a:srgbClr val="616161"/>
                </a:solidFill>
                <a:latin typeface="Trebuchet MS"/>
                <a:cs typeface="Trebuchet MS"/>
              </a:rPr>
              <a:t> </a:t>
            </a:r>
            <a:r>
              <a:rPr sz="1800" spc="-35" dirty="0">
                <a:solidFill>
                  <a:srgbClr val="616161"/>
                </a:solidFill>
                <a:latin typeface="Trebuchet MS"/>
                <a:cs typeface="Trebuchet MS"/>
              </a:rPr>
              <a:t>collaborate</a:t>
            </a:r>
            <a:r>
              <a:rPr sz="1800" spc="-75" dirty="0">
                <a:solidFill>
                  <a:srgbClr val="616161"/>
                </a:solidFill>
                <a:latin typeface="Trebuchet MS"/>
                <a:cs typeface="Trebuchet MS"/>
              </a:rPr>
              <a:t> </a:t>
            </a:r>
            <a:r>
              <a:rPr sz="1800" spc="-65" dirty="0">
                <a:solidFill>
                  <a:srgbClr val="616161"/>
                </a:solidFill>
                <a:latin typeface="Trebuchet MS"/>
                <a:cs typeface="Trebuchet MS"/>
              </a:rPr>
              <a:t>to</a:t>
            </a:r>
            <a:r>
              <a:rPr sz="1800" spc="-70" dirty="0">
                <a:solidFill>
                  <a:srgbClr val="616161"/>
                </a:solidFill>
                <a:latin typeface="Trebuchet MS"/>
                <a:cs typeface="Trebuchet MS"/>
              </a:rPr>
              <a:t> </a:t>
            </a:r>
            <a:r>
              <a:rPr sz="1800" spc="-5" dirty="0">
                <a:solidFill>
                  <a:srgbClr val="616161"/>
                </a:solidFill>
                <a:latin typeface="Trebuchet MS"/>
                <a:cs typeface="Trebuchet MS"/>
              </a:rPr>
              <a:t>host</a:t>
            </a:r>
            <a:r>
              <a:rPr sz="1800" spc="-75" dirty="0">
                <a:solidFill>
                  <a:srgbClr val="616161"/>
                </a:solidFill>
                <a:latin typeface="Trebuchet MS"/>
                <a:cs typeface="Trebuchet MS"/>
              </a:rPr>
              <a:t> </a:t>
            </a:r>
            <a:r>
              <a:rPr sz="1800" spc="-25" dirty="0">
                <a:solidFill>
                  <a:srgbClr val="616161"/>
                </a:solidFill>
                <a:latin typeface="Trebuchet MS"/>
                <a:cs typeface="Trebuchet MS"/>
              </a:rPr>
              <a:t>clustered</a:t>
            </a:r>
            <a:r>
              <a:rPr sz="1800" spc="-70" dirty="0">
                <a:solidFill>
                  <a:srgbClr val="616161"/>
                </a:solidFill>
                <a:latin typeface="Trebuchet MS"/>
                <a:cs typeface="Trebuchet MS"/>
              </a:rPr>
              <a:t> </a:t>
            </a:r>
            <a:r>
              <a:rPr sz="1800" spc="25" dirty="0">
                <a:solidFill>
                  <a:srgbClr val="616161"/>
                </a:solidFill>
                <a:latin typeface="Trebuchet MS"/>
                <a:cs typeface="Trebuchet MS"/>
              </a:rPr>
              <a:t>Docker</a:t>
            </a:r>
            <a:r>
              <a:rPr sz="1800" spc="-75" dirty="0">
                <a:solidFill>
                  <a:srgbClr val="616161"/>
                </a:solidFill>
                <a:latin typeface="Trebuchet MS"/>
                <a:cs typeface="Trebuchet MS"/>
              </a:rPr>
              <a:t> </a:t>
            </a:r>
            <a:r>
              <a:rPr sz="1800" spc="-20" dirty="0">
                <a:solidFill>
                  <a:srgbClr val="616161"/>
                </a:solidFill>
                <a:latin typeface="Trebuchet MS"/>
                <a:cs typeface="Trebuchet MS"/>
              </a:rPr>
              <a:t>containers</a:t>
            </a:r>
            <a:endParaRPr sz="1800">
              <a:latin typeface="Trebuchet MS"/>
              <a:cs typeface="Trebuchet MS"/>
            </a:endParaRPr>
          </a:p>
          <a:p>
            <a:pPr marL="394335" indent="-382270">
              <a:lnSpc>
                <a:spcPct val="100000"/>
              </a:lnSpc>
              <a:spcBef>
                <a:spcPts val="1060"/>
              </a:spcBef>
              <a:buFont typeface="Arial"/>
              <a:buChar char="●"/>
              <a:tabLst>
                <a:tab pos="394335" algn="l"/>
                <a:tab pos="394970" algn="l"/>
              </a:tabLst>
            </a:pPr>
            <a:r>
              <a:rPr sz="2000" b="1" spc="-15" dirty="0">
                <a:solidFill>
                  <a:srgbClr val="616161"/>
                </a:solidFill>
                <a:latin typeface="Trebuchet MS"/>
                <a:cs typeface="Trebuchet MS"/>
              </a:rPr>
              <a:t>Docker</a:t>
            </a:r>
            <a:r>
              <a:rPr sz="2000" b="1" spc="-125" dirty="0">
                <a:solidFill>
                  <a:srgbClr val="616161"/>
                </a:solidFill>
                <a:latin typeface="Trebuchet MS"/>
                <a:cs typeface="Trebuchet MS"/>
              </a:rPr>
              <a:t> </a:t>
            </a:r>
            <a:r>
              <a:rPr sz="2000" b="1" spc="30" dirty="0">
                <a:solidFill>
                  <a:srgbClr val="616161"/>
                </a:solidFill>
                <a:latin typeface="Trebuchet MS"/>
                <a:cs typeface="Trebuchet MS"/>
              </a:rPr>
              <a:t>Compose</a:t>
            </a:r>
            <a:endParaRPr sz="2000">
              <a:latin typeface="Trebuchet MS"/>
              <a:cs typeface="Trebuchet MS"/>
            </a:endParaRPr>
          </a:p>
          <a:p>
            <a:pPr marL="851535" lvl="1" indent="-367030">
              <a:lnSpc>
                <a:spcPct val="100000"/>
              </a:lnSpc>
              <a:spcBef>
                <a:spcPts val="380"/>
              </a:spcBef>
              <a:buFont typeface="Arial MT"/>
              <a:buChar char="○"/>
              <a:tabLst>
                <a:tab pos="851535" algn="l"/>
                <a:tab pos="852169" algn="l"/>
              </a:tabLst>
            </a:pPr>
            <a:r>
              <a:rPr sz="1800" spc="-25" dirty="0">
                <a:solidFill>
                  <a:srgbClr val="616161"/>
                </a:solidFill>
                <a:latin typeface="Trebuchet MS"/>
                <a:cs typeface="Trebuchet MS"/>
              </a:rPr>
              <a:t>Orchestrate</a:t>
            </a:r>
            <a:r>
              <a:rPr sz="1800" spc="-75" dirty="0">
                <a:solidFill>
                  <a:srgbClr val="616161"/>
                </a:solidFill>
                <a:latin typeface="Trebuchet MS"/>
                <a:cs typeface="Trebuchet MS"/>
              </a:rPr>
              <a:t> </a:t>
            </a:r>
            <a:r>
              <a:rPr sz="1800" spc="-55" dirty="0">
                <a:solidFill>
                  <a:srgbClr val="616161"/>
                </a:solidFill>
                <a:latin typeface="Trebuchet MS"/>
                <a:cs typeface="Trebuchet MS"/>
              </a:rPr>
              <a:t>multiple-container</a:t>
            </a:r>
            <a:r>
              <a:rPr sz="1800" spc="-75" dirty="0">
                <a:solidFill>
                  <a:srgbClr val="616161"/>
                </a:solidFill>
                <a:latin typeface="Trebuchet MS"/>
                <a:cs typeface="Trebuchet MS"/>
              </a:rPr>
              <a:t> </a:t>
            </a:r>
            <a:r>
              <a:rPr sz="1800" spc="-25" dirty="0">
                <a:solidFill>
                  <a:srgbClr val="616161"/>
                </a:solidFill>
                <a:latin typeface="Trebuchet MS"/>
                <a:cs typeface="Trebuchet MS"/>
              </a:rPr>
              <a:t>applications</a:t>
            </a:r>
            <a:endParaRPr sz="1800">
              <a:latin typeface="Trebuchet MS"/>
              <a:cs typeface="Trebuchet MS"/>
            </a:endParaRPr>
          </a:p>
          <a:p>
            <a:pPr marL="851535" marR="106680" lvl="1" indent="-367030">
              <a:lnSpc>
                <a:spcPct val="114599"/>
              </a:lnSpc>
              <a:buFont typeface="Arial MT"/>
              <a:buChar char="○"/>
              <a:tabLst>
                <a:tab pos="851535" algn="l"/>
                <a:tab pos="852169" algn="l"/>
              </a:tabLst>
            </a:pPr>
            <a:r>
              <a:rPr sz="1800" spc="-30" dirty="0">
                <a:solidFill>
                  <a:srgbClr val="616161"/>
                </a:solidFill>
                <a:latin typeface="Trebuchet MS"/>
                <a:cs typeface="Trebuchet MS"/>
              </a:rPr>
              <a:t>Declarative</a:t>
            </a:r>
            <a:r>
              <a:rPr sz="1800" spc="-75" dirty="0">
                <a:solidFill>
                  <a:srgbClr val="616161"/>
                </a:solidFill>
                <a:latin typeface="Trebuchet MS"/>
                <a:cs typeface="Trebuchet MS"/>
              </a:rPr>
              <a:t> </a:t>
            </a:r>
            <a:r>
              <a:rPr sz="1800" spc="-70" dirty="0">
                <a:solidFill>
                  <a:srgbClr val="616161"/>
                </a:solidFill>
                <a:latin typeface="Trebuchet MS"/>
                <a:cs typeface="Trebuchet MS"/>
              </a:rPr>
              <a:t>format for </a:t>
            </a:r>
            <a:r>
              <a:rPr sz="1800" spc="-15" dirty="0">
                <a:solidFill>
                  <a:srgbClr val="616161"/>
                </a:solidFill>
                <a:latin typeface="Trebuchet MS"/>
                <a:cs typeface="Trebuchet MS"/>
              </a:rPr>
              <a:t>configuring</a:t>
            </a:r>
            <a:r>
              <a:rPr sz="1800" spc="-75" dirty="0">
                <a:solidFill>
                  <a:srgbClr val="616161"/>
                </a:solidFill>
                <a:latin typeface="Trebuchet MS"/>
                <a:cs typeface="Trebuchet MS"/>
              </a:rPr>
              <a:t> </a:t>
            </a:r>
            <a:r>
              <a:rPr sz="1800" spc="-25" dirty="0">
                <a:solidFill>
                  <a:srgbClr val="616161"/>
                </a:solidFill>
                <a:latin typeface="Trebuchet MS"/>
                <a:cs typeface="Trebuchet MS"/>
              </a:rPr>
              <a:t>volumes,</a:t>
            </a:r>
            <a:r>
              <a:rPr sz="1800" spc="-70" dirty="0">
                <a:solidFill>
                  <a:srgbClr val="616161"/>
                </a:solidFill>
                <a:latin typeface="Trebuchet MS"/>
                <a:cs typeface="Trebuchet MS"/>
              </a:rPr>
              <a:t> </a:t>
            </a:r>
            <a:r>
              <a:rPr sz="1800" spc="-35" dirty="0">
                <a:solidFill>
                  <a:srgbClr val="616161"/>
                </a:solidFill>
                <a:latin typeface="Trebuchet MS"/>
                <a:cs typeface="Trebuchet MS"/>
              </a:rPr>
              <a:t>container</a:t>
            </a:r>
            <a:r>
              <a:rPr sz="1800" spc="-75" dirty="0">
                <a:solidFill>
                  <a:srgbClr val="616161"/>
                </a:solidFill>
                <a:latin typeface="Trebuchet MS"/>
                <a:cs typeface="Trebuchet MS"/>
              </a:rPr>
              <a:t> </a:t>
            </a:r>
            <a:r>
              <a:rPr sz="1800" spc="-40" dirty="0">
                <a:solidFill>
                  <a:srgbClr val="616161"/>
                </a:solidFill>
                <a:latin typeface="Trebuchet MS"/>
                <a:cs typeface="Trebuchet MS"/>
              </a:rPr>
              <a:t>networking,</a:t>
            </a:r>
            <a:r>
              <a:rPr sz="1800" spc="-70" dirty="0">
                <a:solidFill>
                  <a:srgbClr val="616161"/>
                </a:solidFill>
                <a:latin typeface="Trebuchet MS"/>
                <a:cs typeface="Trebuchet MS"/>
              </a:rPr>
              <a:t> </a:t>
            </a:r>
            <a:r>
              <a:rPr sz="1800" spc="10" dirty="0">
                <a:solidFill>
                  <a:srgbClr val="616161"/>
                </a:solidFill>
                <a:latin typeface="Trebuchet MS"/>
                <a:cs typeface="Trebuchet MS"/>
              </a:rPr>
              <a:t>and </a:t>
            </a:r>
            <a:r>
              <a:rPr sz="1800" spc="-525" dirty="0">
                <a:solidFill>
                  <a:srgbClr val="616161"/>
                </a:solidFill>
                <a:latin typeface="Trebuchet MS"/>
                <a:cs typeface="Trebuchet MS"/>
              </a:rPr>
              <a:t> </a:t>
            </a:r>
            <a:r>
              <a:rPr sz="1800" dirty="0">
                <a:solidFill>
                  <a:srgbClr val="616161"/>
                </a:solidFill>
                <a:latin typeface="Trebuchet MS"/>
                <a:cs typeface="Trebuchet MS"/>
              </a:rPr>
              <a:t>scaling</a:t>
            </a:r>
            <a:endParaRPr sz="1800">
              <a:latin typeface="Trebuchet MS"/>
              <a:cs typeface="Trebuchet MS"/>
            </a:endParaRPr>
          </a:p>
        </p:txBody>
      </p:sp>
    </p:spTree>
    <p:extLst>
      <p:ext uri="{BB962C8B-B14F-4D97-AF65-F5344CB8AC3E}">
        <p14:creationId xmlns:p14="http://schemas.microsoft.com/office/powerpoint/2010/main" val="32302810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74" y="1532366"/>
            <a:ext cx="4387215" cy="1477328"/>
          </a:xfrm>
        </p:spPr>
        <p:txBody>
          <a:bodyPr/>
          <a:lstStyle/>
          <a:p>
            <a:r>
              <a:rPr lang="en-US" dirty="0"/>
              <a:t>Docker Architecture</a:t>
            </a:r>
          </a:p>
        </p:txBody>
      </p:sp>
      <p:sp>
        <p:nvSpPr>
          <p:cNvPr id="3" name="Content Placeholder 2"/>
          <p:cNvSpPr>
            <a:spLocks noGrp="1"/>
          </p:cNvSpPr>
          <p:nvPr>
            <p:ph idx="1"/>
          </p:nvPr>
        </p:nvSpPr>
        <p:spPr>
          <a:xfrm>
            <a:off x="531307" y="1268016"/>
            <a:ext cx="4914752" cy="3399234"/>
          </a:xfrm>
        </p:spPr>
        <p:txBody>
          <a:bodyPr>
            <a:normAutofit fontScale="92500" lnSpcReduction="10000"/>
          </a:bodyPr>
          <a:lstStyle/>
          <a:p>
            <a:pPr marL="457200" indent="-457200">
              <a:buFont typeface="+mj-lt"/>
              <a:buAutoNum type="arabicPeriod"/>
              <a:defRPr/>
            </a:pPr>
            <a:r>
              <a:rPr lang="en-US" dirty="0"/>
              <a:t>Server (</a:t>
            </a:r>
            <a:r>
              <a:rPr lang="en-US" dirty="0" err="1"/>
              <a:t>dockerd</a:t>
            </a:r>
            <a:r>
              <a:rPr lang="en-US" dirty="0"/>
              <a:t>) long running daemon process</a:t>
            </a:r>
          </a:p>
          <a:p>
            <a:pPr marL="742950" lvl="1" indent="-285750">
              <a:buFont typeface="Arial" panose="020B0604020202020204" pitchFamily="34" charset="0"/>
              <a:buChar char="•"/>
              <a:defRPr/>
            </a:pPr>
            <a:r>
              <a:rPr lang="en-US" dirty="0"/>
              <a:t>Manages data, network, processes, communication, </a:t>
            </a:r>
            <a:r>
              <a:rPr lang="en-US" dirty="0" err="1"/>
              <a:t>etc</a:t>
            </a:r>
            <a:endParaRPr lang="en-US" dirty="0"/>
          </a:p>
          <a:p>
            <a:pPr marL="457200" indent="-457200">
              <a:buFont typeface="+mj-lt"/>
              <a:buAutoNum type="arabicPeriod"/>
              <a:defRPr/>
            </a:pPr>
            <a:r>
              <a:rPr lang="en-US" dirty="0"/>
              <a:t>REST API used to communicate with server</a:t>
            </a:r>
          </a:p>
          <a:p>
            <a:pPr marL="457200" indent="-457200">
              <a:buFont typeface="+mj-lt"/>
              <a:buAutoNum type="arabicPeriod"/>
              <a:defRPr/>
            </a:pPr>
            <a:r>
              <a:rPr lang="en-US" dirty="0"/>
              <a:t>CLI to execute docker containers</a:t>
            </a:r>
          </a:p>
          <a:p>
            <a:pPr>
              <a:defRPr/>
            </a:pPr>
            <a:r>
              <a:rPr lang="en-US" dirty="0"/>
              <a:t>Instructions for creating a container is placed in an image</a:t>
            </a:r>
          </a:p>
          <a:p>
            <a:pPr>
              <a:defRPr/>
            </a:pPr>
            <a:r>
              <a:rPr lang="en-US" dirty="0"/>
              <a:t>4.  Services orchestrate docker containers in swarms</a:t>
            </a:r>
          </a:p>
          <a:p>
            <a:pPr>
              <a:defRPr/>
            </a:pPr>
            <a:endParaRPr lang="en-US" dirty="0"/>
          </a:p>
        </p:txBody>
      </p:sp>
      <p:pic>
        <p:nvPicPr>
          <p:cNvPr id="4" name="Picture 3">
            <a:extLst>
              <a:ext uri="{FF2B5EF4-FFF2-40B4-BE49-F238E27FC236}">
                <a16:creationId xmlns:a16="http://schemas.microsoft.com/office/drawing/2014/main" id="{64DC06B9-0D78-9F48-9296-6728BA66A415}"/>
              </a:ext>
            </a:extLst>
          </p:cNvPr>
          <p:cNvPicPr>
            <a:picLocks noChangeAspect="1"/>
          </p:cNvPicPr>
          <p:nvPr/>
        </p:nvPicPr>
        <p:blipFill>
          <a:blip r:embed="rId3"/>
          <a:stretch>
            <a:fillRect/>
          </a:stretch>
        </p:blipFill>
        <p:spPr>
          <a:xfrm>
            <a:off x="5545823" y="2176447"/>
            <a:ext cx="3424918" cy="2673107"/>
          </a:xfrm>
          <a:prstGeom prst="rect">
            <a:avLst/>
          </a:prstGeom>
        </p:spPr>
      </p:pic>
      <p:sp>
        <p:nvSpPr>
          <p:cNvPr id="5" name="object 2">
            <a:extLst>
              <a:ext uri="{FF2B5EF4-FFF2-40B4-BE49-F238E27FC236}">
                <a16:creationId xmlns:a16="http://schemas.microsoft.com/office/drawing/2014/main" id="{44F820AA-5BAB-FD64-EAEF-29FF679007DA}"/>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Docker Architecture</a:t>
            </a:r>
            <a:endParaRPr lang="en-US" sz="2800" kern="0" dirty="0"/>
          </a:p>
        </p:txBody>
      </p:sp>
    </p:spTree>
    <p:extLst>
      <p:ext uri="{BB962C8B-B14F-4D97-AF65-F5344CB8AC3E}">
        <p14:creationId xmlns:p14="http://schemas.microsoft.com/office/powerpoint/2010/main" val="3457180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531307" y="1268016"/>
            <a:ext cx="7984043" cy="3399234"/>
          </a:xfrm>
        </p:spPr>
        <p:txBody>
          <a:bodyPr>
            <a:normAutofit/>
          </a:bodyPr>
          <a:lstStyle/>
          <a:p>
            <a:pPr>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4" name="Picture 3">
            <a:extLst>
              <a:ext uri="{FF2B5EF4-FFF2-40B4-BE49-F238E27FC236}">
                <a16:creationId xmlns:a16="http://schemas.microsoft.com/office/drawing/2014/main" id="{544854EA-1890-F04F-9388-E52A80D18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917106"/>
            <a:ext cx="7434497" cy="3750144"/>
          </a:xfrm>
          <a:prstGeom prst="rect">
            <a:avLst/>
          </a:prstGeom>
        </p:spPr>
      </p:pic>
      <p:sp>
        <p:nvSpPr>
          <p:cNvPr id="5" name="object 2">
            <a:extLst>
              <a:ext uri="{FF2B5EF4-FFF2-40B4-BE49-F238E27FC236}">
                <a16:creationId xmlns:a16="http://schemas.microsoft.com/office/drawing/2014/main" id="{B4F31259-36BA-DE1C-A52B-925FA9FB25FE}"/>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Docker</a:t>
            </a:r>
            <a:endParaRPr lang="en-US" sz="2800" kern="0" dirty="0"/>
          </a:p>
        </p:txBody>
      </p:sp>
    </p:spTree>
    <p:extLst>
      <p:ext uri="{BB962C8B-B14F-4D97-AF65-F5344CB8AC3E}">
        <p14:creationId xmlns:p14="http://schemas.microsoft.com/office/powerpoint/2010/main" val="1990477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9879" y="834361"/>
            <a:ext cx="7288530" cy="784991"/>
          </a:xfrm>
          <a:prstGeom prst="rect">
            <a:avLst/>
          </a:prstGeom>
        </p:spPr>
        <p:txBody>
          <a:bodyPr vert="horz" wrap="square" lIns="0" tIns="73819" rIns="0" bIns="0" rtlCol="0">
            <a:spAutoFit/>
          </a:bodyPr>
          <a:lstStyle/>
          <a:p>
            <a:pPr marL="180975" indent="-171450">
              <a:spcBef>
                <a:spcPts val="581"/>
              </a:spcBef>
              <a:buFont typeface="Arial MT"/>
              <a:buChar char="•"/>
              <a:tabLst>
                <a:tab pos="180975" algn="l"/>
              </a:tabLst>
            </a:pPr>
            <a:r>
              <a:rPr sz="2100" spc="-11" dirty="0">
                <a:solidFill>
                  <a:srgbClr val="006FC0"/>
                </a:solidFill>
                <a:latin typeface="Calibri"/>
                <a:cs typeface="Calibri"/>
              </a:rPr>
              <a:t>Guest</a:t>
            </a:r>
            <a:r>
              <a:rPr sz="2100" spc="15" dirty="0">
                <a:solidFill>
                  <a:srgbClr val="006FC0"/>
                </a:solidFill>
                <a:latin typeface="Calibri"/>
                <a:cs typeface="Calibri"/>
              </a:rPr>
              <a:t> </a:t>
            </a:r>
            <a:r>
              <a:rPr sz="2100" spc="-4" dirty="0">
                <a:solidFill>
                  <a:srgbClr val="006FC0"/>
                </a:solidFill>
                <a:latin typeface="Calibri"/>
                <a:cs typeface="Calibri"/>
              </a:rPr>
              <a:t>OS</a:t>
            </a:r>
            <a:r>
              <a:rPr sz="2100" spc="4" dirty="0">
                <a:solidFill>
                  <a:srgbClr val="006FC0"/>
                </a:solidFill>
                <a:latin typeface="Calibri"/>
                <a:cs typeface="Calibri"/>
              </a:rPr>
              <a:t> </a:t>
            </a:r>
            <a:r>
              <a:rPr sz="2100" spc="-8" dirty="0">
                <a:latin typeface="Calibri"/>
                <a:cs typeface="Calibri"/>
              </a:rPr>
              <a:t>runs</a:t>
            </a:r>
            <a:r>
              <a:rPr sz="2100" spc="19" dirty="0">
                <a:latin typeface="Calibri"/>
                <a:cs typeface="Calibri"/>
              </a:rPr>
              <a:t> </a:t>
            </a:r>
            <a:r>
              <a:rPr sz="2100" spc="-8" dirty="0">
                <a:latin typeface="Calibri"/>
                <a:cs typeface="Calibri"/>
              </a:rPr>
              <a:t>inside</a:t>
            </a:r>
            <a:r>
              <a:rPr sz="2100" spc="23" dirty="0">
                <a:latin typeface="Calibri"/>
                <a:cs typeface="Calibri"/>
              </a:rPr>
              <a:t> </a:t>
            </a:r>
            <a:r>
              <a:rPr sz="2100" spc="-4" dirty="0">
                <a:latin typeface="Calibri"/>
                <a:cs typeface="Calibri"/>
              </a:rPr>
              <a:t>the </a:t>
            </a:r>
            <a:r>
              <a:rPr sz="2100" spc="-8" dirty="0">
                <a:latin typeface="Calibri"/>
                <a:cs typeface="Calibri"/>
              </a:rPr>
              <a:t>VM,</a:t>
            </a:r>
            <a:r>
              <a:rPr sz="2100" spc="19" dirty="0">
                <a:latin typeface="Calibri"/>
                <a:cs typeface="Calibri"/>
              </a:rPr>
              <a:t> </a:t>
            </a:r>
            <a:r>
              <a:rPr sz="2100" spc="-4" dirty="0">
                <a:latin typeface="Calibri"/>
                <a:cs typeface="Calibri"/>
              </a:rPr>
              <a:t>and</a:t>
            </a:r>
            <a:r>
              <a:rPr sz="2100" spc="23" dirty="0">
                <a:latin typeface="Calibri"/>
                <a:cs typeface="Calibri"/>
              </a:rPr>
              <a:t> </a:t>
            </a:r>
            <a:r>
              <a:rPr sz="2100" spc="-11" dirty="0">
                <a:solidFill>
                  <a:srgbClr val="006FC0"/>
                </a:solidFill>
                <a:latin typeface="Calibri"/>
                <a:cs typeface="Calibri"/>
              </a:rPr>
              <a:t>host</a:t>
            </a:r>
            <a:r>
              <a:rPr sz="2100" spc="19" dirty="0">
                <a:solidFill>
                  <a:srgbClr val="006FC0"/>
                </a:solidFill>
                <a:latin typeface="Calibri"/>
                <a:cs typeface="Calibri"/>
              </a:rPr>
              <a:t> </a:t>
            </a:r>
            <a:r>
              <a:rPr sz="2100" spc="-4" dirty="0">
                <a:solidFill>
                  <a:srgbClr val="006FC0"/>
                </a:solidFill>
                <a:latin typeface="Calibri"/>
                <a:cs typeface="Calibri"/>
              </a:rPr>
              <a:t>OS</a:t>
            </a:r>
            <a:r>
              <a:rPr sz="2100" dirty="0">
                <a:solidFill>
                  <a:srgbClr val="006FC0"/>
                </a:solidFill>
                <a:latin typeface="Calibri"/>
                <a:cs typeface="Calibri"/>
              </a:rPr>
              <a:t> </a:t>
            </a:r>
            <a:r>
              <a:rPr sz="2100" spc="-8" dirty="0">
                <a:latin typeface="Calibri"/>
                <a:cs typeface="Calibri"/>
              </a:rPr>
              <a:t>runs</a:t>
            </a:r>
            <a:r>
              <a:rPr sz="2100" spc="23" dirty="0">
                <a:latin typeface="Calibri"/>
                <a:cs typeface="Calibri"/>
              </a:rPr>
              <a:t> </a:t>
            </a:r>
            <a:r>
              <a:rPr sz="2100" spc="-4" dirty="0">
                <a:latin typeface="Calibri"/>
                <a:cs typeface="Calibri"/>
              </a:rPr>
              <a:t>on</a:t>
            </a:r>
            <a:r>
              <a:rPr sz="2100" spc="8" dirty="0">
                <a:latin typeface="Calibri"/>
                <a:cs typeface="Calibri"/>
              </a:rPr>
              <a:t> </a:t>
            </a:r>
            <a:r>
              <a:rPr sz="2100" spc="-4" dirty="0">
                <a:latin typeface="Calibri"/>
                <a:cs typeface="Calibri"/>
              </a:rPr>
              <a:t>the PM</a:t>
            </a:r>
            <a:endParaRPr sz="2100" dirty="0">
              <a:latin typeface="Calibri"/>
              <a:cs typeface="Calibri"/>
            </a:endParaRPr>
          </a:p>
          <a:p>
            <a:pPr marL="180975" indent="-171450">
              <a:spcBef>
                <a:spcPts val="506"/>
              </a:spcBef>
              <a:buFont typeface="Arial MT"/>
              <a:buChar char="•"/>
              <a:tabLst>
                <a:tab pos="180975" algn="l"/>
              </a:tabLst>
            </a:pPr>
            <a:r>
              <a:rPr sz="2100" spc="-30" dirty="0">
                <a:solidFill>
                  <a:srgbClr val="006FC0"/>
                </a:solidFill>
                <a:latin typeface="Calibri"/>
                <a:cs typeface="Calibri"/>
              </a:rPr>
              <a:t>Type</a:t>
            </a:r>
            <a:r>
              <a:rPr sz="2100" spc="11" dirty="0">
                <a:solidFill>
                  <a:srgbClr val="006FC0"/>
                </a:solidFill>
                <a:latin typeface="Calibri"/>
                <a:cs typeface="Calibri"/>
              </a:rPr>
              <a:t> </a:t>
            </a:r>
            <a:r>
              <a:rPr sz="2100" spc="-4" dirty="0">
                <a:solidFill>
                  <a:srgbClr val="006FC0"/>
                </a:solidFill>
                <a:latin typeface="Calibri"/>
                <a:cs typeface="Calibri"/>
              </a:rPr>
              <a:t>1</a:t>
            </a:r>
            <a:r>
              <a:rPr sz="2100" spc="8" dirty="0">
                <a:solidFill>
                  <a:srgbClr val="006FC0"/>
                </a:solidFill>
                <a:latin typeface="Calibri"/>
                <a:cs typeface="Calibri"/>
              </a:rPr>
              <a:t> </a:t>
            </a:r>
            <a:r>
              <a:rPr sz="2100" spc="-8" dirty="0">
                <a:solidFill>
                  <a:srgbClr val="006FC0"/>
                </a:solidFill>
                <a:latin typeface="Calibri"/>
                <a:cs typeface="Calibri"/>
              </a:rPr>
              <a:t>hypervisor</a:t>
            </a:r>
            <a:r>
              <a:rPr sz="2100" spc="-8" dirty="0">
                <a:latin typeface="Calibri"/>
                <a:cs typeface="Calibri"/>
              </a:rPr>
              <a:t>:</a:t>
            </a:r>
            <a:r>
              <a:rPr sz="2100" spc="23" dirty="0">
                <a:latin typeface="Calibri"/>
                <a:cs typeface="Calibri"/>
              </a:rPr>
              <a:t> </a:t>
            </a:r>
            <a:r>
              <a:rPr sz="2100" spc="-8" dirty="0">
                <a:latin typeface="Calibri"/>
                <a:cs typeface="Calibri"/>
              </a:rPr>
              <a:t>runs</a:t>
            </a:r>
            <a:r>
              <a:rPr sz="2100" spc="23" dirty="0">
                <a:latin typeface="Calibri"/>
                <a:cs typeface="Calibri"/>
              </a:rPr>
              <a:t> </a:t>
            </a:r>
            <a:r>
              <a:rPr sz="2100" spc="-8" dirty="0">
                <a:latin typeface="Calibri"/>
                <a:cs typeface="Calibri"/>
              </a:rPr>
              <a:t>directly</a:t>
            </a:r>
            <a:r>
              <a:rPr sz="2100" spc="11" dirty="0">
                <a:latin typeface="Calibri"/>
                <a:cs typeface="Calibri"/>
              </a:rPr>
              <a:t> </a:t>
            </a:r>
            <a:r>
              <a:rPr sz="2100" spc="-4" dirty="0">
                <a:latin typeface="Calibri"/>
                <a:cs typeface="Calibri"/>
              </a:rPr>
              <a:t>on </a:t>
            </a:r>
            <a:r>
              <a:rPr sz="2100" spc="-15" dirty="0">
                <a:latin typeface="Calibri"/>
                <a:cs typeface="Calibri"/>
              </a:rPr>
              <a:t>hardware,</a:t>
            </a:r>
            <a:r>
              <a:rPr sz="2100" spc="15" dirty="0">
                <a:latin typeface="Calibri"/>
                <a:cs typeface="Calibri"/>
              </a:rPr>
              <a:t> </a:t>
            </a:r>
            <a:r>
              <a:rPr sz="2100" spc="-4" dirty="0">
                <a:latin typeface="Calibri"/>
                <a:cs typeface="Calibri"/>
              </a:rPr>
              <a:t>no</a:t>
            </a:r>
            <a:r>
              <a:rPr sz="2100" spc="8" dirty="0">
                <a:latin typeface="Calibri"/>
                <a:cs typeface="Calibri"/>
              </a:rPr>
              <a:t> </a:t>
            </a:r>
            <a:r>
              <a:rPr sz="2100" spc="-8" dirty="0">
                <a:latin typeface="Calibri"/>
                <a:cs typeface="Calibri"/>
              </a:rPr>
              <a:t>need</a:t>
            </a:r>
            <a:r>
              <a:rPr sz="2100" dirty="0">
                <a:latin typeface="Calibri"/>
                <a:cs typeface="Calibri"/>
              </a:rPr>
              <a:t> </a:t>
            </a:r>
            <a:r>
              <a:rPr sz="2100" spc="-19" dirty="0">
                <a:latin typeface="Calibri"/>
                <a:cs typeface="Calibri"/>
              </a:rPr>
              <a:t>for</a:t>
            </a:r>
            <a:r>
              <a:rPr sz="2100" spc="-4" dirty="0">
                <a:latin typeface="Calibri"/>
                <a:cs typeface="Calibri"/>
              </a:rPr>
              <a:t> </a:t>
            </a:r>
            <a:r>
              <a:rPr sz="2100" spc="-11" dirty="0">
                <a:latin typeface="Calibri"/>
                <a:cs typeface="Calibri"/>
              </a:rPr>
              <a:t>host</a:t>
            </a:r>
            <a:r>
              <a:rPr sz="2100" spc="15" dirty="0">
                <a:latin typeface="Calibri"/>
                <a:cs typeface="Calibri"/>
              </a:rPr>
              <a:t> </a:t>
            </a:r>
            <a:r>
              <a:rPr sz="2100" spc="-8" dirty="0">
                <a:latin typeface="Calibri"/>
                <a:cs typeface="Calibri"/>
              </a:rPr>
              <a:t>OS</a:t>
            </a:r>
            <a:endParaRPr sz="2100" dirty="0">
              <a:latin typeface="Calibri"/>
              <a:cs typeface="Calibri"/>
            </a:endParaRPr>
          </a:p>
        </p:txBody>
      </p:sp>
      <p:sp>
        <p:nvSpPr>
          <p:cNvPr id="4" name="object 4"/>
          <p:cNvSpPr txBox="1"/>
          <p:nvPr/>
        </p:nvSpPr>
        <p:spPr>
          <a:xfrm>
            <a:off x="709879" y="3199314"/>
            <a:ext cx="7498556" cy="332303"/>
          </a:xfrm>
          <a:prstGeom prst="rect">
            <a:avLst/>
          </a:prstGeom>
        </p:spPr>
        <p:txBody>
          <a:bodyPr vert="horz" wrap="square" lIns="0" tIns="9049" rIns="0" bIns="0" rtlCol="0">
            <a:spAutoFit/>
          </a:bodyPr>
          <a:lstStyle/>
          <a:p>
            <a:pPr marL="180975" indent="-171450">
              <a:spcBef>
                <a:spcPts val="71"/>
              </a:spcBef>
              <a:buFont typeface="Arial MT"/>
              <a:buChar char="•"/>
              <a:tabLst>
                <a:tab pos="180975" algn="l"/>
              </a:tabLst>
            </a:pPr>
            <a:r>
              <a:rPr sz="2100" spc="-30" dirty="0">
                <a:solidFill>
                  <a:srgbClr val="006FC0"/>
                </a:solidFill>
                <a:latin typeface="Calibri"/>
                <a:cs typeface="Calibri"/>
              </a:rPr>
              <a:t>Type</a:t>
            </a:r>
            <a:r>
              <a:rPr sz="2100" spc="8" dirty="0">
                <a:solidFill>
                  <a:srgbClr val="006FC0"/>
                </a:solidFill>
                <a:latin typeface="Calibri"/>
                <a:cs typeface="Calibri"/>
              </a:rPr>
              <a:t> </a:t>
            </a:r>
            <a:r>
              <a:rPr sz="2100" spc="-4" dirty="0">
                <a:solidFill>
                  <a:srgbClr val="006FC0"/>
                </a:solidFill>
                <a:latin typeface="Calibri"/>
                <a:cs typeface="Calibri"/>
              </a:rPr>
              <a:t>2</a:t>
            </a:r>
            <a:r>
              <a:rPr sz="2100" spc="11" dirty="0">
                <a:solidFill>
                  <a:srgbClr val="006FC0"/>
                </a:solidFill>
                <a:latin typeface="Calibri"/>
                <a:cs typeface="Calibri"/>
              </a:rPr>
              <a:t> </a:t>
            </a:r>
            <a:r>
              <a:rPr sz="2100" spc="-11" dirty="0">
                <a:solidFill>
                  <a:srgbClr val="006FC0"/>
                </a:solidFill>
                <a:latin typeface="Calibri"/>
                <a:cs typeface="Calibri"/>
              </a:rPr>
              <a:t>(hosted)</a:t>
            </a:r>
            <a:r>
              <a:rPr sz="2100" spc="15" dirty="0">
                <a:solidFill>
                  <a:srgbClr val="006FC0"/>
                </a:solidFill>
                <a:latin typeface="Calibri"/>
                <a:cs typeface="Calibri"/>
              </a:rPr>
              <a:t> </a:t>
            </a:r>
            <a:r>
              <a:rPr sz="2100" spc="-8" dirty="0">
                <a:solidFill>
                  <a:srgbClr val="006FC0"/>
                </a:solidFill>
                <a:latin typeface="Calibri"/>
                <a:cs typeface="Calibri"/>
              </a:rPr>
              <a:t>hypervisor</a:t>
            </a:r>
            <a:r>
              <a:rPr sz="2100" spc="-8" dirty="0">
                <a:latin typeface="Calibri"/>
                <a:cs typeface="Calibri"/>
              </a:rPr>
              <a:t>:</a:t>
            </a:r>
            <a:r>
              <a:rPr sz="2100" spc="26" dirty="0">
                <a:latin typeface="Calibri"/>
                <a:cs typeface="Calibri"/>
              </a:rPr>
              <a:t> </a:t>
            </a:r>
            <a:r>
              <a:rPr sz="2100" spc="-8" dirty="0">
                <a:latin typeface="Calibri"/>
                <a:cs typeface="Calibri"/>
              </a:rPr>
              <a:t>runs</a:t>
            </a:r>
            <a:r>
              <a:rPr sz="2100" spc="23" dirty="0">
                <a:latin typeface="Calibri"/>
                <a:cs typeface="Calibri"/>
              </a:rPr>
              <a:t> </a:t>
            </a:r>
            <a:r>
              <a:rPr sz="2100" spc="-4" dirty="0">
                <a:latin typeface="Calibri"/>
                <a:cs typeface="Calibri"/>
              </a:rPr>
              <a:t>as </a:t>
            </a:r>
            <a:r>
              <a:rPr sz="2100" dirty="0">
                <a:latin typeface="Calibri"/>
                <a:cs typeface="Calibri"/>
              </a:rPr>
              <a:t>an</a:t>
            </a:r>
            <a:r>
              <a:rPr sz="2100" spc="8" dirty="0">
                <a:latin typeface="Calibri"/>
                <a:cs typeface="Calibri"/>
              </a:rPr>
              <a:t> </a:t>
            </a:r>
            <a:r>
              <a:rPr sz="2100" spc="-8" dirty="0">
                <a:latin typeface="Calibri"/>
                <a:cs typeface="Calibri"/>
              </a:rPr>
              <a:t>application</a:t>
            </a:r>
            <a:r>
              <a:rPr sz="2100" spc="15" dirty="0">
                <a:latin typeface="Calibri"/>
                <a:cs typeface="Calibri"/>
              </a:rPr>
              <a:t> </a:t>
            </a:r>
            <a:r>
              <a:rPr sz="2100" spc="-4" dirty="0">
                <a:latin typeface="Calibri"/>
                <a:cs typeface="Calibri"/>
              </a:rPr>
              <a:t>on</a:t>
            </a:r>
            <a:r>
              <a:rPr sz="2100" spc="4" dirty="0">
                <a:latin typeface="Calibri"/>
                <a:cs typeface="Calibri"/>
              </a:rPr>
              <a:t> </a:t>
            </a:r>
            <a:r>
              <a:rPr sz="2100" spc="-11" dirty="0">
                <a:latin typeface="Calibri"/>
                <a:cs typeface="Calibri"/>
              </a:rPr>
              <a:t>top</a:t>
            </a:r>
            <a:r>
              <a:rPr sz="2100" spc="8" dirty="0">
                <a:latin typeface="Calibri"/>
                <a:cs typeface="Calibri"/>
              </a:rPr>
              <a:t> </a:t>
            </a:r>
            <a:r>
              <a:rPr sz="2100" spc="-4" dirty="0">
                <a:latin typeface="Calibri"/>
                <a:cs typeface="Calibri"/>
              </a:rPr>
              <a:t>of</a:t>
            </a:r>
            <a:r>
              <a:rPr sz="2100" spc="-8" dirty="0">
                <a:latin typeface="Calibri"/>
                <a:cs typeface="Calibri"/>
              </a:rPr>
              <a:t> </a:t>
            </a:r>
            <a:r>
              <a:rPr sz="2100" spc="-11" dirty="0">
                <a:latin typeface="Calibri"/>
                <a:cs typeface="Calibri"/>
              </a:rPr>
              <a:t>host</a:t>
            </a:r>
            <a:r>
              <a:rPr sz="2100" spc="26" dirty="0">
                <a:latin typeface="Calibri"/>
                <a:cs typeface="Calibri"/>
              </a:rPr>
              <a:t> </a:t>
            </a:r>
            <a:r>
              <a:rPr sz="2100" spc="-8" dirty="0">
                <a:latin typeface="Calibri"/>
                <a:cs typeface="Calibri"/>
              </a:rPr>
              <a:t>OS</a:t>
            </a:r>
            <a:endParaRPr sz="2100" dirty="0">
              <a:latin typeface="Calibri"/>
              <a:cs typeface="Calibri"/>
            </a:endParaRPr>
          </a:p>
        </p:txBody>
      </p:sp>
      <p:sp>
        <p:nvSpPr>
          <p:cNvPr id="5" name="object 5"/>
          <p:cNvSpPr txBox="1"/>
          <p:nvPr/>
        </p:nvSpPr>
        <p:spPr>
          <a:xfrm>
            <a:off x="2506600" y="1685926"/>
            <a:ext cx="2425541" cy="349135"/>
          </a:xfrm>
          <a:prstGeom prst="rect">
            <a:avLst/>
          </a:prstGeom>
          <a:solidFill>
            <a:srgbClr val="BCD6ED"/>
          </a:solidFill>
        </p:spPr>
        <p:txBody>
          <a:bodyPr vert="horz" wrap="square" lIns="0" tIns="71438" rIns="0" bIns="0" rtlCol="0">
            <a:spAutoFit/>
          </a:bodyPr>
          <a:lstStyle/>
          <a:p>
            <a:pPr marL="472440">
              <a:spcBef>
                <a:spcPts val="563"/>
              </a:spcBef>
            </a:pPr>
            <a:r>
              <a:rPr spc="-4" dirty="0">
                <a:latin typeface="Calibri"/>
                <a:cs typeface="Calibri"/>
              </a:rPr>
              <a:t>Virtual</a:t>
            </a:r>
            <a:r>
              <a:rPr spc="-41" dirty="0">
                <a:latin typeface="Calibri"/>
                <a:cs typeface="Calibri"/>
              </a:rPr>
              <a:t> </a:t>
            </a:r>
            <a:r>
              <a:rPr spc="-4" dirty="0">
                <a:latin typeface="Calibri"/>
                <a:cs typeface="Calibri"/>
              </a:rPr>
              <a:t>Machine</a:t>
            </a:r>
            <a:endParaRPr>
              <a:latin typeface="Calibri"/>
              <a:cs typeface="Calibri"/>
            </a:endParaRPr>
          </a:p>
        </p:txBody>
      </p:sp>
      <p:sp>
        <p:nvSpPr>
          <p:cNvPr id="6" name="object 6"/>
          <p:cNvSpPr txBox="1"/>
          <p:nvPr/>
        </p:nvSpPr>
        <p:spPr>
          <a:xfrm>
            <a:off x="2511171" y="2186559"/>
            <a:ext cx="2416493" cy="344325"/>
          </a:xfrm>
          <a:prstGeom prst="rect">
            <a:avLst/>
          </a:prstGeom>
          <a:solidFill>
            <a:srgbClr val="5B9BD4"/>
          </a:solidFill>
          <a:ln w="12192">
            <a:solidFill>
              <a:srgbClr val="41709C"/>
            </a:solidFill>
          </a:ln>
        </p:spPr>
        <p:txBody>
          <a:bodyPr vert="horz" wrap="square" lIns="0" tIns="66675" rIns="0" bIns="0" rtlCol="0">
            <a:spAutoFit/>
          </a:bodyPr>
          <a:lstStyle/>
          <a:p>
            <a:pPr marL="375285">
              <a:spcBef>
                <a:spcPts val="525"/>
              </a:spcBef>
            </a:pPr>
            <a:r>
              <a:rPr spc="-23" dirty="0">
                <a:solidFill>
                  <a:srgbClr val="FFFFFF"/>
                </a:solidFill>
                <a:latin typeface="Calibri"/>
                <a:cs typeface="Calibri"/>
              </a:rPr>
              <a:t>Type</a:t>
            </a:r>
            <a:r>
              <a:rPr spc="-15" dirty="0">
                <a:solidFill>
                  <a:srgbClr val="FFFFFF"/>
                </a:solidFill>
                <a:latin typeface="Calibri"/>
                <a:cs typeface="Calibri"/>
              </a:rPr>
              <a:t> </a:t>
            </a:r>
            <a:r>
              <a:rPr dirty="0">
                <a:solidFill>
                  <a:srgbClr val="FFFFFF"/>
                </a:solidFill>
                <a:latin typeface="Calibri"/>
                <a:cs typeface="Calibri"/>
              </a:rPr>
              <a:t>1</a:t>
            </a:r>
            <a:r>
              <a:rPr spc="-15" dirty="0">
                <a:solidFill>
                  <a:srgbClr val="FFFFFF"/>
                </a:solidFill>
                <a:latin typeface="Calibri"/>
                <a:cs typeface="Calibri"/>
              </a:rPr>
              <a:t> </a:t>
            </a:r>
            <a:r>
              <a:rPr dirty="0">
                <a:solidFill>
                  <a:srgbClr val="FFFFFF"/>
                </a:solidFill>
                <a:latin typeface="Calibri"/>
                <a:cs typeface="Calibri"/>
              </a:rPr>
              <a:t>Hypervisor</a:t>
            </a:r>
            <a:endParaRPr>
              <a:latin typeface="Calibri"/>
              <a:cs typeface="Calibri"/>
            </a:endParaRPr>
          </a:p>
        </p:txBody>
      </p:sp>
      <p:sp>
        <p:nvSpPr>
          <p:cNvPr id="7" name="object 7"/>
          <p:cNvSpPr txBox="1"/>
          <p:nvPr/>
        </p:nvSpPr>
        <p:spPr>
          <a:xfrm>
            <a:off x="2506600" y="2678049"/>
            <a:ext cx="2425541" cy="348653"/>
          </a:xfrm>
          <a:prstGeom prst="rect">
            <a:avLst/>
          </a:prstGeom>
          <a:solidFill>
            <a:srgbClr val="C55A11"/>
          </a:solidFill>
        </p:spPr>
        <p:txBody>
          <a:bodyPr vert="horz" wrap="square" lIns="0" tIns="70961" rIns="0" bIns="0" rtlCol="0">
            <a:spAutoFit/>
          </a:bodyPr>
          <a:lstStyle/>
          <a:p>
            <a:pPr marL="199073">
              <a:spcBef>
                <a:spcPts val="559"/>
              </a:spcBef>
            </a:pPr>
            <a:r>
              <a:rPr spc="-11" dirty="0">
                <a:solidFill>
                  <a:srgbClr val="FFFFFF"/>
                </a:solidFill>
                <a:latin typeface="Calibri"/>
                <a:cs typeface="Calibri"/>
              </a:rPr>
              <a:t>Hardware</a:t>
            </a:r>
            <a:r>
              <a:rPr spc="-30" dirty="0">
                <a:solidFill>
                  <a:srgbClr val="FFFFFF"/>
                </a:solidFill>
                <a:latin typeface="Calibri"/>
                <a:cs typeface="Calibri"/>
              </a:rPr>
              <a:t> </a:t>
            </a:r>
            <a:r>
              <a:rPr spc="-4" dirty="0">
                <a:solidFill>
                  <a:srgbClr val="FFFFFF"/>
                </a:solidFill>
                <a:latin typeface="Calibri"/>
                <a:cs typeface="Calibri"/>
              </a:rPr>
              <a:t>(CPU/RAM)</a:t>
            </a:r>
            <a:endParaRPr>
              <a:latin typeface="Calibri"/>
              <a:cs typeface="Calibri"/>
            </a:endParaRPr>
          </a:p>
        </p:txBody>
      </p:sp>
      <p:sp>
        <p:nvSpPr>
          <p:cNvPr id="8" name="object 8"/>
          <p:cNvSpPr txBox="1"/>
          <p:nvPr/>
        </p:nvSpPr>
        <p:spPr>
          <a:xfrm>
            <a:off x="2432304" y="3605022"/>
            <a:ext cx="2426970" cy="349615"/>
          </a:xfrm>
          <a:prstGeom prst="rect">
            <a:avLst/>
          </a:prstGeom>
          <a:solidFill>
            <a:srgbClr val="BCD6ED"/>
          </a:solidFill>
        </p:spPr>
        <p:txBody>
          <a:bodyPr vert="horz" wrap="square" lIns="0" tIns="71914" rIns="0" bIns="0" rtlCol="0">
            <a:spAutoFit/>
          </a:bodyPr>
          <a:lstStyle/>
          <a:p>
            <a:pPr marL="472916">
              <a:spcBef>
                <a:spcPts val="566"/>
              </a:spcBef>
            </a:pPr>
            <a:r>
              <a:rPr spc="-4" dirty="0">
                <a:latin typeface="Calibri"/>
                <a:cs typeface="Calibri"/>
              </a:rPr>
              <a:t>Virtual</a:t>
            </a:r>
            <a:r>
              <a:rPr spc="-38" dirty="0">
                <a:latin typeface="Calibri"/>
                <a:cs typeface="Calibri"/>
              </a:rPr>
              <a:t> </a:t>
            </a:r>
            <a:r>
              <a:rPr dirty="0">
                <a:latin typeface="Calibri"/>
                <a:cs typeface="Calibri"/>
              </a:rPr>
              <a:t>Machine</a:t>
            </a:r>
            <a:endParaRPr>
              <a:latin typeface="Calibri"/>
              <a:cs typeface="Calibri"/>
            </a:endParaRPr>
          </a:p>
        </p:txBody>
      </p:sp>
      <p:sp>
        <p:nvSpPr>
          <p:cNvPr id="9" name="object 9"/>
          <p:cNvSpPr txBox="1"/>
          <p:nvPr/>
        </p:nvSpPr>
        <p:spPr>
          <a:xfrm>
            <a:off x="2436875" y="4105656"/>
            <a:ext cx="2417445" cy="344806"/>
          </a:xfrm>
          <a:prstGeom prst="rect">
            <a:avLst/>
          </a:prstGeom>
          <a:solidFill>
            <a:srgbClr val="5B9BD4"/>
          </a:solidFill>
          <a:ln w="12192">
            <a:solidFill>
              <a:srgbClr val="41709C"/>
            </a:solidFill>
          </a:ln>
        </p:spPr>
        <p:txBody>
          <a:bodyPr vert="horz" wrap="square" lIns="0" tIns="67151" rIns="0" bIns="0" rtlCol="0">
            <a:spAutoFit/>
          </a:bodyPr>
          <a:lstStyle/>
          <a:p>
            <a:pPr marL="375761">
              <a:spcBef>
                <a:spcPts val="529"/>
              </a:spcBef>
            </a:pPr>
            <a:r>
              <a:rPr spc="-23" dirty="0">
                <a:solidFill>
                  <a:srgbClr val="FFFFFF"/>
                </a:solidFill>
                <a:latin typeface="Calibri"/>
                <a:cs typeface="Calibri"/>
              </a:rPr>
              <a:t>Type</a:t>
            </a:r>
            <a:r>
              <a:rPr spc="-11" dirty="0">
                <a:solidFill>
                  <a:srgbClr val="FFFFFF"/>
                </a:solidFill>
                <a:latin typeface="Calibri"/>
                <a:cs typeface="Calibri"/>
              </a:rPr>
              <a:t> </a:t>
            </a:r>
            <a:r>
              <a:rPr dirty="0">
                <a:solidFill>
                  <a:srgbClr val="FFFFFF"/>
                </a:solidFill>
                <a:latin typeface="Calibri"/>
                <a:cs typeface="Calibri"/>
              </a:rPr>
              <a:t>2</a:t>
            </a:r>
            <a:r>
              <a:rPr spc="-19" dirty="0">
                <a:solidFill>
                  <a:srgbClr val="FFFFFF"/>
                </a:solidFill>
                <a:latin typeface="Calibri"/>
                <a:cs typeface="Calibri"/>
              </a:rPr>
              <a:t> </a:t>
            </a:r>
            <a:r>
              <a:rPr spc="-4" dirty="0">
                <a:solidFill>
                  <a:srgbClr val="FFFFFF"/>
                </a:solidFill>
                <a:latin typeface="Calibri"/>
                <a:cs typeface="Calibri"/>
              </a:rPr>
              <a:t>Hypervisor</a:t>
            </a:r>
            <a:endParaRPr>
              <a:latin typeface="Calibri"/>
              <a:cs typeface="Calibri"/>
            </a:endParaRPr>
          </a:p>
        </p:txBody>
      </p:sp>
      <p:grpSp>
        <p:nvGrpSpPr>
          <p:cNvPr id="10" name="object 10"/>
          <p:cNvGrpSpPr/>
          <p:nvPr/>
        </p:nvGrpSpPr>
        <p:grpSpPr>
          <a:xfrm>
            <a:off x="2432304" y="4597146"/>
            <a:ext cx="2426970" cy="445770"/>
            <a:chOff x="3243072" y="6129528"/>
            <a:chExt cx="3235960" cy="594360"/>
          </a:xfrm>
        </p:grpSpPr>
        <p:sp>
          <p:nvSpPr>
            <p:cNvPr id="11" name="object 11"/>
            <p:cNvSpPr/>
            <p:nvPr/>
          </p:nvSpPr>
          <p:spPr>
            <a:xfrm>
              <a:off x="3249168" y="6135624"/>
              <a:ext cx="3223260" cy="582295"/>
            </a:xfrm>
            <a:custGeom>
              <a:avLst/>
              <a:gdLst/>
              <a:ahLst/>
              <a:cxnLst/>
              <a:rect l="l" t="t" r="r" b="b"/>
              <a:pathLst>
                <a:path w="3223260" h="582295">
                  <a:moveTo>
                    <a:pt x="3223260" y="0"/>
                  </a:moveTo>
                  <a:lnTo>
                    <a:pt x="0" y="0"/>
                  </a:lnTo>
                  <a:lnTo>
                    <a:pt x="0" y="582168"/>
                  </a:lnTo>
                  <a:lnTo>
                    <a:pt x="3223260" y="582168"/>
                  </a:lnTo>
                  <a:lnTo>
                    <a:pt x="3223260" y="0"/>
                  </a:lnTo>
                  <a:close/>
                </a:path>
              </a:pathLst>
            </a:custGeom>
            <a:solidFill>
              <a:srgbClr val="C55A11"/>
            </a:solidFill>
          </p:spPr>
          <p:txBody>
            <a:bodyPr wrap="square" lIns="0" tIns="0" rIns="0" bIns="0" rtlCol="0"/>
            <a:lstStyle/>
            <a:p>
              <a:endParaRPr sz="1350"/>
            </a:p>
          </p:txBody>
        </p:sp>
        <p:sp>
          <p:nvSpPr>
            <p:cNvPr id="12" name="object 12"/>
            <p:cNvSpPr/>
            <p:nvPr/>
          </p:nvSpPr>
          <p:spPr>
            <a:xfrm>
              <a:off x="3249168" y="6135624"/>
              <a:ext cx="3223260" cy="582295"/>
            </a:xfrm>
            <a:custGeom>
              <a:avLst/>
              <a:gdLst/>
              <a:ahLst/>
              <a:cxnLst/>
              <a:rect l="l" t="t" r="r" b="b"/>
              <a:pathLst>
                <a:path w="3223260" h="582295">
                  <a:moveTo>
                    <a:pt x="0" y="582168"/>
                  </a:moveTo>
                  <a:lnTo>
                    <a:pt x="3223260" y="582168"/>
                  </a:lnTo>
                  <a:lnTo>
                    <a:pt x="3223260" y="0"/>
                  </a:lnTo>
                  <a:lnTo>
                    <a:pt x="0" y="0"/>
                  </a:lnTo>
                  <a:lnTo>
                    <a:pt x="0" y="582168"/>
                  </a:lnTo>
                  <a:close/>
                </a:path>
              </a:pathLst>
            </a:custGeom>
            <a:ln w="12191">
              <a:solidFill>
                <a:srgbClr val="C55A11"/>
              </a:solidFill>
            </a:ln>
          </p:spPr>
          <p:txBody>
            <a:bodyPr wrap="square" lIns="0" tIns="0" rIns="0" bIns="0" rtlCol="0"/>
            <a:lstStyle/>
            <a:p>
              <a:endParaRPr sz="1350"/>
            </a:p>
          </p:txBody>
        </p:sp>
      </p:grpSp>
      <p:sp>
        <p:nvSpPr>
          <p:cNvPr id="13" name="object 13"/>
          <p:cNvSpPr txBox="1"/>
          <p:nvPr/>
        </p:nvSpPr>
        <p:spPr>
          <a:xfrm>
            <a:off x="3269742" y="4659402"/>
            <a:ext cx="752951" cy="286617"/>
          </a:xfrm>
          <a:prstGeom prst="rect">
            <a:avLst/>
          </a:prstGeom>
        </p:spPr>
        <p:txBody>
          <a:bodyPr vert="horz" wrap="square" lIns="0" tIns="9525" rIns="0" bIns="0" rtlCol="0">
            <a:spAutoFit/>
          </a:bodyPr>
          <a:lstStyle/>
          <a:p>
            <a:pPr marL="9525">
              <a:spcBef>
                <a:spcPts val="75"/>
              </a:spcBef>
            </a:pPr>
            <a:r>
              <a:rPr spc="-8" dirty="0">
                <a:solidFill>
                  <a:srgbClr val="FFFFFF"/>
                </a:solidFill>
                <a:latin typeface="Calibri"/>
                <a:cs typeface="Calibri"/>
              </a:rPr>
              <a:t>Host</a:t>
            </a:r>
            <a:r>
              <a:rPr spc="-64" dirty="0">
                <a:solidFill>
                  <a:srgbClr val="FFFFFF"/>
                </a:solidFill>
                <a:latin typeface="Calibri"/>
                <a:cs typeface="Calibri"/>
              </a:rPr>
              <a:t> </a:t>
            </a:r>
            <a:r>
              <a:rPr spc="-4" dirty="0">
                <a:solidFill>
                  <a:srgbClr val="FFFFFF"/>
                </a:solidFill>
                <a:latin typeface="Calibri"/>
                <a:cs typeface="Calibri"/>
              </a:rPr>
              <a:t>OS</a:t>
            </a:r>
            <a:endParaRPr>
              <a:latin typeface="Calibri"/>
              <a:cs typeface="Calibri"/>
            </a:endParaRPr>
          </a:p>
        </p:txBody>
      </p:sp>
      <p:sp>
        <p:nvSpPr>
          <p:cNvPr id="14" name="object 2">
            <a:extLst>
              <a:ext uri="{FF2B5EF4-FFF2-40B4-BE49-F238E27FC236}">
                <a16:creationId xmlns:a16="http://schemas.microsoft.com/office/drawing/2014/main" id="{D552B034-68A2-FE06-075F-7C9DFB94F528}"/>
              </a:ext>
            </a:extLst>
          </p:cNvPr>
          <p:cNvSpPr txBox="1">
            <a:spLocks/>
          </p:cNvSpPr>
          <p:nvPr/>
        </p:nvSpPr>
        <p:spPr>
          <a:xfrm>
            <a:off x="304800" y="201555"/>
            <a:ext cx="5406475" cy="443711"/>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Virtualization terminology</a:t>
            </a:r>
            <a:endParaRPr lang="en-US" sz="2800" kern="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74" y="1532366"/>
            <a:ext cx="4387215" cy="1477328"/>
          </a:xfrm>
        </p:spPr>
        <p:txBody>
          <a:bodyPr/>
          <a:lstStyle/>
          <a:p>
            <a:r>
              <a:rPr lang="en-US" dirty="0"/>
              <a:t>Basic Docker commands</a:t>
            </a:r>
          </a:p>
        </p:txBody>
      </p:sp>
      <p:sp>
        <p:nvSpPr>
          <p:cNvPr id="3" name="Content Placeholder 2"/>
          <p:cNvSpPr>
            <a:spLocks noGrp="1"/>
          </p:cNvSpPr>
          <p:nvPr>
            <p:ph idx="1"/>
          </p:nvPr>
        </p:nvSpPr>
        <p:spPr>
          <a:xfrm>
            <a:off x="531307" y="1268016"/>
            <a:ext cx="7984043" cy="3399234"/>
          </a:xfrm>
        </p:spPr>
        <p:txBody>
          <a:bodyPr>
            <a:normAutofit fontScale="85000" lnSpcReduction="10000"/>
          </a:bodyPr>
          <a:lstStyle/>
          <a:p>
            <a:r>
              <a:rPr lang="en-AU" dirty="0"/>
              <a:t>docker run – Runs a command in a new container.</a:t>
            </a:r>
          </a:p>
          <a:p>
            <a:r>
              <a:rPr lang="en-AU" dirty="0"/>
              <a:t>docker start – Starts one or more stopped containers</a:t>
            </a:r>
          </a:p>
          <a:p>
            <a:r>
              <a:rPr lang="en-AU" dirty="0"/>
              <a:t>docker stop – Stops one or more running containers</a:t>
            </a:r>
          </a:p>
          <a:p>
            <a:r>
              <a:rPr lang="en-AU" dirty="0"/>
              <a:t>docker build – Builds an image form a Docker file</a:t>
            </a:r>
          </a:p>
          <a:p>
            <a:r>
              <a:rPr lang="en-AU" dirty="0"/>
              <a:t>docker pull – Pulls an image or a repository from a registry</a:t>
            </a:r>
          </a:p>
          <a:p>
            <a:r>
              <a:rPr lang="en-AU" dirty="0"/>
              <a:t>docker push – Pushes an image or a repository to a registry</a:t>
            </a:r>
          </a:p>
          <a:p>
            <a:r>
              <a:rPr lang="en-AU" dirty="0"/>
              <a:t>docker export – Exports a container’s filesystem as a tar archive</a:t>
            </a:r>
          </a:p>
          <a:p>
            <a:r>
              <a:rPr lang="en-AU" dirty="0"/>
              <a:t>docker exec – Runs a command in a run-time container</a:t>
            </a:r>
          </a:p>
          <a:p>
            <a:r>
              <a:rPr lang="en-AU" dirty="0"/>
              <a:t>docker search – Searches the Docker Hub for images</a:t>
            </a:r>
          </a:p>
          <a:p>
            <a:r>
              <a:rPr lang="en-AU" dirty="0"/>
              <a:t>docker attach – Attaches to a running container</a:t>
            </a:r>
          </a:p>
          <a:p>
            <a:r>
              <a:rPr lang="en-AU" dirty="0"/>
              <a:t>docker commit – Creates a new image from a container’s changes</a:t>
            </a:r>
            <a:endParaRPr lang="en-US" dirty="0"/>
          </a:p>
          <a:p>
            <a:pPr>
              <a:defRPr/>
            </a:pPr>
            <a:endParaRPr lang="en-US" dirty="0"/>
          </a:p>
          <a:p>
            <a:pPr>
              <a:defRPr/>
            </a:pPr>
            <a:endParaRPr lang="en-US" dirty="0"/>
          </a:p>
        </p:txBody>
      </p:sp>
      <p:sp>
        <p:nvSpPr>
          <p:cNvPr id="4" name="object 2">
            <a:extLst>
              <a:ext uri="{FF2B5EF4-FFF2-40B4-BE49-F238E27FC236}">
                <a16:creationId xmlns:a16="http://schemas.microsoft.com/office/drawing/2014/main" id="{BF8F5F7F-099C-D850-340D-35E14B0CDDE3}"/>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Docker CLI commands</a:t>
            </a:r>
            <a:endParaRPr lang="en-US" sz="2800" kern="0" dirty="0"/>
          </a:p>
        </p:txBody>
      </p:sp>
    </p:spTree>
    <p:extLst>
      <p:ext uri="{BB962C8B-B14F-4D97-AF65-F5344CB8AC3E}">
        <p14:creationId xmlns:p14="http://schemas.microsoft.com/office/powerpoint/2010/main" val="72039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72BC2-9716-1C46-B932-74E8286DA531}"/>
              </a:ext>
            </a:extLst>
          </p:cNvPr>
          <p:cNvSpPr>
            <a:spLocks noGrp="1"/>
          </p:cNvSpPr>
          <p:nvPr>
            <p:ph type="title"/>
          </p:nvPr>
        </p:nvSpPr>
        <p:spPr>
          <a:xfrm>
            <a:off x="583474" y="1532366"/>
            <a:ext cx="4387215" cy="1477328"/>
          </a:xfrm>
        </p:spPr>
        <p:txBody>
          <a:bodyPr/>
          <a:lstStyle/>
          <a:p>
            <a:r>
              <a:rPr lang="en-US" dirty="0"/>
              <a:t>Serverless Computing</a:t>
            </a:r>
          </a:p>
        </p:txBody>
      </p:sp>
      <p:sp>
        <p:nvSpPr>
          <p:cNvPr id="3" name="Content Placeholder 2">
            <a:extLst>
              <a:ext uri="{FF2B5EF4-FFF2-40B4-BE49-F238E27FC236}">
                <a16:creationId xmlns:a16="http://schemas.microsoft.com/office/drawing/2014/main" id="{F6465938-E9FD-F448-8FB0-23BEBAD2EACB}"/>
              </a:ext>
            </a:extLst>
          </p:cNvPr>
          <p:cNvSpPr>
            <a:spLocks noGrp="1"/>
          </p:cNvSpPr>
          <p:nvPr>
            <p:ph idx="1"/>
          </p:nvPr>
        </p:nvSpPr>
        <p:spPr>
          <a:xfrm>
            <a:off x="315552" y="869976"/>
            <a:ext cx="8523648" cy="3416320"/>
          </a:xfrm>
        </p:spPr>
        <p:txBody>
          <a:bodyPr/>
          <a:lstStyle/>
          <a:p>
            <a:pPr marL="457200" indent="-457200">
              <a:buFont typeface="+mj-lt"/>
              <a:buAutoNum type="arabicPeriod"/>
            </a:pPr>
            <a:r>
              <a:rPr lang="en-US" dirty="0" err="1"/>
              <a:t>Fargate</a:t>
            </a:r>
            <a:r>
              <a:rPr lang="en-US" dirty="0"/>
              <a:t> is an example of serverless computing</a:t>
            </a:r>
          </a:p>
          <a:p>
            <a:pPr marL="457200" indent="-457200">
              <a:buFont typeface="+mj-lt"/>
              <a:buAutoNum type="arabicPeriod"/>
            </a:pPr>
            <a:r>
              <a:rPr lang="en-US" dirty="0"/>
              <a:t>Don’t need to worry about operating systems or maintaining VMs</a:t>
            </a:r>
          </a:p>
          <a:p>
            <a:pPr marL="457200" indent="-457200">
              <a:buFont typeface="+mj-lt"/>
              <a:buAutoNum type="arabicPeriod"/>
            </a:pPr>
            <a:r>
              <a:rPr lang="en-US" dirty="0"/>
              <a:t>Other environment for this is Kubernetes</a:t>
            </a:r>
          </a:p>
          <a:p>
            <a:pPr marL="457200" indent="-457200">
              <a:buFont typeface="+mj-lt"/>
              <a:buAutoNum type="arabicPeriod"/>
            </a:pPr>
            <a:r>
              <a:rPr lang="en-US" dirty="0"/>
              <a:t>Execution is simply a container or in the case of AWS Lambda just a piece of code</a:t>
            </a:r>
          </a:p>
          <a:p>
            <a:pPr marL="742950" lvl="1" indent="-285750">
              <a:buFont typeface="Arial" panose="020B0604020202020204" pitchFamily="34" charset="0"/>
              <a:buChar char="•"/>
            </a:pPr>
            <a:r>
              <a:rPr lang="en-US" dirty="0"/>
              <a:t>Difference is between how applications get executed and the choice of development environment</a:t>
            </a:r>
          </a:p>
          <a:p>
            <a:pPr marL="457200" indent="-457200">
              <a:buFont typeface="+mj-lt"/>
              <a:buAutoNum type="arabicPeriod"/>
            </a:pPr>
            <a:r>
              <a:rPr lang="en-US" dirty="0"/>
              <a:t>Fits in with Micro Service architectures </a:t>
            </a:r>
          </a:p>
          <a:p>
            <a:pPr marL="342900" lvl="1"/>
            <a:endParaRPr lang="en-US" dirty="0"/>
          </a:p>
        </p:txBody>
      </p:sp>
      <p:sp>
        <p:nvSpPr>
          <p:cNvPr id="4" name="Footer Placeholder 3">
            <a:extLst>
              <a:ext uri="{FF2B5EF4-FFF2-40B4-BE49-F238E27FC236}">
                <a16:creationId xmlns:a16="http://schemas.microsoft.com/office/drawing/2014/main" id="{3D64A31B-B70A-F14A-9546-3DD3A8E5EEC7}"/>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GB" dirty="0"/>
          </a:p>
        </p:txBody>
      </p:sp>
      <p:sp>
        <p:nvSpPr>
          <p:cNvPr id="5" name="Slide Number Placeholder 4">
            <a:extLst>
              <a:ext uri="{FF2B5EF4-FFF2-40B4-BE49-F238E27FC236}">
                <a16:creationId xmlns:a16="http://schemas.microsoft.com/office/drawing/2014/main" id="{D5D6E0DF-8A39-8440-984D-A5FB93CD8EA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05072F42-4DFA-4725-86F9-7594E4AB4EB5}" type="slidenum">
              <a:rPr lang="en-GB" smtClean="0"/>
              <a:pPr/>
              <a:t>51</a:t>
            </a:fld>
            <a:endParaRPr lang="en-GB"/>
          </a:p>
        </p:txBody>
      </p:sp>
      <p:sp>
        <p:nvSpPr>
          <p:cNvPr id="6" name="object 2">
            <a:extLst>
              <a:ext uri="{FF2B5EF4-FFF2-40B4-BE49-F238E27FC236}">
                <a16:creationId xmlns:a16="http://schemas.microsoft.com/office/drawing/2014/main" id="{AD327376-06B7-A6AD-F5E1-96940D31CD6D}"/>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Serverless Computing</a:t>
            </a:r>
            <a:endParaRPr lang="en-US" sz="2800" kern="0" dirty="0"/>
          </a:p>
        </p:txBody>
      </p:sp>
    </p:spTree>
    <p:extLst>
      <p:ext uri="{BB962C8B-B14F-4D97-AF65-F5344CB8AC3E}">
        <p14:creationId xmlns:p14="http://schemas.microsoft.com/office/powerpoint/2010/main" val="31550028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3" name="Content Placeholder 2">
            <a:extLst>
              <a:ext uri="{FF2B5EF4-FFF2-40B4-BE49-F238E27FC236}">
                <a16:creationId xmlns:a16="http://schemas.microsoft.com/office/drawing/2014/main" id="{5FD4DCD3-29DA-694E-89E4-E8F59ED46B14}"/>
              </a:ext>
            </a:extLst>
          </p:cNvPr>
          <p:cNvSpPr>
            <a:spLocks noGrp="1"/>
          </p:cNvSpPr>
          <p:nvPr>
            <p:ph idx="1"/>
          </p:nvPr>
        </p:nvSpPr>
        <p:spPr>
          <a:xfrm>
            <a:off x="420735" y="1159968"/>
            <a:ext cx="8302529" cy="3231654"/>
          </a:xfrm>
        </p:spPr>
        <p:txBody>
          <a:bodyPr/>
          <a:lstStyle/>
          <a:p>
            <a:r>
              <a:rPr lang="en-US" dirty="0"/>
              <a:t>AWS Lambda removes the container details and allows “functions” to be written</a:t>
            </a:r>
          </a:p>
          <a:p>
            <a:r>
              <a:rPr lang="en-US" dirty="0"/>
              <a:t>Supports different programming environments:</a:t>
            </a:r>
          </a:p>
          <a:p>
            <a:pPr lvl="1"/>
            <a:r>
              <a:rPr lang="en-US" dirty="0"/>
              <a:t>Java, </a:t>
            </a:r>
            <a:r>
              <a:rPr lang="en-US" dirty="0" err="1"/>
              <a:t>Javscript</a:t>
            </a:r>
            <a:r>
              <a:rPr lang="en-US" dirty="0"/>
              <a:t>, Python, C#</a:t>
            </a:r>
          </a:p>
          <a:p>
            <a:r>
              <a:rPr lang="en-US" dirty="0"/>
              <a:t>Functions can be connected to “events” coming from a number of different environments:</a:t>
            </a:r>
          </a:p>
          <a:p>
            <a:pPr lvl="1"/>
            <a:r>
              <a:rPr lang="en-US" dirty="0"/>
              <a:t>HTTP</a:t>
            </a:r>
          </a:p>
          <a:p>
            <a:pPr lvl="1"/>
            <a:r>
              <a:rPr lang="en-US" dirty="0"/>
              <a:t>IoT</a:t>
            </a:r>
          </a:p>
          <a:p>
            <a:pPr lvl="1"/>
            <a:r>
              <a:rPr lang="en-US" dirty="0"/>
              <a:t>Mobile</a:t>
            </a:r>
          </a:p>
          <a:p>
            <a:pPr lvl="1"/>
            <a:r>
              <a:rPr lang="en-US" dirty="0"/>
              <a:t>Other AWS services like Kinesis</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05072F42-4DFA-4725-86F9-7594E4AB4EB5}" type="slidenum">
              <a:rPr lang="en-GB" smtClean="0"/>
              <a:pPr/>
              <a:t>52</a:t>
            </a:fld>
            <a:endParaRPr lang="en-GB"/>
          </a:p>
        </p:txBody>
      </p:sp>
      <p:sp>
        <p:nvSpPr>
          <p:cNvPr id="6" name="object 2">
            <a:extLst>
              <a:ext uri="{FF2B5EF4-FFF2-40B4-BE49-F238E27FC236}">
                <a16:creationId xmlns:a16="http://schemas.microsoft.com/office/drawing/2014/main" id="{1800EE29-CB5C-ADA7-1D02-C3F923EA1F30}"/>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AWS </a:t>
            </a:r>
            <a:r>
              <a:rPr lang="en-US" sz="2800" kern="0" spc="-45" dirty="0" err="1">
                <a:solidFill>
                  <a:srgbClr val="202729"/>
                </a:solidFill>
              </a:rPr>
              <a:t>LAmbda</a:t>
            </a:r>
            <a:endParaRPr lang="en-US" sz="2800" kern="0" dirty="0"/>
          </a:p>
        </p:txBody>
      </p:sp>
    </p:spTree>
    <p:extLst>
      <p:ext uri="{BB962C8B-B14F-4D97-AF65-F5344CB8AC3E}">
        <p14:creationId xmlns:p14="http://schemas.microsoft.com/office/powerpoint/2010/main" val="4089087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05072F42-4DFA-4725-86F9-7594E4AB4EB5}" type="slidenum">
              <a:rPr lang="en-GB" smtClean="0"/>
              <a:pPr/>
              <a:t>53</a:t>
            </a:fld>
            <a:endParaRPr lang="en-GB"/>
          </a:p>
        </p:txBody>
      </p:sp>
      <p:pic>
        <p:nvPicPr>
          <p:cNvPr id="9" name="Content Placeholder 8">
            <a:extLst>
              <a:ext uri="{FF2B5EF4-FFF2-40B4-BE49-F238E27FC236}">
                <a16:creationId xmlns:a16="http://schemas.microsoft.com/office/drawing/2014/main" id="{BDEE902D-F050-DB48-BBE8-189F216BBA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6404" y="1197769"/>
            <a:ext cx="5665442" cy="3263504"/>
          </a:xfrm>
        </p:spPr>
      </p:pic>
      <p:sp>
        <p:nvSpPr>
          <p:cNvPr id="10" name="TextBox 9">
            <a:extLst>
              <a:ext uri="{FF2B5EF4-FFF2-40B4-BE49-F238E27FC236}">
                <a16:creationId xmlns:a16="http://schemas.microsoft.com/office/drawing/2014/main" id="{BB6B28B5-5E9D-DA4B-9187-BBC065A29C91}"/>
              </a:ext>
            </a:extLst>
          </p:cNvPr>
          <p:cNvSpPr txBox="1"/>
          <p:nvPr/>
        </p:nvSpPr>
        <p:spPr>
          <a:xfrm>
            <a:off x="586238" y="4767263"/>
            <a:ext cx="4612160" cy="230832"/>
          </a:xfrm>
          <a:prstGeom prst="rect">
            <a:avLst/>
          </a:prstGeom>
          <a:noFill/>
        </p:spPr>
        <p:txBody>
          <a:bodyPr wrap="none" rtlCol="0">
            <a:spAutoFit/>
          </a:bodyPr>
          <a:lstStyle/>
          <a:p>
            <a:r>
              <a:rPr lang="en-US" sz="900" dirty="0"/>
              <a:t>Credits: </a:t>
            </a:r>
            <a:r>
              <a:rPr lang="en-AU" sz="900" dirty="0">
                <a:hlinkClick r:id="rId3"/>
              </a:rPr>
              <a:t>https://medium.com/@amiram_26122/the-hidden-costs-of-serverless-6ced7844780b</a:t>
            </a:r>
            <a:endParaRPr lang="en-US" sz="900" dirty="0"/>
          </a:p>
        </p:txBody>
      </p:sp>
    </p:spTree>
    <p:extLst>
      <p:ext uri="{BB962C8B-B14F-4D97-AF65-F5344CB8AC3E}">
        <p14:creationId xmlns:p14="http://schemas.microsoft.com/office/powerpoint/2010/main" val="13940542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EEFDC-15AC-2242-B378-9389BF3A25DC}"/>
              </a:ext>
            </a:extLst>
          </p:cNvPr>
          <p:cNvSpPr>
            <a:spLocks noGrp="1"/>
          </p:cNvSpPr>
          <p:nvPr>
            <p:ph type="title"/>
          </p:nvPr>
        </p:nvSpPr>
        <p:spPr>
          <a:xfrm>
            <a:off x="628650" y="1"/>
            <a:ext cx="7886700" cy="738664"/>
          </a:xfrm>
        </p:spPr>
        <p:txBody>
          <a:bodyPr/>
          <a:lstStyle/>
          <a:p>
            <a:r>
              <a:rPr lang="en-US" dirty="0"/>
              <a:t>AWS Lambda</a:t>
            </a:r>
          </a:p>
        </p:txBody>
      </p:sp>
      <p:sp>
        <p:nvSpPr>
          <p:cNvPr id="4" name="Footer Placeholder 3">
            <a:extLst>
              <a:ext uri="{FF2B5EF4-FFF2-40B4-BE49-F238E27FC236}">
                <a16:creationId xmlns:a16="http://schemas.microsoft.com/office/drawing/2014/main" id="{38738054-D5F6-3549-800A-20236EEC2365}"/>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GB" dirty="0"/>
          </a:p>
        </p:txBody>
      </p:sp>
      <p:sp>
        <p:nvSpPr>
          <p:cNvPr id="5" name="Slide Number Placeholder 4">
            <a:extLst>
              <a:ext uri="{FF2B5EF4-FFF2-40B4-BE49-F238E27FC236}">
                <a16:creationId xmlns:a16="http://schemas.microsoft.com/office/drawing/2014/main" id="{248DF54B-8A8D-3144-AA1D-88F33712737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05072F42-4DFA-4725-86F9-7594E4AB4EB5}" type="slidenum">
              <a:rPr lang="en-GB" smtClean="0"/>
              <a:pPr/>
              <a:t>54</a:t>
            </a:fld>
            <a:endParaRPr lang="en-GB"/>
          </a:p>
        </p:txBody>
      </p:sp>
      <p:pic>
        <p:nvPicPr>
          <p:cNvPr id="9" name="Content Placeholder 8">
            <a:extLst>
              <a:ext uri="{FF2B5EF4-FFF2-40B4-BE49-F238E27FC236}">
                <a16:creationId xmlns:a16="http://schemas.microsoft.com/office/drawing/2014/main" id="{2E492235-1624-6545-BB31-9DE4C6BC5C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6850" y="697722"/>
            <a:ext cx="6619875" cy="3977862"/>
          </a:xfrm>
        </p:spPr>
      </p:pic>
    </p:spTree>
    <p:extLst>
      <p:ext uri="{BB962C8B-B14F-4D97-AF65-F5344CB8AC3E}">
        <p14:creationId xmlns:p14="http://schemas.microsoft.com/office/powerpoint/2010/main" val="512114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A1D8-0998-E94B-BB07-B2EE56131A33}"/>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F1B9474-48AC-0D46-B9F3-D1EB03240B3D}"/>
              </a:ext>
            </a:extLst>
          </p:cNvPr>
          <p:cNvSpPr>
            <a:spLocks noGrp="1"/>
          </p:cNvSpPr>
          <p:nvPr>
            <p:ph idx="1"/>
          </p:nvPr>
        </p:nvSpPr>
        <p:spPr>
          <a:xfrm>
            <a:off x="420735" y="1159968"/>
            <a:ext cx="8302529" cy="3416320"/>
          </a:xfrm>
        </p:spPr>
        <p:txBody>
          <a:bodyPr/>
          <a:lstStyle/>
          <a:p>
            <a:pPr marL="342900" indent="-342900">
              <a:buFont typeface="Arial" panose="020B0604020202020204" pitchFamily="34" charset="0"/>
              <a:buChar char="•"/>
            </a:pPr>
            <a:r>
              <a:rPr lang="en-US" dirty="0"/>
              <a:t>Functions need to be packaged and uploaded as zip files</a:t>
            </a:r>
          </a:p>
          <a:p>
            <a:pPr marL="342900" indent="-342900">
              <a:buFont typeface="Arial" panose="020B0604020202020204" pitchFamily="34" charset="0"/>
              <a:buChar char="•"/>
            </a:pPr>
            <a:r>
              <a:rPr lang="en-US" dirty="0"/>
              <a:t>Can be tested locally using SAM CLI – doing much of the same thing as Docker</a:t>
            </a:r>
          </a:p>
          <a:p>
            <a:pPr marL="342900" indent="-342900">
              <a:buFont typeface="Arial" panose="020B0604020202020204" pitchFamily="34" charset="0"/>
              <a:buChar char="•"/>
            </a:pPr>
            <a:r>
              <a:rPr lang="en-US" dirty="0"/>
              <a:t>functions can also be edited using AWS Lambda Console Editor</a:t>
            </a:r>
          </a:p>
          <a:p>
            <a:pPr marL="342900" indent="-342900">
              <a:buFont typeface="Arial" panose="020B0604020202020204" pitchFamily="34" charset="0"/>
              <a:buChar char="•"/>
            </a:pPr>
            <a:r>
              <a:rPr lang="en-US" dirty="0"/>
              <a:t>Create a function</a:t>
            </a:r>
          </a:p>
          <a:p>
            <a:pPr marL="800100" lvl="1" indent="-342900">
              <a:buFont typeface="+mj-lt"/>
              <a:buAutoNum type="arabicPeriod"/>
            </a:pPr>
            <a:r>
              <a:rPr lang="en-US" dirty="0"/>
              <a:t>Choose language</a:t>
            </a:r>
          </a:p>
          <a:p>
            <a:pPr marL="800100" lvl="1" indent="-342900">
              <a:buFont typeface="+mj-lt"/>
              <a:buAutoNum type="arabicPeriod"/>
            </a:pPr>
            <a:r>
              <a:rPr lang="en-US" dirty="0"/>
              <a:t>Role</a:t>
            </a:r>
          </a:p>
          <a:p>
            <a:pPr marL="800100" lvl="1" indent="-342900">
              <a:buFont typeface="+mj-lt"/>
              <a:buAutoNum type="arabicPeriod"/>
            </a:pPr>
            <a:r>
              <a:rPr lang="en-US" dirty="0"/>
              <a:t>Template</a:t>
            </a:r>
          </a:p>
          <a:p>
            <a:pPr marL="342900" indent="-342900">
              <a:buFont typeface="Arial" panose="020B0604020202020204" pitchFamily="34" charset="0"/>
              <a:buChar char="•"/>
            </a:pPr>
            <a:r>
              <a:rPr lang="en-US" dirty="0"/>
              <a:t>Edit code and test</a:t>
            </a:r>
          </a:p>
        </p:txBody>
      </p:sp>
      <p:sp>
        <p:nvSpPr>
          <p:cNvPr id="4" name="Footer Placeholder 3">
            <a:extLst>
              <a:ext uri="{FF2B5EF4-FFF2-40B4-BE49-F238E27FC236}">
                <a16:creationId xmlns:a16="http://schemas.microsoft.com/office/drawing/2014/main" id="{5429F802-2CCF-7746-AB73-2C67A655F026}"/>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GB" dirty="0"/>
          </a:p>
        </p:txBody>
      </p:sp>
      <p:sp>
        <p:nvSpPr>
          <p:cNvPr id="5" name="Slide Number Placeholder 4">
            <a:extLst>
              <a:ext uri="{FF2B5EF4-FFF2-40B4-BE49-F238E27FC236}">
                <a16:creationId xmlns:a16="http://schemas.microsoft.com/office/drawing/2014/main" id="{300317FE-4E6B-0940-80C2-30BE5CA4214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05072F42-4DFA-4725-86F9-7594E4AB4EB5}" type="slidenum">
              <a:rPr lang="en-GB" smtClean="0"/>
              <a:pPr/>
              <a:t>55</a:t>
            </a:fld>
            <a:endParaRPr lang="en-GB"/>
          </a:p>
        </p:txBody>
      </p:sp>
      <p:sp>
        <p:nvSpPr>
          <p:cNvPr id="6" name="object 2">
            <a:extLst>
              <a:ext uri="{FF2B5EF4-FFF2-40B4-BE49-F238E27FC236}">
                <a16:creationId xmlns:a16="http://schemas.microsoft.com/office/drawing/2014/main" id="{8AC2FEDC-72F8-9E7F-CDFD-E69E3BBCF774}"/>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Virtualization</a:t>
            </a:r>
            <a:endParaRPr lang="en-US" sz="2800" kern="0" dirty="0"/>
          </a:p>
        </p:txBody>
      </p:sp>
    </p:spTree>
    <p:extLst>
      <p:ext uri="{BB962C8B-B14F-4D97-AF65-F5344CB8AC3E}">
        <p14:creationId xmlns:p14="http://schemas.microsoft.com/office/powerpoint/2010/main" val="2726648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a:xfrm>
            <a:off x="583474" y="1532366"/>
            <a:ext cx="4387215" cy="1477328"/>
          </a:xfrm>
        </p:spPr>
        <p:txBody>
          <a:bodyPr/>
          <a:lstStyle/>
          <a:p>
            <a:r>
              <a:rPr lang="en-US" dirty="0"/>
              <a:t>Add an API Gateway	</a:t>
            </a:r>
          </a:p>
        </p:txBody>
      </p:sp>
      <p:sp>
        <p:nvSpPr>
          <p:cNvPr id="3" name="Content Placeholder 2">
            <a:extLst>
              <a:ext uri="{FF2B5EF4-FFF2-40B4-BE49-F238E27FC236}">
                <a16:creationId xmlns:a16="http://schemas.microsoft.com/office/drawing/2014/main" id="{B5A7F230-24CC-CA43-B5AB-2475BA6093A4}"/>
              </a:ext>
            </a:extLst>
          </p:cNvPr>
          <p:cNvSpPr>
            <a:spLocks noGrp="1"/>
          </p:cNvSpPr>
          <p:nvPr>
            <p:ph idx="1"/>
          </p:nvPr>
        </p:nvSpPr>
        <p:spPr>
          <a:xfrm>
            <a:off x="420735" y="1159968"/>
            <a:ext cx="8302529" cy="1846659"/>
          </a:xfrm>
        </p:spPr>
        <p:txBody>
          <a:bodyPr/>
          <a:lstStyle/>
          <a:p>
            <a:pPr marL="342900" indent="-342900">
              <a:buFont typeface="Arial" panose="020B0604020202020204" pitchFamily="34" charset="0"/>
              <a:buChar char="•"/>
            </a:pPr>
            <a:r>
              <a:rPr lang="en-US" dirty="0"/>
              <a:t>Simple way to associate a URL with a specific function</a:t>
            </a:r>
          </a:p>
          <a:p>
            <a:pPr marL="342900" indent="-342900">
              <a:buFont typeface="Arial" panose="020B0604020202020204" pitchFamily="34" charset="0"/>
              <a:buChar char="•"/>
            </a:pPr>
            <a:r>
              <a:rPr lang="en-US" dirty="0"/>
              <a:t>Allows the specification of functions associated with specific HTTP operations (GET, POST, </a:t>
            </a:r>
            <a:r>
              <a:rPr lang="en-US" dirty="0" err="1"/>
              <a:t>etc</a:t>
            </a:r>
            <a:r>
              <a:rPr lang="en-US" dirty="0"/>
              <a:t>)</a:t>
            </a:r>
          </a:p>
          <a:p>
            <a:pPr marL="342900" indent="-342900">
              <a:buFont typeface="Arial" panose="020B0604020202020204" pitchFamily="34" charset="0"/>
              <a:buChar char="•"/>
            </a:pPr>
            <a:r>
              <a:rPr lang="en-US" dirty="0"/>
              <a:t>Supports CORS Cross Origin Resource Sharing</a:t>
            </a:r>
          </a:p>
          <a:p>
            <a:pPr marL="342900" indent="-342900">
              <a:buFont typeface="Arial" panose="020B0604020202020204" pitchFamily="34" charset="0"/>
              <a:buChar char="•"/>
            </a:pPr>
            <a:r>
              <a:rPr lang="en-US" dirty="0"/>
              <a:t>Makes taking parameters easy</a:t>
            </a:r>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05072F42-4DFA-4725-86F9-7594E4AB4EB5}" type="slidenum">
              <a:rPr lang="en-GB" smtClean="0"/>
              <a:pPr/>
              <a:t>56</a:t>
            </a:fld>
            <a:endParaRPr lang="en-GB"/>
          </a:p>
        </p:txBody>
      </p:sp>
      <p:sp>
        <p:nvSpPr>
          <p:cNvPr id="6" name="object 2">
            <a:extLst>
              <a:ext uri="{FF2B5EF4-FFF2-40B4-BE49-F238E27FC236}">
                <a16:creationId xmlns:a16="http://schemas.microsoft.com/office/drawing/2014/main" id="{C8484370-287D-152A-4883-AC16EE4E906D}"/>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Add an API Gateway	</a:t>
            </a:r>
            <a:endParaRPr lang="en-US" sz="2800" kern="0" dirty="0"/>
          </a:p>
        </p:txBody>
      </p:sp>
    </p:spTree>
    <p:extLst>
      <p:ext uri="{BB962C8B-B14F-4D97-AF65-F5344CB8AC3E}">
        <p14:creationId xmlns:p14="http://schemas.microsoft.com/office/powerpoint/2010/main" val="2806103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678D-D973-A64C-8AA3-2862F8DEC3FF}"/>
              </a:ext>
            </a:extLst>
          </p:cNvPr>
          <p:cNvSpPr>
            <a:spLocks noGrp="1"/>
          </p:cNvSpPr>
          <p:nvPr>
            <p:ph type="title"/>
          </p:nvPr>
        </p:nvSpPr>
        <p:spPr>
          <a:xfrm>
            <a:off x="628650" y="140494"/>
            <a:ext cx="7886700" cy="1477328"/>
          </a:xfrm>
        </p:spPr>
        <p:txBody>
          <a:bodyPr/>
          <a:lstStyle/>
          <a:p>
            <a:r>
              <a:rPr lang="en-US" dirty="0"/>
              <a:t>Typical Serverless Architecture in AWS	</a:t>
            </a:r>
          </a:p>
        </p:txBody>
      </p:sp>
      <p:sp>
        <p:nvSpPr>
          <p:cNvPr id="4" name="Footer Placeholder 3">
            <a:extLst>
              <a:ext uri="{FF2B5EF4-FFF2-40B4-BE49-F238E27FC236}">
                <a16:creationId xmlns:a16="http://schemas.microsoft.com/office/drawing/2014/main" id="{A962622D-BBCF-9A41-A974-5B395D37F553}"/>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algn="ct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endParaRPr lang="en-GB" dirty="0"/>
          </a:p>
        </p:txBody>
      </p:sp>
      <p:sp>
        <p:nvSpPr>
          <p:cNvPr id="5" name="Slide Number Placeholder 4">
            <a:extLst>
              <a:ext uri="{FF2B5EF4-FFF2-40B4-BE49-F238E27FC236}">
                <a16:creationId xmlns:a16="http://schemas.microsoft.com/office/drawing/2014/main" id="{AC5B06C9-B20C-6548-A2BF-8226C66215B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algn="r" rtl="0" fontAlgn="base">
              <a:spcBef>
                <a:spcPct val="20000"/>
              </a:spcBef>
              <a:spcAft>
                <a:spcPct val="0"/>
              </a:spcAft>
              <a:buClr>
                <a:schemeClr val="hlink"/>
              </a:buClr>
              <a:buSzPct val="55000"/>
              <a:buFont typeface="Wingdings" pitchFamily="2" charset="2"/>
              <a:defRPr sz="1200" kern="1200">
                <a:solidFill>
                  <a:schemeClr val="tx1">
                    <a:tint val="75000"/>
                  </a:schemeClr>
                </a:solidFill>
                <a:latin typeface="Tahoma" pitchFamily="34" charset="0"/>
                <a:ea typeface="+mn-ea"/>
                <a:cs typeface="+mn-cs"/>
              </a:defRPr>
            </a:lvl1pPr>
            <a:lvl2pPr marL="4572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2pPr>
            <a:lvl3pPr marL="9144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3pPr>
            <a:lvl4pPr marL="13716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4pPr>
            <a:lvl5pPr marL="1828800" algn="ctr" rtl="0" fontAlgn="base">
              <a:spcBef>
                <a:spcPct val="20000"/>
              </a:spcBef>
              <a:spcAft>
                <a:spcPct val="0"/>
              </a:spcAft>
              <a:buClr>
                <a:schemeClr val="hlink"/>
              </a:buClr>
              <a:buSzPct val="55000"/>
              <a:buFont typeface="Wingdings" pitchFamily="2" charset="2"/>
              <a:defRPr sz="2000" kern="1200">
                <a:solidFill>
                  <a:schemeClr val="tx1"/>
                </a:solidFill>
                <a:latin typeface="Tahoma" pitchFamily="34" charset="0"/>
                <a:ea typeface="+mn-ea"/>
                <a:cs typeface="+mn-cs"/>
              </a:defRPr>
            </a:lvl5pPr>
            <a:lvl6pPr marL="2286000" algn="l" defTabSz="914400" rtl="0" eaLnBrk="1" latinLnBrk="0" hangingPunct="1">
              <a:defRPr sz="2000" kern="1200">
                <a:solidFill>
                  <a:schemeClr val="tx1"/>
                </a:solidFill>
                <a:latin typeface="Tahoma" pitchFamily="34" charset="0"/>
                <a:ea typeface="+mn-ea"/>
                <a:cs typeface="+mn-cs"/>
              </a:defRPr>
            </a:lvl6pPr>
            <a:lvl7pPr marL="2743200" algn="l" defTabSz="914400" rtl="0" eaLnBrk="1" latinLnBrk="0" hangingPunct="1">
              <a:defRPr sz="2000" kern="1200">
                <a:solidFill>
                  <a:schemeClr val="tx1"/>
                </a:solidFill>
                <a:latin typeface="Tahoma" pitchFamily="34" charset="0"/>
                <a:ea typeface="+mn-ea"/>
                <a:cs typeface="+mn-cs"/>
              </a:defRPr>
            </a:lvl7pPr>
            <a:lvl8pPr marL="3200400" algn="l" defTabSz="914400" rtl="0" eaLnBrk="1" latinLnBrk="0" hangingPunct="1">
              <a:defRPr sz="2000" kern="1200">
                <a:solidFill>
                  <a:schemeClr val="tx1"/>
                </a:solidFill>
                <a:latin typeface="Tahoma" pitchFamily="34" charset="0"/>
                <a:ea typeface="+mn-ea"/>
                <a:cs typeface="+mn-cs"/>
              </a:defRPr>
            </a:lvl8pPr>
            <a:lvl9pPr marL="3657600" algn="l" defTabSz="914400" rtl="0" eaLnBrk="1" latinLnBrk="0" hangingPunct="1">
              <a:defRPr sz="2000" kern="1200">
                <a:solidFill>
                  <a:schemeClr val="tx1"/>
                </a:solidFill>
                <a:latin typeface="Tahoma" pitchFamily="34" charset="0"/>
                <a:ea typeface="+mn-ea"/>
                <a:cs typeface="+mn-cs"/>
              </a:defRPr>
            </a:lvl9pPr>
          </a:lstStyle>
          <a:p>
            <a:fld id="{05072F42-4DFA-4725-86F9-7594E4AB4EB5}" type="slidenum">
              <a:rPr lang="en-GB" smtClean="0"/>
              <a:pPr/>
              <a:t>57</a:t>
            </a:fld>
            <a:endParaRPr lang="en-GB"/>
          </a:p>
        </p:txBody>
      </p:sp>
      <p:pic>
        <p:nvPicPr>
          <p:cNvPr id="9" name="Content Placeholder 8">
            <a:extLst>
              <a:ext uri="{FF2B5EF4-FFF2-40B4-BE49-F238E27FC236}">
                <a16:creationId xmlns:a16="http://schemas.microsoft.com/office/drawing/2014/main" id="{E8A08DA4-87B7-6846-BC1D-781507D46BF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6521" b="17473"/>
          <a:stretch/>
        </p:blipFill>
        <p:spPr>
          <a:xfrm>
            <a:off x="1267037" y="819745"/>
            <a:ext cx="6991350" cy="3717532"/>
          </a:xfrm>
        </p:spPr>
      </p:pic>
      <p:sp>
        <p:nvSpPr>
          <p:cNvPr id="10" name="TextBox 9">
            <a:extLst>
              <a:ext uri="{FF2B5EF4-FFF2-40B4-BE49-F238E27FC236}">
                <a16:creationId xmlns:a16="http://schemas.microsoft.com/office/drawing/2014/main" id="{2675E585-3031-BC47-B968-B9869257916C}"/>
              </a:ext>
            </a:extLst>
          </p:cNvPr>
          <p:cNvSpPr txBox="1"/>
          <p:nvPr/>
        </p:nvSpPr>
        <p:spPr>
          <a:xfrm>
            <a:off x="780341" y="4767263"/>
            <a:ext cx="962123" cy="253916"/>
          </a:xfrm>
          <a:prstGeom prst="rect">
            <a:avLst/>
          </a:prstGeom>
          <a:noFill/>
        </p:spPr>
        <p:txBody>
          <a:bodyPr wrap="none" rtlCol="0">
            <a:spAutoFit/>
          </a:bodyPr>
          <a:lstStyle/>
          <a:p>
            <a:r>
              <a:rPr lang="en-US" sz="1050" dirty="0"/>
              <a:t>Courtesy AWS</a:t>
            </a:r>
          </a:p>
        </p:txBody>
      </p:sp>
      <p:sp>
        <p:nvSpPr>
          <p:cNvPr id="3" name="object 2">
            <a:extLst>
              <a:ext uri="{FF2B5EF4-FFF2-40B4-BE49-F238E27FC236}">
                <a16:creationId xmlns:a16="http://schemas.microsoft.com/office/drawing/2014/main" id="{5D343902-62DE-D1E1-9BF0-6C311FD27D4B}"/>
              </a:ext>
            </a:extLst>
          </p:cNvPr>
          <p:cNvSpPr txBox="1">
            <a:spLocks/>
          </p:cNvSpPr>
          <p:nvPr/>
        </p:nvSpPr>
        <p:spPr>
          <a:xfrm>
            <a:off x="384725" y="503825"/>
            <a:ext cx="3965575" cy="874598"/>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Typical Serverless Architecture in AWS	</a:t>
            </a:r>
            <a:endParaRPr lang="en-US" sz="2800" kern="0" dirty="0"/>
          </a:p>
        </p:txBody>
      </p:sp>
    </p:spTree>
    <p:extLst>
      <p:ext uri="{BB962C8B-B14F-4D97-AF65-F5344CB8AC3E}">
        <p14:creationId xmlns:p14="http://schemas.microsoft.com/office/powerpoint/2010/main" val="904786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217" y="183903"/>
            <a:ext cx="7886700" cy="738664"/>
          </a:xfrm>
        </p:spPr>
        <p:txBody>
          <a:bodyPr/>
          <a:lstStyle/>
          <a:p>
            <a:r>
              <a:rPr lang="en-US" dirty="0"/>
              <a:t>Types of </a:t>
            </a:r>
            <a:r>
              <a:rPr lang="en-US" dirty="0" err="1"/>
              <a:t>Virtualisation</a:t>
            </a:r>
            <a:endParaRPr lang="en-US" dirty="0"/>
          </a:p>
        </p:txBody>
      </p:sp>
      <p:sp>
        <p:nvSpPr>
          <p:cNvPr id="3" name="Content Placeholder 2"/>
          <p:cNvSpPr>
            <a:spLocks noGrp="1"/>
          </p:cNvSpPr>
          <p:nvPr>
            <p:ph idx="1"/>
          </p:nvPr>
        </p:nvSpPr>
        <p:spPr>
          <a:xfrm>
            <a:off x="531307" y="1268016"/>
            <a:ext cx="7984043" cy="3399234"/>
          </a:xfrm>
        </p:spPr>
        <p:txBody>
          <a:bodyPr>
            <a:normAutofit/>
          </a:bodyPr>
          <a:lstStyle/>
          <a:p>
            <a:pPr>
              <a:defRPr/>
            </a:pPr>
            <a:endParaRPr lang="en-US" dirty="0"/>
          </a:p>
          <a:p>
            <a:pPr>
              <a:defRPr/>
            </a:pPr>
            <a:endParaRPr lang="en-US" dirty="0"/>
          </a:p>
          <a:p>
            <a:pPr>
              <a:defRPr/>
            </a:pPr>
            <a:endParaRPr lang="en-US" dirty="0"/>
          </a:p>
          <a:p>
            <a:pPr>
              <a:defRPr/>
            </a:pPr>
            <a:endParaRPr lang="en-US" dirty="0"/>
          </a:p>
          <a:p>
            <a:pPr>
              <a:defRPr/>
            </a:pPr>
            <a:endParaRPr lang="en-US" dirty="0"/>
          </a:p>
        </p:txBody>
      </p:sp>
      <p:pic>
        <p:nvPicPr>
          <p:cNvPr id="8" name="Picture 7">
            <a:extLst>
              <a:ext uri="{FF2B5EF4-FFF2-40B4-BE49-F238E27FC236}">
                <a16:creationId xmlns:a16="http://schemas.microsoft.com/office/drawing/2014/main" id="{F538A610-4603-1647-8700-4240104B65B5}"/>
              </a:ext>
            </a:extLst>
          </p:cNvPr>
          <p:cNvPicPr>
            <a:picLocks noChangeAspect="1"/>
          </p:cNvPicPr>
          <p:nvPr/>
        </p:nvPicPr>
        <p:blipFill>
          <a:blip r:embed="rId3"/>
          <a:stretch>
            <a:fillRect/>
          </a:stretch>
        </p:blipFill>
        <p:spPr>
          <a:xfrm>
            <a:off x="384724" y="883572"/>
            <a:ext cx="7768676" cy="3337457"/>
          </a:xfrm>
          <a:prstGeom prst="rect">
            <a:avLst/>
          </a:prstGeom>
        </p:spPr>
      </p:pic>
      <p:sp>
        <p:nvSpPr>
          <p:cNvPr id="11" name="TextBox 10">
            <a:extLst>
              <a:ext uri="{FF2B5EF4-FFF2-40B4-BE49-F238E27FC236}">
                <a16:creationId xmlns:a16="http://schemas.microsoft.com/office/drawing/2014/main" id="{16D8DA7C-A7AD-914A-9AE6-ED8AC1972FA2}"/>
              </a:ext>
            </a:extLst>
          </p:cNvPr>
          <p:cNvSpPr txBox="1"/>
          <p:nvPr/>
        </p:nvSpPr>
        <p:spPr>
          <a:xfrm>
            <a:off x="5943600" y="4259928"/>
            <a:ext cx="2643224" cy="300082"/>
          </a:xfrm>
          <a:prstGeom prst="rect">
            <a:avLst/>
          </a:prstGeom>
          <a:noFill/>
        </p:spPr>
        <p:txBody>
          <a:bodyPr wrap="none" rtlCol="0">
            <a:spAutoFit/>
          </a:bodyPr>
          <a:lstStyle/>
          <a:p>
            <a:r>
              <a:rPr lang="en-US" sz="1350" dirty="0"/>
              <a:t>Type 1 </a:t>
            </a:r>
            <a:r>
              <a:rPr lang="en-US" sz="1350" dirty="0" err="1"/>
              <a:t>Virtualisation</a:t>
            </a:r>
            <a:r>
              <a:rPr lang="en-US" sz="1350" dirty="0"/>
              <a:t> – Bared metal</a:t>
            </a:r>
          </a:p>
        </p:txBody>
      </p:sp>
      <p:sp>
        <p:nvSpPr>
          <p:cNvPr id="12" name="TextBox 11">
            <a:extLst>
              <a:ext uri="{FF2B5EF4-FFF2-40B4-BE49-F238E27FC236}">
                <a16:creationId xmlns:a16="http://schemas.microsoft.com/office/drawing/2014/main" id="{C3D89569-017A-CC48-8381-83A5E4784706}"/>
              </a:ext>
            </a:extLst>
          </p:cNvPr>
          <p:cNvSpPr txBox="1"/>
          <p:nvPr/>
        </p:nvSpPr>
        <p:spPr>
          <a:xfrm>
            <a:off x="3143016" y="4266396"/>
            <a:ext cx="2252091" cy="300082"/>
          </a:xfrm>
          <a:prstGeom prst="rect">
            <a:avLst/>
          </a:prstGeom>
          <a:noFill/>
        </p:spPr>
        <p:txBody>
          <a:bodyPr wrap="none" rtlCol="0">
            <a:spAutoFit/>
          </a:bodyPr>
          <a:lstStyle/>
          <a:p>
            <a:r>
              <a:rPr lang="en-US" sz="1350" dirty="0"/>
              <a:t>Type 2 </a:t>
            </a:r>
            <a:r>
              <a:rPr lang="en-US" sz="1350" dirty="0" err="1"/>
              <a:t>Virtualisation</a:t>
            </a:r>
            <a:r>
              <a:rPr lang="en-US" sz="1350" dirty="0"/>
              <a:t> - Hosted</a:t>
            </a:r>
          </a:p>
        </p:txBody>
      </p:sp>
      <p:sp>
        <p:nvSpPr>
          <p:cNvPr id="4" name="object 2">
            <a:extLst>
              <a:ext uri="{FF2B5EF4-FFF2-40B4-BE49-F238E27FC236}">
                <a16:creationId xmlns:a16="http://schemas.microsoft.com/office/drawing/2014/main" id="{A023C489-734C-CC40-B209-A3A7B806E864}"/>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Types of Virtualization</a:t>
            </a:r>
            <a:endParaRPr lang="en-US" sz="2800" kern="0" dirty="0"/>
          </a:p>
        </p:txBody>
      </p:sp>
    </p:spTree>
    <p:extLst>
      <p:ext uri="{BB962C8B-B14F-4D97-AF65-F5344CB8AC3E}">
        <p14:creationId xmlns:p14="http://schemas.microsoft.com/office/powerpoint/2010/main" val="1960271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74" y="1532366"/>
            <a:ext cx="4387215" cy="2215991"/>
          </a:xfrm>
        </p:spPr>
        <p:txBody>
          <a:bodyPr/>
          <a:lstStyle/>
          <a:p>
            <a:r>
              <a:rPr lang="en-US" dirty="0"/>
              <a:t>Properties of Virtual Machines</a:t>
            </a:r>
          </a:p>
        </p:txBody>
      </p:sp>
      <p:sp>
        <p:nvSpPr>
          <p:cNvPr id="3" name="Content Placeholder 2"/>
          <p:cNvSpPr>
            <a:spLocks noGrp="1"/>
          </p:cNvSpPr>
          <p:nvPr>
            <p:ph idx="1"/>
          </p:nvPr>
        </p:nvSpPr>
        <p:spPr>
          <a:xfrm>
            <a:off x="531307" y="1268016"/>
            <a:ext cx="7984043" cy="3399234"/>
          </a:xfrm>
        </p:spPr>
        <p:txBody>
          <a:bodyPr>
            <a:normAutofit lnSpcReduction="10000"/>
          </a:bodyPr>
          <a:lstStyle/>
          <a:p>
            <a:r>
              <a:rPr lang="en-AU" b="1" dirty="0"/>
              <a:t>Partitioning</a:t>
            </a:r>
            <a:endParaRPr lang="en-AU" dirty="0"/>
          </a:p>
          <a:p>
            <a:pPr lvl="1"/>
            <a:r>
              <a:rPr lang="en-AU" dirty="0"/>
              <a:t>Run multiple operating systems on one physical machine.</a:t>
            </a:r>
          </a:p>
          <a:p>
            <a:pPr lvl="1"/>
            <a:r>
              <a:rPr lang="en-AU" dirty="0"/>
              <a:t>Divide system resources between virtual machines.</a:t>
            </a:r>
          </a:p>
          <a:p>
            <a:r>
              <a:rPr lang="en-AU" b="1" dirty="0"/>
              <a:t>Isolation</a:t>
            </a:r>
            <a:endParaRPr lang="en-AU" dirty="0"/>
          </a:p>
          <a:p>
            <a:pPr lvl="1"/>
            <a:r>
              <a:rPr lang="en-AU" dirty="0"/>
              <a:t>Provide fault and security isolation at the hardware level.</a:t>
            </a:r>
          </a:p>
          <a:p>
            <a:pPr lvl="1"/>
            <a:r>
              <a:rPr lang="en-AU" dirty="0"/>
              <a:t>Preserve performance with advanced resource controls.</a:t>
            </a:r>
          </a:p>
          <a:p>
            <a:r>
              <a:rPr lang="en-AU" b="1" dirty="0"/>
              <a:t>Encapsulation</a:t>
            </a:r>
            <a:endParaRPr lang="en-AU" dirty="0"/>
          </a:p>
          <a:p>
            <a:pPr lvl="1"/>
            <a:r>
              <a:rPr lang="en-AU" dirty="0"/>
              <a:t>Save the entire state of a virtual machine to files.</a:t>
            </a:r>
          </a:p>
          <a:p>
            <a:pPr lvl="1"/>
            <a:r>
              <a:rPr lang="en-AU" dirty="0"/>
              <a:t>Move and copy virtual machines as easily as moving and copying files.</a:t>
            </a:r>
          </a:p>
          <a:p>
            <a:r>
              <a:rPr lang="en-AU" b="1" dirty="0"/>
              <a:t>Hardware Independence</a:t>
            </a:r>
            <a:endParaRPr lang="en-AU" dirty="0"/>
          </a:p>
          <a:p>
            <a:pPr lvl="1"/>
            <a:r>
              <a:rPr lang="en-AU" dirty="0"/>
              <a:t>Provision or migrate any virtual machine to any physical server.</a:t>
            </a:r>
          </a:p>
          <a:p>
            <a:pPr lvl="1"/>
            <a:r>
              <a:rPr lang="en-US" dirty="0"/>
              <a:t>VM gives user an illusion of running on a physical machine</a:t>
            </a:r>
            <a:endParaRPr lang="en-AU" dirty="0"/>
          </a:p>
          <a:p>
            <a:pPr>
              <a:defRPr/>
            </a:pPr>
            <a:endParaRPr lang="en-US" dirty="0"/>
          </a:p>
        </p:txBody>
      </p:sp>
      <p:sp>
        <p:nvSpPr>
          <p:cNvPr id="4" name="object 2">
            <a:extLst>
              <a:ext uri="{FF2B5EF4-FFF2-40B4-BE49-F238E27FC236}">
                <a16:creationId xmlns:a16="http://schemas.microsoft.com/office/drawing/2014/main" id="{AD014F53-FB50-C4D2-565D-9F7320049B24}"/>
              </a:ext>
            </a:extLst>
          </p:cNvPr>
          <p:cNvSpPr txBox="1">
            <a:spLocks/>
          </p:cNvSpPr>
          <p:nvPr/>
        </p:nvSpPr>
        <p:spPr>
          <a:xfrm>
            <a:off x="384725" y="503825"/>
            <a:ext cx="4644475" cy="443711"/>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Properties of Virtual Machines</a:t>
            </a:r>
            <a:endParaRPr lang="en-US" sz="2800" kern="0" dirty="0"/>
          </a:p>
        </p:txBody>
      </p:sp>
    </p:spTree>
    <p:extLst>
      <p:ext uri="{BB962C8B-B14F-4D97-AF65-F5344CB8AC3E}">
        <p14:creationId xmlns:p14="http://schemas.microsoft.com/office/powerpoint/2010/main" val="1164148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Components</a:t>
            </a:r>
          </a:p>
        </p:txBody>
      </p:sp>
      <p:sp>
        <p:nvSpPr>
          <p:cNvPr id="3" name="Content Placeholder 2"/>
          <p:cNvSpPr>
            <a:spLocks noGrp="1"/>
          </p:cNvSpPr>
          <p:nvPr>
            <p:ph idx="1"/>
          </p:nvPr>
        </p:nvSpPr>
        <p:spPr>
          <a:xfrm>
            <a:off x="531307" y="1268016"/>
            <a:ext cx="7984043" cy="3399234"/>
          </a:xfrm>
        </p:spPr>
        <p:txBody>
          <a:bodyPr>
            <a:normAutofit lnSpcReduction="10000"/>
          </a:bodyPr>
          <a:lstStyle/>
          <a:p>
            <a:pPr>
              <a:defRPr/>
            </a:pPr>
            <a:r>
              <a:rPr lang="en-US" dirty="0"/>
              <a:t>1. </a:t>
            </a:r>
            <a:r>
              <a:rPr lang="en-US" dirty="0" err="1"/>
              <a:t>Virtualise</a:t>
            </a:r>
            <a:r>
              <a:rPr lang="en-US" dirty="0"/>
              <a:t> hardware</a:t>
            </a:r>
          </a:p>
          <a:p>
            <a:pPr marL="742950" lvl="1" indent="-285750">
              <a:buFont typeface="Arial" panose="020B0604020202020204" pitchFamily="34" charset="0"/>
              <a:buChar char="•"/>
              <a:defRPr/>
            </a:pPr>
            <a:r>
              <a:rPr lang="en-US" dirty="0"/>
              <a:t>CPU</a:t>
            </a:r>
          </a:p>
          <a:p>
            <a:pPr marL="742950" lvl="1" indent="-285750">
              <a:buFont typeface="Arial" panose="020B0604020202020204" pitchFamily="34" charset="0"/>
              <a:buChar char="•"/>
              <a:defRPr/>
            </a:pPr>
            <a:r>
              <a:rPr lang="en-US" dirty="0"/>
              <a:t>Memory</a:t>
            </a:r>
          </a:p>
          <a:p>
            <a:pPr marL="742950" lvl="1" indent="-285750">
              <a:buFont typeface="Arial" panose="020B0604020202020204" pitchFamily="34" charset="0"/>
              <a:buChar char="•"/>
              <a:defRPr/>
            </a:pPr>
            <a:r>
              <a:rPr lang="en-US" dirty="0"/>
              <a:t>Network interfaces</a:t>
            </a:r>
          </a:p>
          <a:p>
            <a:pPr marL="742950" lvl="1" indent="-285750">
              <a:buFont typeface="Arial" panose="020B0604020202020204" pitchFamily="34" charset="0"/>
              <a:buChar char="•"/>
              <a:defRPr/>
            </a:pPr>
            <a:r>
              <a:rPr lang="en-US" dirty="0"/>
              <a:t>Disks</a:t>
            </a:r>
          </a:p>
          <a:p>
            <a:pPr>
              <a:defRPr/>
            </a:pPr>
            <a:r>
              <a:rPr lang="en-US" dirty="0"/>
              <a:t>2. VM is stored as a file and so can be saved and migrated along with apps and configuration information</a:t>
            </a:r>
          </a:p>
          <a:p>
            <a:pPr>
              <a:defRPr/>
            </a:pPr>
            <a:r>
              <a:rPr lang="en-US" dirty="0"/>
              <a:t>3. The aim is to run Operating Systems unchanged however, there is </a:t>
            </a:r>
            <a:r>
              <a:rPr lang="en-US" dirty="0" err="1"/>
              <a:t>Parvirtualisation</a:t>
            </a:r>
            <a:endParaRPr lang="en-US" dirty="0"/>
          </a:p>
          <a:p>
            <a:pPr marL="742950" lvl="1" indent="-285750">
              <a:buFont typeface="Arial" panose="020B0604020202020204" pitchFamily="34" charset="0"/>
              <a:buChar char="•"/>
              <a:defRPr/>
            </a:pPr>
            <a:r>
              <a:rPr lang="en-US" dirty="0"/>
              <a:t>VM OS knows about virtualization and makes specific calls (approach taken by Xen VM)</a:t>
            </a:r>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5" name="object 2">
            <a:extLst>
              <a:ext uri="{FF2B5EF4-FFF2-40B4-BE49-F238E27FC236}">
                <a16:creationId xmlns:a16="http://schemas.microsoft.com/office/drawing/2014/main" id="{DCC96686-B7A5-B702-6505-0032F1C2E5F5}"/>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VM components</a:t>
            </a:r>
            <a:endParaRPr lang="en-US" sz="2800" kern="0" dirty="0"/>
          </a:p>
        </p:txBody>
      </p:sp>
    </p:spTree>
    <p:extLst>
      <p:ext uri="{BB962C8B-B14F-4D97-AF65-F5344CB8AC3E}">
        <p14:creationId xmlns:p14="http://schemas.microsoft.com/office/powerpoint/2010/main" val="196858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Content Placeholder 2"/>
          <p:cNvSpPr>
            <a:spLocks noGrp="1"/>
          </p:cNvSpPr>
          <p:nvPr>
            <p:ph idx="1"/>
          </p:nvPr>
        </p:nvSpPr>
        <p:spPr>
          <a:xfrm>
            <a:off x="531307" y="1268016"/>
            <a:ext cx="7984043" cy="3399234"/>
          </a:xfrm>
        </p:spPr>
        <p:txBody>
          <a:bodyPr>
            <a:normAutofit lnSpcReduction="10000"/>
          </a:bodyPr>
          <a:lstStyle/>
          <a:p>
            <a:pPr marL="457200" indent="-457200">
              <a:buFont typeface="+mj-lt"/>
              <a:buAutoNum type="arabicPeriod"/>
              <a:defRPr/>
            </a:pPr>
            <a:r>
              <a:rPr lang="en-US" dirty="0"/>
              <a:t>Operating systems normally run in privileged mode</a:t>
            </a:r>
          </a:p>
          <a:p>
            <a:pPr marL="457200" indent="-457200">
              <a:buFont typeface="+mj-lt"/>
              <a:buAutoNum type="arabicPeriod"/>
              <a:defRPr/>
            </a:pPr>
            <a:r>
              <a:rPr lang="en-US" dirty="0"/>
              <a:t>VM OSs run in user mode</a:t>
            </a:r>
          </a:p>
          <a:p>
            <a:pPr marL="457200" indent="-457200">
              <a:buFont typeface="+mj-lt"/>
              <a:buAutoNum type="arabicPeriod"/>
              <a:defRPr/>
            </a:pPr>
            <a:r>
              <a:rPr lang="en-US" dirty="0"/>
              <a:t>Most instructions can execute by hardware without hypervisor intervening</a:t>
            </a:r>
          </a:p>
          <a:p>
            <a:pPr marL="457200" indent="-457200">
              <a:buFont typeface="+mj-lt"/>
              <a:buAutoNum type="arabicPeriod"/>
              <a:defRPr/>
            </a:pPr>
            <a:r>
              <a:rPr lang="en-US" dirty="0"/>
              <a:t>Resource management (memory, peripherals) handled by hypervisor</a:t>
            </a:r>
          </a:p>
          <a:p>
            <a:pPr marL="457200" indent="-457200">
              <a:buFont typeface="+mj-lt"/>
              <a:buAutoNum type="arabicPeriod"/>
              <a:defRPr/>
            </a:pPr>
            <a:r>
              <a:rPr lang="en-US" dirty="0"/>
              <a:t>In VM privileged instructions are “trapped” by the hypervisor and emulated</a:t>
            </a:r>
          </a:p>
          <a:p>
            <a:pPr marL="742950" lvl="1" indent="-285750">
              <a:buFont typeface="Arial" panose="020B0604020202020204" pitchFamily="34" charset="0"/>
              <a:buChar char="•"/>
              <a:defRPr/>
            </a:pPr>
            <a:r>
              <a:rPr lang="en-US" dirty="0"/>
              <a:t>Intel and AMD have added instructions to make this possible (not used by VMware)</a:t>
            </a:r>
          </a:p>
          <a:p>
            <a:pPr>
              <a:defRPr/>
            </a:pPr>
            <a:endParaRPr lang="en-US" dirty="0"/>
          </a:p>
          <a:p>
            <a:pPr>
              <a:defRPr/>
            </a:pPr>
            <a:endParaRPr lang="en-US" dirty="0"/>
          </a:p>
          <a:p>
            <a:pPr>
              <a:defRPr/>
            </a:pPr>
            <a:endParaRPr lang="en-US" dirty="0"/>
          </a:p>
          <a:p>
            <a:pPr>
              <a:defRPr/>
            </a:pPr>
            <a:endParaRPr lang="en-US" dirty="0"/>
          </a:p>
        </p:txBody>
      </p:sp>
      <p:sp>
        <p:nvSpPr>
          <p:cNvPr id="4" name="object 2">
            <a:extLst>
              <a:ext uri="{FF2B5EF4-FFF2-40B4-BE49-F238E27FC236}">
                <a16:creationId xmlns:a16="http://schemas.microsoft.com/office/drawing/2014/main" id="{4F71CB8F-404C-2910-1C5B-82AC1E7E76EA}"/>
              </a:ext>
            </a:extLst>
          </p:cNvPr>
          <p:cNvSpPr txBox="1">
            <a:spLocks/>
          </p:cNvSpPr>
          <p:nvPr/>
        </p:nvSpPr>
        <p:spPr>
          <a:xfrm>
            <a:off x="384725" y="503825"/>
            <a:ext cx="3965575" cy="452120"/>
          </a:xfrm>
          <a:prstGeom prst="rect">
            <a:avLst/>
          </a:prstGeom>
        </p:spPr>
        <p:txBody>
          <a:bodyPr vert="horz" wrap="square" lIns="0" tIns="12700" rIns="0" bIns="0" rtlCol="0">
            <a:spAutoFit/>
          </a:bodyPr>
          <a:lstStyle>
            <a:lvl1pPr>
              <a:defRPr sz="4800" b="0" i="0">
                <a:solidFill>
                  <a:schemeClr val="bg1"/>
                </a:solidFill>
                <a:latin typeface="Trebuchet MS"/>
                <a:ea typeface="+mj-ea"/>
                <a:cs typeface="Trebuchet MS"/>
              </a:defRPr>
            </a:lvl1pPr>
          </a:lstStyle>
          <a:p>
            <a:pPr marL="12700">
              <a:spcBef>
                <a:spcPts val="100"/>
              </a:spcBef>
            </a:pPr>
            <a:r>
              <a:rPr lang="en-US" sz="2800" kern="0" spc="-45" dirty="0">
                <a:solidFill>
                  <a:srgbClr val="202729"/>
                </a:solidFill>
              </a:rPr>
              <a:t>How it works</a:t>
            </a:r>
            <a:endParaRPr lang="en-US" sz="2800" kern="0" dirty="0"/>
          </a:p>
        </p:txBody>
      </p:sp>
    </p:spTree>
    <p:extLst>
      <p:ext uri="{BB962C8B-B14F-4D97-AF65-F5344CB8AC3E}">
        <p14:creationId xmlns:p14="http://schemas.microsoft.com/office/powerpoint/2010/main" val="2522483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TotalTime>
  <Words>5422</Words>
  <Application>Microsoft Office PowerPoint</Application>
  <PresentationFormat>On-screen Show (16:9)</PresentationFormat>
  <Paragraphs>647</Paragraphs>
  <Slides>57</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Arial MT</vt:lpstr>
      <vt:lpstr>Calibri</vt:lpstr>
      <vt:lpstr>Courier New</vt:lpstr>
      <vt:lpstr>fkGroteskNeue</vt:lpstr>
      <vt:lpstr>Times New Roman</vt:lpstr>
      <vt:lpstr>Trebuchet MS</vt:lpstr>
      <vt:lpstr>var(--font-berkeley-mono)</vt:lpstr>
      <vt:lpstr>var(--font-fk-grotesk)</vt:lpstr>
      <vt:lpstr>Office Theme</vt:lpstr>
      <vt:lpstr>Virtualization - Containerization</vt:lpstr>
      <vt:lpstr>Reading list</vt:lpstr>
      <vt:lpstr>Virtualisation</vt:lpstr>
      <vt:lpstr>History</vt:lpstr>
      <vt:lpstr>PowerPoint Presentation</vt:lpstr>
      <vt:lpstr>Types of Virtualisation</vt:lpstr>
      <vt:lpstr>Properties of Virtual Machines</vt:lpstr>
      <vt:lpstr>VM Components</vt:lpstr>
      <vt:lpstr>How it works</vt:lpstr>
      <vt:lpstr>Binary Translation</vt:lpstr>
      <vt:lpstr>Dynamic Binary Translation</vt:lpstr>
      <vt:lpstr>AWS VM</vt:lpstr>
      <vt:lpstr>VMs and Security</vt:lpstr>
      <vt:lpstr>Other types of virtualization</vt:lpstr>
      <vt:lpstr>Other topics in virtualization</vt:lpstr>
      <vt:lpstr>Motivation for Containerization</vt:lpstr>
      <vt:lpstr>Containers</vt:lpstr>
      <vt:lpstr>Containers: lightweight virtualization</vt:lpstr>
      <vt:lpstr>Big Idea: Containers have less OS overhead</vt:lpstr>
      <vt:lpstr>Containers</vt:lpstr>
      <vt:lpstr>Namespaces and Cgroups</vt:lpstr>
      <vt:lpstr>Namespaces</vt:lpstr>
      <vt:lpstr>Namespaces API</vt:lpstr>
      <vt:lpstr>Namespace handles: how to refer to a namespace</vt:lpstr>
      <vt:lpstr>PowerPoint Presentation</vt:lpstr>
      <vt:lpstr>PID namespaces (1)</vt:lpstr>
      <vt:lpstr>PID namespaces (2)</vt:lpstr>
      <vt:lpstr>PID namespaces (3)</vt:lpstr>
      <vt:lpstr>Mount namespaces</vt:lpstr>
      <vt:lpstr>Mount namespaces and ps</vt:lpstr>
      <vt:lpstr>Network namespaces (1)</vt:lpstr>
      <vt:lpstr>Network namespaces (2)</vt:lpstr>
      <vt:lpstr>The next building block: Cgroups</vt:lpstr>
      <vt:lpstr>Cgroups hierarchies</vt:lpstr>
      <vt:lpstr>Creating cgroups</vt:lpstr>
      <vt:lpstr>How to create a container?</vt:lpstr>
      <vt:lpstr>Container frameworks</vt:lpstr>
      <vt:lpstr>Container orchestration frameworks</vt:lpstr>
      <vt:lpstr>Container orchestration frameworks</vt:lpstr>
      <vt:lpstr>Summary</vt:lpstr>
      <vt:lpstr>PowerPoint Presentation</vt:lpstr>
      <vt:lpstr>Docker Concepts</vt:lpstr>
      <vt:lpstr>Docker Concepts</vt:lpstr>
      <vt:lpstr>The Dockerfile</vt:lpstr>
      <vt:lpstr>The Dockerfile</vt:lpstr>
      <vt:lpstr>The Dockerfile</vt:lpstr>
      <vt:lpstr>Where to go from here</vt:lpstr>
      <vt:lpstr>Docker Architecture</vt:lpstr>
      <vt:lpstr>Docker</vt:lpstr>
      <vt:lpstr>Basic Docker commands</vt:lpstr>
      <vt:lpstr>Serverless Computing</vt:lpstr>
      <vt:lpstr>AWS Lambda</vt:lpstr>
      <vt:lpstr>AWS Lambda</vt:lpstr>
      <vt:lpstr>AWS Lambda</vt:lpstr>
      <vt:lpstr>Example</vt:lpstr>
      <vt:lpstr>Add an API Gateway </vt:lpstr>
      <vt:lpstr>Typical Serverless Architecture in AWS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Trang Nguyen Thuy</cp:lastModifiedBy>
  <cp:revision>24</cp:revision>
  <dcterms:created xsi:type="dcterms:W3CDTF">2024-11-10T16:04:01Z</dcterms:created>
  <dcterms:modified xsi:type="dcterms:W3CDTF">2025-03-15T02:26:52Z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